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5"/>
  </p:notesMasterIdLst>
  <p:sldIdLst>
    <p:sldId id="406" r:id="rId2"/>
    <p:sldId id="412" r:id="rId3"/>
    <p:sldId id="337" r:id="rId4"/>
    <p:sldId id="408" r:id="rId5"/>
    <p:sldId id="747" r:id="rId6"/>
    <p:sldId id="418" r:id="rId7"/>
    <p:sldId id="590" r:id="rId8"/>
    <p:sldId id="577" r:id="rId9"/>
    <p:sldId id="602" r:id="rId10"/>
    <p:sldId id="605" r:id="rId11"/>
    <p:sldId id="604" r:id="rId12"/>
    <p:sldId id="665" r:id="rId13"/>
    <p:sldId id="663" r:id="rId14"/>
    <p:sldId id="667" r:id="rId15"/>
    <p:sldId id="651" r:id="rId16"/>
    <p:sldId id="450" r:id="rId17"/>
    <p:sldId id="652" r:id="rId18"/>
    <p:sldId id="653" r:id="rId19"/>
    <p:sldId id="655" r:id="rId20"/>
    <p:sldId id="656" r:id="rId21"/>
    <p:sldId id="660" r:id="rId22"/>
    <p:sldId id="662" r:id="rId23"/>
    <p:sldId id="457" r:id="rId24"/>
    <p:sldId id="658" r:id="rId25"/>
    <p:sldId id="600" r:id="rId26"/>
    <p:sldId id="598" r:id="rId27"/>
    <p:sldId id="599" r:id="rId28"/>
    <p:sldId id="601" r:id="rId29"/>
    <p:sldId id="459" r:id="rId30"/>
    <p:sldId id="366" r:id="rId31"/>
    <p:sldId id="672" r:id="rId32"/>
    <p:sldId id="669" r:id="rId33"/>
    <p:sldId id="597" r:id="rId34"/>
    <p:sldId id="346" r:id="rId35"/>
    <p:sldId id="674" r:id="rId36"/>
    <p:sldId id="570" r:id="rId37"/>
    <p:sldId id="675" r:id="rId38"/>
    <p:sldId id="676" r:id="rId39"/>
    <p:sldId id="670" r:id="rId40"/>
    <p:sldId id="494" r:id="rId41"/>
    <p:sldId id="571" r:id="rId42"/>
    <p:sldId id="677" r:id="rId43"/>
    <p:sldId id="691" r:id="rId44"/>
    <p:sldId id="693" r:id="rId45"/>
    <p:sldId id="615" r:id="rId46"/>
    <p:sldId id="694" r:id="rId47"/>
    <p:sldId id="730" r:id="rId48"/>
    <p:sldId id="506" r:id="rId49"/>
    <p:sldId id="362" r:id="rId50"/>
    <p:sldId id="616" r:id="rId51"/>
    <p:sldId id="509" r:id="rId52"/>
    <p:sldId id="351" r:id="rId53"/>
    <p:sldId id="360" r:id="rId54"/>
    <p:sldId id="508" r:id="rId55"/>
    <p:sldId id="505" r:id="rId56"/>
    <p:sldId id="338" r:id="rId57"/>
    <p:sldId id="502" r:id="rId58"/>
    <p:sldId id="503" r:id="rId59"/>
    <p:sldId id="434" r:id="rId60"/>
    <p:sldId id="286" r:id="rId61"/>
    <p:sldId id="287" r:id="rId62"/>
    <p:sldId id="581" r:id="rId63"/>
    <p:sldId id="722" r:id="rId64"/>
    <p:sldId id="720" r:id="rId65"/>
    <p:sldId id="504" r:id="rId66"/>
    <p:sldId id="721" r:id="rId67"/>
    <p:sldId id="718" r:id="rId68"/>
    <p:sldId id="582" r:id="rId69"/>
    <p:sldId id="292" r:id="rId70"/>
    <p:sldId id="724" r:id="rId71"/>
    <p:sldId id="583" r:id="rId72"/>
    <p:sldId id="367" r:id="rId73"/>
    <p:sldId id="584" r:id="rId74"/>
    <p:sldId id="725" r:id="rId75"/>
    <p:sldId id="532" r:id="rId76"/>
    <p:sldId id="697" r:id="rId77"/>
    <p:sldId id="534" r:id="rId78"/>
    <p:sldId id="698" r:id="rId79"/>
    <p:sldId id="618" r:id="rId80"/>
    <p:sldId id="699" r:id="rId81"/>
    <p:sldId id="696" r:id="rId82"/>
    <p:sldId id="535" r:id="rId83"/>
    <p:sldId id="700" r:id="rId84"/>
    <p:sldId id="701" r:id="rId85"/>
    <p:sldId id="619" r:id="rId86"/>
    <p:sldId id="403" r:id="rId87"/>
    <p:sldId id="511" r:id="rId88"/>
    <p:sldId id="512" r:id="rId89"/>
    <p:sldId id="520" r:id="rId90"/>
    <p:sldId id="513" r:id="rId91"/>
    <p:sldId id="514" r:id="rId92"/>
    <p:sldId id="352" r:id="rId93"/>
    <p:sldId id="515" r:id="rId94"/>
    <p:sldId id="516" r:id="rId95"/>
    <p:sldId id="517" r:id="rId96"/>
    <p:sldId id="518" r:id="rId97"/>
    <p:sldId id="357" r:id="rId98"/>
    <p:sldId id="519" r:id="rId99"/>
    <p:sldId id="359" r:id="rId100"/>
    <p:sldId id="361" r:id="rId101"/>
    <p:sldId id="530" r:id="rId102"/>
    <p:sldId id="738" r:id="rId103"/>
    <p:sldId id="734" r:id="rId104"/>
    <p:sldId id="733" r:id="rId105"/>
    <p:sldId id="742" r:id="rId106"/>
    <p:sldId id="741" r:id="rId107"/>
    <p:sldId id="739" r:id="rId108"/>
    <p:sldId id="744" r:id="rId109"/>
    <p:sldId id="736" r:id="rId110"/>
    <p:sldId id="745" r:id="rId111"/>
    <p:sldId id="620" r:id="rId112"/>
    <p:sldId id="621" r:id="rId113"/>
    <p:sldId id="536" r:id="rId114"/>
    <p:sldId id="702" r:id="rId115"/>
    <p:sldId id="726" r:id="rId116"/>
    <p:sldId id="704" r:id="rId117"/>
    <p:sldId id="622" r:id="rId118"/>
    <p:sldId id="705" r:id="rId119"/>
    <p:sldId id="706" r:id="rId120"/>
    <p:sldId id="707" r:id="rId121"/>
    <p:sldId id="708" r:id="rId122"/>
    <p:sldId id="372" r:id="rId123"/>
    <p:sldId id="624" r:id="rId124"/>
    <p:sldId id="709" r:id="rId125"/>
    <p:sldId id="710" r:id="rId126"/>
    <p:sldId id="711" r:id="rId127"/>
    <p:sldId id="625" r:id="rId128"/>
    <p:sldId id="540" r:id="rId129"/>
    <p:sldId id="712" r:id="rId130"/>
    <p:sldId id="541" r:id="rId131"/>
    <p:sldId id="626" r:id="rId132"/>
    <p:sldId id="395" r:id="rId133"/>
    <p:sldId id="390" r:id="rId134"/>
    <p:sldId id="393" r:id="rId135"/>
    <p:sldId id="713" r:id="rId136"/>
    <p:sldId id="714" r:id="rId137"/>
    <p:sldId id="715" r:id="rId138"/>
    <p:sldId id="727" r:id="rId139"/>
    <p:sldId id="538" r:id="rId140"/>
    <p:sldId id="396" r:id="rId141"/>
    <p:sldId id="628" r:id="rId142"/>
    <p:sldId id="729" r:id="rId143"/>
    <p:sldId id="728" r:id="rId144"/>
    <p:sldId id="629" r:id="rId145"/>
    <p:sldId id="323" r:id="rId146"/>
    <p:sldId id="329" r:id="rId147"/>
    <p:sldId id="639" r:id="rId148"/>
    <p:sldId id="371" r:id="rId149"/>
    <p:sldId id="640" r:id="rId150"/>
    <p:sldId id="641" r:id="rId151"/>
    <p:sldId id="377" r:id="rId152"/>
    <p:sldId id="642" r:id="rId153"/>
    <p:sldId id="379" r:id="rId154"/>
    <p:sldId id="381" r:id="rId155"/>
    <p:sldId id="382" r:id="rId156"/>
    <p:sldId id="643" r:id="rId157"/>
    <p:sldId id="384" r:id="rId158"/>
    <p:sldId id="385" r:id="rId159"/>
    <p:sldId id="644" r:id="rId160"/>
    <p:sldId id="391" r:id="rId161"/>
    <p:sldId id="392" r:id="rId162"/>
    <p:sldId id="645" r:id="rId163"/>
    <p:sldId id="646" r:id="rId164"/>
    <p:sldId id="394" r:id="rId165"/>
    <p:sldId id="647" r:id="rId166"/>
    <p:sldId id="398" r:id="rId167"/>
    <p:sldId id="400" r:id="rId168"/>
    <p:sldId id="413" r:id="rId169"/>
    <p:sldId id="648" r:id="rId170"/>
    <p:sldId id="328" r:id="rId171"/>
    <p:sldId id="404" r:id="rId172"/>
    <p:sldId id="649" r:id="rId173"/>
    <p:sldId id="732" r:id="rId174"/>
    <p:sldId id="580" r:id="rId175"/>
    <p:sldId id="443" r:id="rId176"/>
    <p:sldId id="431" r:id="rId177"/>
    <p:sldId id="484" r:id="rId178"/>
    <p:sldId id="466" r:id="rId179"/>
    <p:sldId id="430" r:id="rId180"/>
    <p:sldId id="432" r:id="rId181"/>
    <p:sldId id="426" r:id="rId182"/>
    <p:sldId id="425" r:id="rId183"/>
    <p:sldId id="557" r:id="rId1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ection>
        <p14:section name="Introduction" id="{BC86D479-B598-DE4E-9F6C-C7C762EE65D7}">
          <p14:sldIdLst>
            <p14:sldId id="406"/>
            <p14:sldId id="412"/>
            <p14:sldId id="337"/>
            <p14:sldId id="408"/>
            <p14:sldId id="747"/>
            <p14:sldId id="418"/>
            <p14:sldId id="590"/>
          </p14:sldIdLst>
        </p14:section>
        <p14:section name="Knowledge Document - Context Management" id="{4C1894F6-E20C-A84D-888D-A927166A64F6}">
          <p14:sldIdLst>
            <p14:sldId id="577"/>
            <p14:sldId id="602"/>
            <p14:sldId id="605"/>
            <p14:sldId id="604"/>
            <p14:sldId id="665"/>
            <p14:sldId id="663"/>
            <p14:sldId id="667"/>
            <p14:sldId id="651"/>
          </p14:sldIdLst>
        </p14:section>
        <p14:section name="Knowledge Document" id="{72910960-07B3-0545-9A9C-5ECA12DB3F82}">
          <p14:sldIdLst>
            <p14:sldId id="450"/>
            <p14:sldId id="652"/>
            <p14:sldId id="653"/>
            <p14:sldId id="655"/>
            <p14:sldId id="656"/>
          </p14:sldIdLst>
        </p14:section>
        <p14:section name="Untitled Section" id="{DBD58CE1-0E8D-0A4E-9A57-96BE64FCBB27}">
          <p14:sldIdLst>
            <p14:sldId id="660"/>
            <p14:sldId id="662"/>
          </p14:sldIdLst>
        </p14:section>
        <p14:section name="Extract Knowledge - Context Management" id="{A8821744-978A-7540-B693-51C7977C9AA7}">
          <p14:sldIdLst>
            <p14:sldId id="457"/>
            <p14:sldId id="658"/>
          </p14:sldIdLst>
        </p14:section>
        <p14:section name="Limited Context Window" id="{B3369101-FD4E-0C40-B4DD-CEC138C20C50}">
          <p14:sldIdLst>
            <p14:sldId id="600"/>
            <p14:sldId id="598"/>
            <p14:sldId id="599"/>
            <p14:sldId id="601"/>
          </p14:sldIdLst>
        </p14:section>
        <p14:section name="Distracted Agent" id="{B85DAFB6-12FA-E240-B84C-EA33902BFB85}">
          <p14:sldIdLst>
            <p14:sldId id="459"/>
            <p14:sldId id="366"/>
            <p14:sldId id="672"/>
            <p14:sldId id="669"/>
            <p14:sldId id="597"/>
            <p14:sldId id="346"/>
            <p14:sldId id="674"/>
            <p14:sldId id="570"/>
            <p14:sldId id="675"/>
            <p14:sldId id="676"/>
            <p14:sldId id="670"/>
            <p14:sldId id="494"/>
            <p14:sldId id="571"/>
          </p14:sldIdLst>
        </p14:section>
        <p14:section name="Untitled Section" id="{8A3923FB-CF3E-864D-BDC6-A6D0F95FF342}">
          <p14:sldIdLst>
            <p14:sldId id="677"/>
            <p14:sldId id="691"/>
            <p14:sldId id="693"/>
          </p14:sldIdLst>
        </p14:section>
        <p14:section name="Knowledge Composition" id="{A2C348C5-87D9-6443-98BD-5731B6839946}">
          <p14:sldIdLst>
            <p14:sldId id="615"/>
            <p14:sldId id="694"/>
            <p14:sldId id="730"/>
          </p14:sldIdLst>
        </p14:section>
        <p14:section name="Noise Cancellation - Context Management and Fighting AI Problems" id="{9DD1CA24-65D4-2649-9E05-D3823FE36601}">
          <p14:sldIdLst>
            <p14:sldId id="506"/>
          </p14:sldIdLst>
        </p14:section>
        <p14:section name="Zoom Levels" id="{3E8A3D74-442D-234B-8319-BCCCA06E3B1E}">
          <p14:sldIdLst>
            <p14:sldId id="362"/>
            <p14:sldId id="616"/>
            <p14:sldId id="509"/>
          </p14:sldIdLst>
        </p14:section>
        <p14:section name="Noise Cancellation" id="{0EAA4C88-A7C9-A845-8767-715E111BF23A}">
          <p14:sldIdLst>
            <p14:sldId id="351"/>
            <p14:sldId id="360"/>
            <p14:sldId id="508"/>
          </p14:sldIdLst>
        </p14:section>
        <p14:section name="Non-Determinism" id="{972D4F9C-E77E-8E4C-B849-FEEA331EF6E3}">
          <p14:sldIdLst>
            <p14:sldId id="505"/>
            <p14:sldId id="338"/>
            <p14:sldId id="502"/>
            <p14:sldId id="503"/>
            <p14:sldId id="434"/>
            <p14:sldId id="286"/>
            <p14:sldId id="287"/>
          </p14:sldIdLst>
        </p14:section>
        <p14:section name="Parallel Implementations" id="{1AD1D27D-DB4A-AF48-9471-D90DC6FCE9E6}">
          <p14:sldIdLst>
            <p14:sldId id="581"/>
            <p14:sldId id="722"/>
            <p14:sldId id="720"/>
            <p14:sldId id="504"/>
            <p14:sldId id="721"/>
            <p14:sldId id="718"/>
          </p14:sldIdLst>
        </p14:section>
        <p14:section name="Offload Determinism" id="{9AAB29B6-C0A2-B245-AF50-67AF2701C0D4}">
          <p14:sldIdLst>
            <p14:sldId id="582"/>
            <p14:sldId id="292"/>
            <p14:sldId id="724"/>
            <p14:sldId id="583"/>
            <p14:sldId id="367"/>
            <p14:sldId id="584"/>
            <p14:sldId id="725"/>
          </p14:sldIdLst>
        </p14:section>
        <p14:section name="Untitled Section" id="{74A2B181-2822-8947-AD7A-E8369200E003}">
          <p14:sldIdLst>
            <p14:sldId id="532"/>
            <p14:sldId id="697"/>
            <p14:sldId id="534"/>
            <p14:sldId id="698"/>
          </p14:sldIdLst>
        </p14:section>
        <p14:section name="Untitled Section" id="{DE527754-3F5F-6940-883C-05000EFD9FC8}">
          <p14:sldIdLst>
            <p14:sldId id="618"/>
            <p14:sldId id="699"/>
            <p14:sldId id="696"/>
          </p14:sldIdLst>
        </p14:section>
        <p14:section name="Untitled Section" id="{7CA98BA4-59D4-D04F-9D0F-18F89448B706}">
          <p14:sldIdLst>
            <p14:sldId id="535"/>
            <p14:sldId id="700"/>
            <p14:sldId id="701"/>
          </p14:sldIdLst>
        </p14:section>
        <p14:section name="Chain of Steps and offload Deterministic - Fighting Non Determinism" id="{F4ABAF73-8A70-BC4F-994D-57B7A240056B}">
          <p14:sldIdLst>
            <p14:sldId id="619"/>
            <p14:sldId id="403"/>
            <p14:sldId id="511"/>
            <p14:sldId id="512"/>
            <p14:sldId id="520"/>
            <p14:sldId id="513"/>
            <p14:sldId id="514"/>
            <p14:sldId id="352"/>
            <p14:sldId id="515"/>
            <p14:sldId id="516"/>
            <p14:sldId id="517"/>
            <p14:sldId id="518"/>
            <p14:sldId id="357"/>
            <p14:sldId id="519"/>
            <p14:sldId id="359"/>
            <p14:sldId id="361"/>
            <p14:sldId id="530"/>
          </p14:sldIdLst>
        </p14:section>
        <p14:section name="Forcing Compliance" id="{C42BC2D2-8877-C946-B4A0-14BE21BDDE51}">
          <p14:sldIdLst>
            <p14:sldId id="738"/>
            <p14:sldId id="734"/>
            <p14:sldId id="733"/>
            <p14:sldId id="742"/>
            <p14:sldId id="741"/>
            <p14:sldId id="739"/>
            <p14:sldId id="744"/>
            <p14:sldId id="736"/>
            <p14:sldId id="745"/>
          </p14:sldIdLst>
        </p14:section>
        <p14:section name="Black Box AI" id="{F6A43E92-01C3-7649-AA60-AD42F58BAB20}">
          <p14:sldIdLst>
            <p14:sldId id="620"/>
            <p14:sldId id="621"/>
          </p14:sldIdLst>
        </p14:section>
        <p14:section name="Silent Misalignment - Fighting Hallucinations" id="{CB2C9EE8-C3C6-E541-8C6F-72F46E867F67}">
          <p14:sldIdLst>
            <p14:sldId id="536"/>
            <p14:sldId id="702"/>
            <p14:sldId id="726"/>
            <p14:sldId id="704"/>
          </p14:sldIdLst>
        </p14:section>
        <p14:section name="Untitled Section" id="{BFADB9C1-969D-8A48-9FCA-67404094710F}">
          <p14:sldIdLst>
            <p14:sldId id="622"/>
            <p14:sldId id="705"/>
            <p14:sldId id="706"/>
            <p14:sldId id="707"/>
            <p14:sldId id="708"/>
            <p14:sldId id="372"/>
          </p14:sldIdLst>
        </p14:section>
        <p14:section name="Untitled Section" id="{5A0F3311-A3DB-1248-8537-E08D79C77128}">
          <p14:sldIdLst>
            <p14:sldId id="624"/>
            <p14:sldId id="709"/>
            <p14:sldId id="710"/>
            <p14:sldId id="711"/>
          </p14:sldIdLst>
        </p14:section>
        <p14:section name="Untitled Section" id="{105C72ED-A2F1-C448-89D6-01536DB0D5D3}">
          <p14:sldIdLst>
            <p14:sldId id="625"/>
            <p14:sldId id="540"/>
            <p14:sldId id="712"/>
            <p14:sldId id="541"/>
            <p14:sldId id="626"/>
          </p14:sldIdLst>
        </p14:section>
        <p14:section name="Untitled Section" id="{CCD15617-68A9-DE47-8E12-6B99CC8152B9}">
          <p14:sldIdLst>
            <p14:sldId id="395"/>
            <p14:sldId id="390"/>
            <p14:sldId id="393"/>
            <p14:sldId id="713"/>
            <p14:sldId id="714"/>
            <p14:sldId id="715"/>
            <p14:sldId id="727"/>
          </p14:sldIdLst>
        </p14:section>
        <p14:section name="Untitled Section" id="{45E20BF5-CC6C-CC49-BDB0-F7E0C36816D9}">
          <p14:sldIdLst>
            <p14:sldId id="538"/>
            <p14:sldId id="396"/>
          </p14:sldIdLst>
        </p14:section>
        <p14:section name="Reverse Direction" id="{E2CDD0C1-3A8D-044E-8B3A-D19D2BF446B2}">
          <p14:sldIdLst>
            <p14:sldId id="628"/>
            <p14:sldId id="729"/>
            <p14:sldId id="728"/>
          </p14:sldIdLst>
        </p14:section>
        <p14:section name="Text Native" id="{ED712853-8486-3A44-A0B1-9A88FBA11543}">
          <p14:sldIdLst>
            <p14:sldId id="629"/>
            <p14:sldId id="323"/>
            <p14:sldId id="329"/>
            <p14:sldId id="639"/>
            <p14:sldId id="371"/>
            <p14:sldId id="640"/>
            <p14:sldId id="641"/>
            <p14:sldId id="377"/>
            <p14:sldId id="642"/>
            <p14:sldId id="379"/>
            <p14:sldId id="381"/>
            <p14:sldId id="382"/>
            <p14:sldId id="643"/>
            <p14:sldId id="384"/>
            <p14:sldId id="385"/>
            <p14:sldId id="644"/>
            <p14:sldId id="391"/>
            <p14:sldId id="392"/>
            <p14:sldId id="645"/>
            <p14:sldId id="646"/>
            <p14:sldId id="394"/>
            <p14:sldId id="647"/>
            <p14:sldId id="398"/>
            <p14:sldId id="400"/>
            <p14:sldId id="413"/>
            <p14:sldId id="648"/>
            <p14:sldId id="328"/>
            <p14:sldId id="404"/>
          </p14:sldIdLst>
        </p14:section>
        <p14:section name="Untitled Section" id="{1005E4ED-664D-4247-826D-CA239BB1AC34}">
          <p14:sldIdLst>
            <p14:sldId id="649"/>
            <p14:sldId id="732"/>
          </p14:sldIdLst>
        </p14:section>
        <p14:section name="Resources" id="{9F359FCD-ED7E-E94F-8281-80B8E7B938E7}">
          <p14:sldIdLst>
            <p14:sldId id="580"/>
            <p14:sldId id="443"/>
            <p14:sldId id="431"/>
            <p14:sldId id="484"/>
            <p14:sldId id="466"/>
            <p14:sldId id="430"/>
            <p14:sldId id="432"/>
            <p14:sldId id="426"/>
            <p14:sldId id="425"/>
            <p14:sldId id="5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172C51"/>
    <a:srgbClr val="548235"/>
    <a:srgbClr val="4472C4"/>
    <a:srgbClr val="7030A0"/>
    <a:srgbClr val="C00000"/>
    <a:srgbClr val="FF40FF"/>
    <a:srgbClr val="7F7F7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96"/>
    <p:restoredTop sz="92730"/>
  </p:normalViewPr>
  <p:slideViewPr>
    <p:cSldViewPr snapToGrid="0">
      <p:cViewPr varScale="1">
        <p:scale>
          <a:sx n="181" d="100"/>
          <a:sy n="181" d="100"/>
        </p:scale>
        <p:origin x="6112" y="4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3552-D128-2676-4CCD-4CBFD33C8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96619-6E5D-D17A-76A8-650CA1691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1AE9F-943B-195E-BAD7-5E986651FCA0}"/>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E505D456-A6B2-4A6D-64FA-97B023C137C6}"/>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355814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840EB-A3A6-FE9C-E181-1F1A7A543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70D7F-76E5-1808-44B0-048FB65F9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6FB4D-A2F5-65B4-51C3-6DB0B7159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1C6771A6-31E0-C0C2-8415-7B11955E33B5}"/>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81144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84882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B20-8B2D-AE1E-7A3E-8B182500B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EF102-761E-D3B2-21FE-A58532F0F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8477E-AFDE-68B3-228D-239C333DC6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9AF165-7264-1902-F0D4-2A241238C771}"/>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473917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B7B3E-7D68-937E-9AA1-3F80A5D4F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D894A-1213-4436-7C66-4F3C4261B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508B4-9222-9546-5B80-5BDBFDCC2013}"/>
              </a:ext>
            </a:extLst>
          </p:cNvPr>
          <p:cNvSpPr>
            <a:spLocks noGrp="1"/>
          </p:cNvSpPr>
          <p:nvPr>
            <p:ph type="body" idx="1"/>
          </p:nvPr>
        </p:nvSpPr>
        <p:spPr/>
        <p:txBody>
          <a:bodyPr/>
          <a:lstStyle/>
          <a:p>
            <a:pPr algn="l"/>
            <a:r>
              <a:rPr lang="en-US" sz="1200"/>
              <a:t>It’s not just about context window size,</a:t>
            </a:r>
          </a:p>
          <a:p>
            <a:pPr algn="l"/>
            <a:r>
              <a:rPr lang="en-US" sz="1200" b="1"/>
              <a:t>LLM has limited focus</a:t>
            </a:r>
          </a:p>
          <a:p>
            <a:pPr algn="l"/>
            <a:r>
              <a:rPr lang="en-US" sz="1200" b="1"/>
              <a:t>you add more and more context, and LLM starts ignoring more and more of your instructions</a:t>
            </a:r>
          </a:p>
          <a:p>
            <a:pPr algn="l"/>
            <a:r>
              <a:rPr lang="en-US" sz="1200" b="1"/>
              <a:t>i happens long before context window limit</a:t>
            </a:r>
          </a:p>
        </p:txBody>
      </p:sp>
      <p:sp>
        <p:nvSpPr>
          <p:cNvPr id="4" name="Slide Number Placeholder 3">
            <a:extLst>
              <a:ext uri="{FF2B5EF4-FFF2-40B4-BE49-F238E27FC236}">
                <a16:creationId xmlns:a16="http://schemas.microsoft.com/office/drawing/2014/main" id="{02D715CB-206E-9EAB-C411-4FCDC08EF5DE}"/>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93616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FAA1-E5E4-3E90-1412-9BA0B77AD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4ED8-69BE-DA1F-2006-220A97A5E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E7928-01B4-AACE-838C-5E67D0F7FF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7BCA86-B79D-57F9-59F9-391D2B3984DE}"/>
              </a:ext>
            </a:extLst>
          </p:cNvPr>
          <p:cNvSpPr>
            <a:spLocks noGrp="1"/>
          </p:cNvSpPr>
          <p:nvPr>
            <p:ph type="sldNum" sz="quarter" idx="5"/>
          </p:nvPr>
        </p:nvSpPr>
        <p:spPr/>
        <p:txBody>
          <a:bodyPr/>
          <a:lstStyle/>
          <a:p>
            <a:fld id="{FC5BBC2B-72B0-2542-8213-717906F3F32B}" type="slidenum">
              <a:rPr lang="en-US" smtClean="0"/>
              <a:t>29</a:t>
            </a:fld>
            <a:endParaRPr lang="en-US"/>
          </a:p>
        </p:txBody>
      </p:sp>
    </p:spTree>
    <p:extLst>
      <p:ext uri="{BB962C8B-B14F-4D97-AF65-F5344CB8AC3E}">
        <p14:creationId xmlns:p14="http://schemas.microsoft.com/office/powerpoint/2010/main" val="3751934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80808"/>
                </a:solidFill>
                <a:effectLst/>
                <a:latin typeface="Fira Code" pitchFamily="49" charset="0"/>
              </a:rPr>
              <a:t>I discovered this through my "little committer" - a separate AI instance just for Git commits. Using the same claude.md as my main coding AI, it suddenly started catching issues my main AI never noticed:</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"You're about to commit node_modules, did you mean to?"</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"This filename uses underscores but your convention is camelCase"</a:t>
            </a:r>
            <a:br>
              <a:rPr lang="en-US" sz="1200">
                <a:solidFill>
                  <a:srgbClr val="080808"/>
                </a:solidFill>
                <a:effectLst/>
                <a:latin typeface="Fira Code" pitchFamily="49" charset="0"/>
              </a:rPr>
            </a:br>
            <a:br>
              <a:rPr lang="en-US" sz="1200">
                <a:solidFill>
                  <a:srgbClr val="080808"/>
                </a:solidFill>
                <a:effectLst/>
                <a:latin typeface="Fira Code" pitchFamily="49" charset="0"/>
              </a:rPr>
            </a:br>
            <a:r>
              <a:rPr lang="en-US" sz="1200">
                <a:solidFill>
                  <a:srgbClr val="080808"/>
                </a:solidFill>
                <a:effectLst/>
                <a:latin typeface="Fira Code" pitchFamily="49" charset="0"/>
              </a:rPr>
              <a:t>Why the difference? Scope. The committer has one clear job, so it can follow its instructions. When juggling 50 responsibilities, AI must choose which to prioritize. With just three, it can handle them all.</a:t>
            </a:r>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2604-5F65-944C-AA26-DAD44DB58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57CF0-0413-31D1-DE6D-9672C22EB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9C705-3E43-AC16-DA1A-3D5F0BCD4E59}"/>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AI can’t equally prioritize every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Computer programs can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highlight>
                <a:srgbClr val="FFFF00"/>
              </a:high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a:p>
        </p:txBody>
      </p:sp>
      <p:sp>
        <p:nvSpPr>
          <p:cNvPr id="4" name="Slide Number Placeholder 3">
            <a:extLst>
              <a:ext uri="{FF2B5EF4-FFF2-40B4-BE49-F238E27FC236}">
                <a16:creationId xmlns:a16="http://schemas.microsoft.com/office/drawing/2014/main" id="{C6DF0236-2105-BB6B-3735-C8FE5D2F6113}"/>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42759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E2178-B5C5-5D63-3ECE-ED9B42F47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8D117-7FFF-7E0D-297D-BC369B1CF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604A1-CE05-6535-AFF6-3BC296EC45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9BE902-EFDD-AAA0-7BC6-F9BE67283D5F}"/>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25331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EEE7-7E55-AA46-3F19-AB237F7B1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BEC41-F3E9-3507-EDC4-2E1AC8F20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E8A29-2FA6-41D6-7329-AD0E6713AA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D46911-5FBC-C3E0-5DC0-E21FC0584550}"/>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89430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classic fairy-tales</a:t>
            </a:r>
          </a:p>
          <a:p>
            <a:r>
              <a:rPr lang="en-US"/>
              <a:t>watch your language very carefully</a:t>
            </a:r>
          </a:p>
          <a:p>
            <a:r>
              <a:rPr lang="en-US"/>
              <a:t>do what you say but not what you want</a:t>
            </a:r>
          </a:p>
          <a:p>
            <a:endParaRPr lang="en-US"/>
          </a:p>
          <a:p>
            <a:endParaRPr lang="en-US"/>
          </a:p>
          <a:p>
            <a:r>
              <a:rPr lang="en-US"/>
              <a:t>you -&gt; I</a:t>
            </a:r>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0486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ABEC-CCF0-4F9A-E29C-249EA5916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53E86-33D4-41E1-A13F-894911356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216DF-E74A-83A4-94AC-B85DE2025764}"/>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F51472D4-4209-8B8E-464E-9FC9F965E624}"/>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19787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9C34-B600-1AE1-8658-FD4E4261D8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67D1C-AE5A-C4FB-813F-91802C40C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CA11-771F-632F-C0AA-95938B406ED6}"/>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852D5958-BCEC-E8D5-E91D-CE5E6BCE22BD}"/>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8199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3CBF8-501A-62BC-B0EC-29DAC9BD3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EF3E6-57BA-EDFA-6814-14BDAEBBF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7FE52-D1D3-DC6E-B911-80A3BF96E46D}"/>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6E3DEB6F-ECE1-4829-1529-E19DCEAEA9B6}"/>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230787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9B5A-9080-610D-227C-DED1B12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1E7FE-F0DC-C80D-CDEB-21531DCA4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9B1CB-DC17-7B3C-C637-73E96C415780}"/>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p:txBody>
      </p:sp>
      <p:sp>
        <p:nvSpPr>
          <p:cNvPr id="4" name="Slide Number Placeholder 3">
            <a:extLst>
              <a:ext uri="{FF2B5EF4-FFF2-40B4-BE49-F238E27FC236}">
                <a16:creationId xmlns:a16="http://schemas.microsoft.com/office/drawing/2014/main" id="{900248EC-8F1C-7448-D28F-F1B12C23DE8C}"/>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16895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A89E-BC4F-AE88-92BB-76E144B18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03897-17D2-ACF4-B475-EBF152515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A8223-3AF8-7C2B-9F06-67F80E99D3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4741B0-7B8B-295B-4A1F-907A978D7579}"/>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3663400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82052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1699374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C5EA2-DBD3-3D03-3E87-ADC9A6599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E1B82-5C08-176F-1582-ACE92C33A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7C988-7ADC-8CCA-CEF7-10E18E6E689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52667F2D-424B-0F10-5D52-067DB740B064}"/>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370928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2798704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1ECE9-EA70-7868-E577-09F4A3ECF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6CC69-B31B-F293-FF80-9B5C6D6E7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C68F7-B6B2-79FB-FE3D-1BFBE64B92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0A22D9DF-90ED-B2FD-D18D-469D0BAFD2E9}"/>
              </a:ext>
            </a:extLst>
          </p:cNvPr>
          <p:cNvSpPr>
            <a:spLocks noGrp="1"/>
          </p:cNvSpPr>
          <p:nvPr>
            <p:ph type="sldNum" sz="quarter" idx="5"/>
          </p:nvPr>
        </p:nvSpPr>
        <p:spPr/>
        <p:txBody>
          <a:bodyPr/>
          <a:lstStyle/>
          <a:p>
            <a:fld id="{FC5BBC2B-72B0-2542-8213-717906F3F32B}" type="slidenum">
              <a:rPr lang="en-US" smtClean="0"/>
              <a:t>62</a:t>
            </a:fld>
            <a:endParaRPr lang="en-US"/>
          </a:p>
        </p:txBody>
      </p:sp>
    </p:spTree>
    <p:extLst>
      <p:ext uri="{BB962C8B-B14F-4D97-AF65-F5344CB8AC3E}">
        <p14:creationId xmlns:p14="http://schemas.microsoft.com/office/powerpoint/2010/main" val="420710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092642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fail</a:t>
            </a:r>
          </a:p>
          <a:p>
            <a:r>
              <a:rPr lang="en-US"/>
              <a:t>not giving a great solution</a:t>
            </a:r>
          </a:p>
          <a:p>
            <a:r>
              <a:rPr lang="en-US"/>
              <a:t>combine several to get a better one. picking the best of each</a:t>
            </a:r>
          </a:p>
          <a:p>
            <a:r>
              <a:rPr lang="en-US"/>
              <a:t>when tricky problem</a:t>
            </a:r>
          </a:p>
          <a:p>
            <a:r>
              <a:rPr lang="en-US"/>
              <a:t>when doing creative stuff</a:t>
            </a:r>
          </a:p>
          <a:p>
            <a:pPr marL="285750" indent="-285750">
              <a:buFontTx/>
              <a:buChar char="-"/>
            </a:pPr>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15883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553690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E439-A56A-1657-7E6C-ACAEC50B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7932-EBC6-AAFF-3684-7B3FA34EE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2F4C2-861B-289B-CFCD-196B329C77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C5AD55D9-60AB-FE8A-491D-2741DC6F01CF}"/>
              </a:ext>
            </a:extLst>
          </p:cNvPr>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1278430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2704026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D45FB-4EF1-8CC8-B6D9-E6EE77A4E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99676-4255-1550-99A0-82F9049D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5A39E-9840-B326-2911-3CE35B3C78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7A9A1D-22A4-E7E3-4AD0-F93BA9709BBD}"/>
              </a:ext>
            </a:extLst>
          </p:cNvPr>
          <p:cNvSpPr>
            <a:spLocks noGrp="1"/>
          </p:cNvSpPr>
          <p:nvPr>
            <p:ph type="sldNum" sz="quarter" idx="5"/>
          </p:nvPr>
        </p:nvSpPr>
        <p:spPr/>
        <p:txBody>
          <a:bodyPr/>
          <a:lstStyle/>
          <a:p>
            <a:fld id="{18CEEED0-01C2-4546-A284-76C63BC6CBB1}" type="slidenum">
              <a:rPr lang="en-US" smtClean="0"/>
              <a:t>71</a:t>
            </a:fld>
            <a:endParaRPr lang="en-US"/>
          </a:p>
        </p:txBody>
      </p:sp>
    </p:spTree>
    <p:extLst>
      <p:ext uri="{BB962C8B-B14F-4D97-AF65-F5344CB8AC3E}">
        <p14:creationId xmlns:p14="http://schemas.microsoft.com/office/powerpoint/2010/main" val="3793615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CE39-093A-E3F1-85B6-FC1238131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0B8FE-D8B6-C8BE-DE43-CCE4DE583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767C2-F056-D2EF-9F84-E2929BE8D1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B788F0-BA15-4071-35EC-F41960B3858A}"/>
              </a:ext>
            </a:extLst>
          </p:cNvPr>
          <p:cNvSpPr>
            <a:spLocks noGrp="1"/>
          </p:cNvSpPr>
          <p:nvPr>
            <p:ph type="sldNum" sz="quarter" idx="5"/>
          </p:nvPr>
        </p:nvSpPr>
        <p:spPr/>
        <p:txBody>
          <a:bodyPr/>
          <a:lstStyle/>
          <a:p>
            <a:fld id="{18CEEED0-01C2-4546-A284-76C63BC6CBB1}" type="slidenum">
              <a:rPr lang="en-US" smtClean="0"/>
              <a:t>72</a:t>
            </a:fld>
            <a:endParaRPr lang="en-US"/>
          </a:p>
        </p:txBody>
      </p:sp>
    </p:spTree>
    <p:extLst>
      <p:ext uri="{BB962C8B-B14F-4D97-AF65-F5344CB8AC3E}">
        <p14:creationId xmlns:p14="http://schemas.microsoft.com/office/powerpoint/2010/main" val="1549149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E977-DE38-8E7A-CBA5-97B8EF606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6083D-F221-C94E-8015-F0056B523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5D3E2-E211-0265-AB1F-17D2A91F97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6773C8-CAC3-1394-AEE2-7EC55424D9D0}"/>
              </a:ext>
            </a:extLst>
          </p:cNvPr>
          <p:cNvSpPr>
            <a:spLocks noGrp="1"/>
          </p:cNvSpPr>
          <p:nvPr>
            <p:ph type="sldNum" sz="quarter" idx="5"/>
          </p:nvPr>
        </p:nvSpPr>
        <p:spPr/>
        <p:txBody>
          <a:bodyPr/>
          <a:lstStyle/>
          <a:p>
            <a:fld id="{18CEEED0-01C2-4546-A284-76C63BC6CBB1}" type="slidenum">
              <a:rPr lang="en-US" smtClean="0"/>
              <a:t>73</a:t>
            </a:fld>
            <a:endParaRPr lang="en-US"/>
          </a:p>
        </p:txBody>
      </p:sp>
    </p:spTree>
    <p:extLst>
      <p:ext uri="{BB962C8B-B14F-4D97-AF65-F5344CB8AC3E}">
        <p14:creationId xmlns:p14="http://schemas.microsoft.com/office/powerpoint/2010/main" val="2061485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6CD4-54C1-88D3-2E3A-60C09C46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67346-7792-7814-71C6-1B4E21A2E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4806-28A8-40D2-5541-418E8267320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9DB6C18B-500F-0C71-E345-8FD7C268AA82}"/>
              </a:ext>
            </a:extLst>
          </p:cNvPr>
          <p:cNvSpPr>
            <a:spLocks noGrp="1"/>
          </p:cNvSpPr>
          <p:nvPr>
            <p:ph type="sldNum" sz="quarter" idx="5"/>
          </p:nvPr>
        </p:nvSpPr>
        <p:spPr/>
        <p:txBody>
          <a:bodyPr/>
          <a:lstStyle/>
          <a:p>
            <a:fld id="{FC5BBC2B-72B0-2542-8213-717906F3F32B}" type="slidenum">
              <a:rPr lang="en-US" smtClean="0"/>
              <a:t>75</a:t>
            </a:fld>
            <a:endParaRPr lang="en-US"/>
          </a:p>
        </p:txBody>
      </p:sp>
    </p:spTree>
    <p:extLst>
      <p:ext uri="{BB962C8B-B14F-4D97-AF65-F5344CB8AC3E}">
        <p14:creationId xmlns:p14="http://schemas.microsoft.com/office/powerpoint/2010/main" val="1678361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FBE92-E7F3-8D41-D5E3-7376BD175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08B24-8B67-C64B-53A4-32A647720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1314-EC82-9E8E-D8A4-67FB9CD525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89838-1624-A092-EF6D-69318EA9CD8C}"/>
              </a:ext>
            </a:extLst>
          </p:cNvPr>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3340671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B865-FD5A-9BD5-5C38-1B77F78F7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70464-2CD0-1338-9165-D373097E4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F1223-C86F-4D2C-C70D-90C4396BC8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12030B-D00F-5F12-D518-0595854DFA57}"/>
              </a:ext>
            </a:extLst>
          </p:cNvPr>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423729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ADF6-70AC-861B-9076-6F88704A6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261C9-E23E-FC33-D909-0CBCA65B1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C514B-8383-7467-75FE-33FF6AEAF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ADC54C97-EC88-9837-6352-6C37F9CED8B7}"/>
              </a:ext>
            </a:extLst>
          </p:cNvPr>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654265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BDB7-F8B4-4535-8F84-7F8196E56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14F1F-28B8-03D6-4826-9C04807F4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5ED16-AEDD-99F9-E596-5CE28A240E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649371-7B22-B56D-3AC6-C993CD0F8B6F}"/>
              </a:ext>
            </a:extLst>
          </p:cNvPr>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483796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5D2FE-FE88-8210-BBFC-627558FBC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E18-0CD9-95D6-47E6-00B10141D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6FC6C-647C-57EF-D575-89A99804F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88FB25-610A-E8E0-74A8-FE59862DCDBE}"/>
              </a:ext>
            </a:extLst>
          </p:cNvPr>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3189792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520B-DE3E-5C44-CBA7-F90B17481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1737D-7B8C-1AD1-15F1-71B05DDB7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A1B0E-5588-C637-8E4F-A2A45B359FEE}"/>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71D7C49C-F2D8-CA44-99B5-6A83D68ED756}"/>
              </a:ext>
            </a:extLst>
          </p:cNvPr>
          <p:cNvSpPr>
            <a:spLocks noGrp="1"/>
          </p:cNvSpPr>
          <p:nvPr>
            <p:ph type="sldNum" sz="quarter" idx="5"/>
          </p:nvPr>
        </p:nvSpPr>
        <p:spPr/>
        <p:txBody>
          <a:bodyPr/>
          <a:lstStyle/>
          <a:p>
            <a:fld id="{FC5BBC2B-72B0-2542-8213-717906F3F32B}" type="slidenum">
              <a:rPr lang="en-US" smtClean="0"/>
              <a:t>85</a:t>
            </a:fld>
            <a:endParaRPr lang="en-US"/>
          </a:p>
        </p:txBody>
      </p:sp>
    </p:spTree>
    <p:extLst>
      <p:ext uri="{BB962C8B-B14F-4D97-AF65-F5344CB8AC3E}">
        <p14:creationId xmlns:p14="http://schemas.microsoft.com/office/powerpoint/2010/main" val="148243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87</a:t>
            </a:fld>
            <a:endParaRPr lang="en-US"/>
          </a:p>
        </p:txBody>
      </p:sp>
    </p:spTree>
    <p:extLst>
      <p:ext uri="{BB962C8B-B14F-4D97-AF65-F5344CB8AC3E}">
        <p14:creationId xmlns:p14="http://schemas.microsoft.com/office/powerpoint/2010/main" val="1784392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7388-A984-18A5-ED1B-6A7912EC7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67C7A-6FA4-A195-E139-77E01B738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8BE29-AC12-DBD0-2CB5-C2E6C735D9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3070C-F8E7-CE72-0310-A2B067E55ADD}"/>
              </a:ext>
            </a:extLst>
          </p:cNvPr>
          <p:cNvSpPr>
            <a:spLocks noGrp="1"/>
          </p:cNvSpPr>
          <p:nvPr>
            <p:ph type="sldNum" sz="quarter" idx="5"/>
          </p:nvPr>
        </p:nvSpPr>
        <p:spPr/>
        <p:txBody>
          <a:bodyPr/>
          <a:lstStyle/>
          <a:p>
            <a:fld id="{18CEEED0-01C2-4546-A284-76C63BC6CBB1}" type="slidenum">
              <a:rPr lang="en-US" smtClean="0"/>
              <a:t>88</a:t>
            </a:fld>
            <a:endParaRPr lang="en-US"/>
          </a:p>
        </p:txBody>
      </p:sp>
    </p:spTree>
    <p:extLst>
      <p:ext uri="{BB962C8B-B14F-4D97-AF65-F5344CB8AC3E}">
        <p14:creationId xmlns:p14="http://schemas.microsoft.com/office/powerpoint/2010/main" val="3195405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93</a:t>
            </a:fld>
            <a:endParaRPr lang="en-US"/>
          </a:p>
        </p:txBody>
      </p:sp>
    </p:spTree>
    <p:extLst>
      <p:ext uri="{BB962C8B-B14F-4D97-AF65-F5344CB8AC3E}">
        <p14:creationId xmlns:p14="http://schemas.microsoft.com/office/powerpoint/2010/main" val="100785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98</a:t>
            </a:fld>
            <a:endParaRPr lang="en-US"/>
          </a:p>
        </p:txBody>
      </p:sp>
    </p:spTree>
    <p:extLst>
      <p:ext uri="{BB962C8B-B14F-4D97-AF65-F5344CB8AC3E}">
        <p14:creationId xmlns:p14="http://schemas.microsoft.com/office/powerpoint/2010/main" val="1587528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0918-F01E-433D-B26D-55F131358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9A965-6F16-A65A-DF25-AD1827834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335F8-D9A3-066A-D2EF-90F8CADE39A0}"/>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BB1B4553-3B5F-D960-2BA5-3B6799662C1F}"/>
              </a:ext>
            </a:extLst>
          </p:cNvPr>
          <p:cNvSpPr>
            <a:spLocks noGrp="1"/>
          </p:cNvSpPr>
          <p:nvPr>
            <p:ph type="sldNum" sz="quarter" idx="5"/>
          </p:nvPr>
        </p:nvSpPr>
        <p:spPr/>
        <p:txBody>
          <a:bodyPr/>
          <a:lstStyle/>
          <a:p>
            <a:fld id="{FC5BBC2B-72B0-2542-8213-717906F3F32B}" type="slidenum">
              <a:rPr lang="en-US" smtClean="0"/>
              <a:t>111</a:t>
            </a:fld>
            <a:endParaRPr lang="en-US"/>
          </a:p>
        </p:txBody>
      </p:sp>
    </p:spTree>
    <p:extLst>
      <p:ext uri="{BB962C8B-B14F-4D97-AF65-F5344CB8AC3E}">
        <p14:creationId xmlns:p14="http://schemas.microsoft.com/office/powerpoint/2010/main" val="3459238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BD90-E736-1C20-FD4D-1BE1A0C9A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98A33-7C94-B52E-3230-3B669F08F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C2C68-2789-5C37-EB75-524A87F1CF6B}"/>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843CABFA-3DE2-9C5B-B92C-6D3E3703D81F}"/>
              </a:ext>
            </a:extLst>
          </p:cNvPr>
          <p:cNvSpPr>
            <a:spLocks noGrp="1"/>
          </p:cNvSpPr>
          <p:nvPr>
            <p:ph type="sldNum" sz="quarter" idx="5"/>
          </p:nvPr>
        </p:nvSpPr>
        <p:spPr/>
        <p:txBody>
          <a:bodyPr/>
          <a:lstStyle/>
          <a:p>
            <a:fld id="{FC5BBC2B-72B0-2542-8213-717906F3F32B}" type="slidenum">
              <a:rPr lang="en-US" smtClean="0"/>
              <a:t>112</a:t>
            </a:fld>
            <a:endParaRPr lang="en-US"/>
          </a:p>
        </p:txBody>
      </p:sp>
    </p:spTree>
    <p:extLst>
      <p:ext uri="{BB962C8B-B14F-4D97-AF65-F5344CB8AC3E}">
        <p14:creationId xmlns:p14="http://schemas.microsoft.com/office/powerpoint/2010/main" val="264236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D1A4-28EF-83D9-23B1-4D57C4421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77BAA-FA44-0E33-4133-31EB83C73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24B3F-0BA2-6635-6E88-0777C2A2D8A2}"/>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C40C77D1-FD81-AF3B-9771-74C1653D90D2}"/>
              </a:ext>
            </a:extLst>
          </p:cNvPr>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1661193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1DBC7-2451-06D2-6311-F25C66F67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B6598-3997-650C-9647-446A4B489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5618C-1465-4ED5-C904-283C07B0B3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4FE107-6D19-81F3-7A12-333A71D75DFA}"/>
              </a:ext>
            </a:extLst>
          </p:cNvPr>
          <p:cNvSpPr>
            <a:spLocks noGrp="1"/>
          </p:cNvSpPr>
          <p:nvPr>
            <p:ph type="sldNum" sz="quarter" idx="5"/>
          </p:nvPr>
        </p:nvSpPr>
        <p:spPr/>
        <p:txBody>
          <a:bodyPr/>
          <a:lstStyle/>
          <a:p>
            <a:fld id="{FC5BBC2B-72B0-2542-8213-717906F3F32B}" type="slidenum">
              <a:rPr lang="en-US" smtClean="0"/>
              <a:t>113</a:t>
            </a:fld>
            <a:endParaRPr lang="en-US"/>
          </a:p>
        </p:txBody>
      </p:sp>
    </p:spTree>
    <p:extLst>
      <p:ext uri="{BB962C8B-B14F-4D97-AF65-F5344CB8AC3E}">
        <p14:creationId xmlns:p14="http://schemas.microsoft.com/office/powerpoint/2010/main" val="738712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122</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B9D2A-FC06-F098-78E7-FACB20264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7A926-5FF8-800B-BD8E-2B9B72AA0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BEEF1-1D1E-A343-75BC-3078316C4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20A0DA-CE3F-F46A-2268-FA8D871E22B6}"/>
              </a:ext>
            </a:extLst>
          </p:cNvPr>
          <p:cNvSpPr>
            <a:spLocks noGrp="1"/>
          </p:cNvSpPr>
          <p:nvPr>
            <p:ph type="sldNum" sz="quarter" idx="5"/>
          </p:nvPr>
        </p:nvSpPr>
        <p:spPr/>
        <p:txBody>
          <a:bodyPr/>
          <a:lstStyle/>
          <a:p>
            <a:fld id="{FC5BBC2B-72B0-2542-8213-717906F3F32B}" type="slidenum">
              <a:rPr lang="en-US" smtClean="0"/>
              <a:t>132</a:t>
            </a:fld>
            <a:endParaRPr lang="en-US"/>
          </a:p>
        </p:txBody>
      </p:sp>
    </p:spTree>
    <p:extLst>
      <p:ext uri="{BB962C8B-B14F-4D97-AF65-F5344CB8AC3E}">
        <p14:creationId xmlns:p14="http://schemas.microsoft.com/office/powerpoint/2010/main" val="902173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A07E-EC6E-8A0D-711E-CF76007C6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4233D-4C49-161B-D4D0-14C10C9CC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C912F-D58C-7763-BB36-7B7F2AC0B5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3B4886-DC2C-176E-B6AF-DD38242988B8}"/>
              </a:ext>
            </a:extLst>
          </p:cNvPr>
          <p:cNvSpPr>
            <a:spLocks noGrp="1"/>
          </p:cNvSpPr>
          <p:nvPr>
            <p:ph type="sldNum" sz="quarter" idx="5"/>
          </p:nvPr>
        </p:nvSpPr>
        <p:spPr/>
        <p:txBody>
          <a:bodyPr/>
          <a:lstStyle/>
          <a:p>
            <a:fld id="{FC5BBC2B-72B0-2542-8213-717906F3F32B}" type="slidenum">
              <a:rPr lang="en-US" smtClean="0"/>
              <a:t>139</a:t>
            </a:fld>
            <a:endParaRPr lang="en-US"/>
          </a:p>
        </p:txBody>
      </p:sp>
    </p:spTree>
    <p:extLst>
      <p:ext uri="{BB962C8B-B14F-4D97-AF65-F5344CB8AC3E}">
        <p14:creationId xmlns:p14="http://schemas.microsoft.com/office/powerpoint/2010/main" val="1612360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E0DCA-94C5-A5BF-5425-4808A204C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E24F4-F364-7637-1443-3EA55981B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81E5E1-E814-4379-E285-C755A93E7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5051CE-E01A-21EE-A683-6D1C2E3B58C4}"/>
              </a:ext>
            </a:extLst>
          </p:cNvPr>
          <p:cNvSpPr>
            <a:spLocks noGrp="1"/>
          </p:cNvSpPr>
          <p:nvPr>
            <p:ph type="sldNum" sz="quarter" idx="5"/>
          </p:nvPr>
        </p:nvSpPr>
        <p:spPr/>
        <p:txBody>
          <a:bodyPr/>
          <a:lstStyle/>
          <a:p>
            <a:fld id="{FC5BBC2B-72B0-2542-8213-717906F3F32B}" type="slidenum">
              <a:rPr lang="en-US" smtClean="0"/>
              <a:t>142</a:t>
            </a:fld>
            <a:endParaRPr lang="en-US"/>
          </a:p>
        </p:txBody>
      </p:sp>
    </p:spTree>
    <p:extLst>
      <p:ext uri="{BB962C8B-B14F-4D97-AF65-F5344CB8AC3E}">
        <p14:creationId xmlns:p14="http://schemas.microsoft.com/office/powerpoint/2010/main" val="384065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0B35B-8A69-321F-1B6B-B9947D898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5CE77-D135-7706-3599-47D753078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6F68E-F0EC-6BBA-DF65-90A3BC229B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12A1D-BD52-4DBB-49E1-1ADEADE4A6D8}"/>
              </a:ext>
            </a:extLst>
          </p:cNvPr>
          <p:cNvSpPr>
            <a:spLocks noGrp="1"/>
          </p:cNvSpPr>
          <p:nvPr>
            <p:ph type="sldNum" sz="quarter" idx="5"/>
          </p:nvPr>
        </p:nvSpPr>
        <p:spPr/>
        <p:txBody>
          <a:bodyPr/>
          <a:lstStyle/>
          <a:p>
            <a:fld id="{FC5BBC2B-72B0-2542-8213-717906F3F32B}" type="slidenum">
              <a:rPr lang="en-US" smtClean="0"/>
              <a:t>143</a:t>
            </a:fld>
            <a:endParaRPr lang="en-US"/>
          </a:p>
        </p:txBody>
      </p:sp>
    </p:spTree>
    <p:extLst>
      <p:ext uri="{BB962C8B-B14F-4D97-AF65-F5344CB8AC3E}">
        <p14:creationId xmlns:p14="http://schemas.microsoft.com/office/powerpoint/2010/main" val="2062640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1F7A-6A25-669F-115E-A7755D62E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D2BD-A07E-9523-634A-E52DCF2C4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C29EC-3670-B234-3896-EC9580A057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76E735-EC42-3246-A0FA-722AF31C4200}"/>
              </a:ext>
            </a:extLst>
          </p:cNvPr>
          <p:cNvSpPr>
            <a:spLocks noGrp="1"/>
          </p:cNvSpPr>
          <p:nvPr>
            <p:ph type="sldNum" sz="quarter" idx="5"/>
          </p:nvPr>
        </p:nvSpPr>
        <p:spPr/>
        <p:txBody>
          <a:bodyPr/>
          <a:lstStyle/>
          <a:p>
            <a:fld id="{18CEEED0-01C2-4546-A284-76C63BC6CBB1}" type="slidenum">
              <a:rPr lang="en-US" smtClean="0"/>
              <a:t>149</a:t>
            </a:fld>
            <a:endParaRPr lang="en-US"/>
          </a:p>
        </p:txBody>
      </p:sp>
    </p:spTree>
    <p:extLst>
      <p:ext uri="{BB962C8B-B14F-4D97-AF65-F5344CB8AC3E}">
        <p14:creationId xmlns:p14="http://schemas.microsoft.com/office/powerpoint/2010/main" val="969648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384DD-077B-5E15-886A-8EF74E15C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E52D3-C4CC-AC15-3436-F671F8B2D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D0BEB-FF30-0B00-F809-C2DFA0A059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B68825-DB79-E3A5-4864-42226CCD44E4}"/>
              </a:ext>
            </a:extLst>
          </p:cNvPr>
          <p:cNvSpPr>
            <a:spLocks noGrp="1"/>
          </p:cNvSpPr>
          <p:nvPr>
            <p:ph type="sldNum" sz="quarter" idx="5"/>
          </p:nvPr>
        </p:nvSpPr>
        <p:spPr/>
        <p:txBody>
          <a:bodyPr/>
          <a:lstStyle/>
          <a:p>
            <a:fld id="{18CEEED0-01C2-4546-A284-76C63BC6CBB1}" type="slidenum">
              <a:rPr lang="en-US" smtClean="0"/>
              <a:t>150</a:t>
            </a:fld>
            <a:endParaRPr lang="en-US"/>
          </a:p>
        </p:txBody>
      </p:sp>
    </p:spTree>
    <p:extLst>
      <p:ext uri="{BB962C8B-B14F-4D97-AF65-F5344CB8AC3E}">
        <p14:creationId xmlns:p14="http://schemas.microsoft.com/office/powerpoint/2010/main" val="4189113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C1B9-D0C1-1437-A243-6BB4D2069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55F7C-3E8D-DEE9-643B-A6369F459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2A4-DE87-FB2A-F214-0E8DF122CE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1293C4-F646-BD0E-EC2E-FD557B60024D}"/>
              </a:ext>
            </a:extLst>
          </p:cNvPr>
          <p:cNvSpPr>
            <a:spLocks noGrp="1"/>
          </p:cNvSpPr>
          <p:nvPr>
            <p:ph type="sldNum" sz="quarter" idx="5"/>
          </p:nvPr>
        </p:nvSpPr>
        <p:spPr/>
        <p:txBody>
          <a:bodyPr/>
          <a:lstStyle/>
          <a:p>
            <a:fld id="{18CEEED0-01C2-4546-A284-76C63BC6CBB1}" type="slidenum">
              <a:rPr lang="en-US" smtClean="0"/>
              <a:t>151</a:t>
            </a:fld>
            <a:endParaRPr lang="en-US"/>
          </a:p>
        </p:txBody>
      </p:sp>
    </p:spTree>
    <p:extLst>
      <p:ext uri="{BB962C8B-B14F-4D97-AF65-F5344CB8AC3E}">
        <p14:creationId xmlns:p14="http://schemas.microsoft.com/office/powerpoint/2010/main" val="4259139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0810-97F2-F361-265A-6D7D7763D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3A5CE-1055-C441-4243-EDF742E44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72442-8C56-5A25-CC96-0913A59F39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009B74-826E-C7A8-106C-C9F739297295}"/>
              </a:ext>
            </a:extLst>
          </p:cNvPr>
          <p:cNvSpPr>
            <a:spLocks noGrp="1"/>
          </p:cNvSpPr>
          <p:nvPr>
            <p:ph type="sldNum" sz="quarter" idx="5"/>
          </p:nvPr>
        </p:nvSpPr>
        <p:spPr/>
        <p:txBody>
          <a:bodyPr/>
          <a:lstStyle/>
          <a:p>
            <a:fld id="{18CEEED0-01C2-4546-A284-76C63BC6CBB1}" type="slidenum">
              <a:rPr lang="en-US" smtClean="0"/>
              <a:t>152</a:t>
            </a:fld>
            <a:endParaRPr lang="en-US"/>
          </a:p>
        </p:txBody>
      </p:sp>
    </p:spTree>
    <p:extLst>
      <p:ext uri="{BB962C8B-B14F-4D97-AF65-F5344CB8AC3E}">
        <p14:creationId xmlns:p14="http://schemas.microsoft.com/office/powerpoint/2010/main" val="175542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7CC77-9B89-A87B-E201-31A817E34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B402F-43C6-B536-12C0-4D85C5EF0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8061B-E3D9-FD5E-6C1D-EC0C25EF25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D55C46-893C-DFE4-3AEF-D9F8623B8A36}"/>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1272328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B861-F83E-68DD-024C-C99259093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A045C-667F-ED5B-B407-1A46CC594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A87C6-9E8F-46B5-4B0E-4F585F23EC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67C4F7-C287-5ED3-C757-68EB7943581D}"/>
              </a:ext>
            </a:extLst>
          </p:cNvPr>
          <p:cNvSpPr>
            <a:spLocks noGrp="1"/>
          </p:cNvSpPr>
          <p:nvPr>
            <p:ph type="sldNum" sz="quarter" idx="5"/>
          </p:nvPr>
        </p:nvSpPr>
        <p:spPr/>
        <p:txBody>
          <a:bodyPr/>
          <a:lstStyle/>
          <a:p>
            <a:fld id="{18CEEED0-01C2-4546-A284-76C63BC6CBB1}" type="slidenum">
              <a:rPr lang="en-US" smtClean="0"/>
              <a:t>153</a:t>
            </a:fld>
            <a:endParaRPr lang="en-US"/>
          </a:p>
        </p:txBody>
      </p:sp>
    </p:spTree>
    <p:extLst>
      <p:ext uri="{BB962C8B-B14F-4D97-AF65-F5344CB8AC3E}">
        <p14:creationId xmlns:p14="http://schemas.microsoft.com/office/powerpoint/2010/main" val="42261592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31C1-D133-583E-48A8-5A6772165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34CE3-6898-CC8D-F5D7-2788AD1A1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C2F7A-1664-994F-CACE-F113975E16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590BFE-4F9D-8BF5-BF90-CAF6100055FC}"/>
              </a:ext>
            </a:extLst>
          </p:cNvPr>
          <p:cNvSpPr>
            <a:spLocks noGrp="1"/>
          </p:cNvSpPr>
          <p:nvPr>
            <p:ph type="sldNum" sz="quarter" idx="5"/>
          </p:nvPr>
        </p:nvSpPr>
        <p:spPr/>
        <p:txBody>
          <a:bodyPr/>
          <a:lstStyle/>
          <a:p>
            <a:fld id="{18CEEED0-01C2-4546-A284-76C63BC6CBB1}" type="slidenum">
              <a:rPr lang="en-US" smtClean="0"/>
              <a:t>154</a:t>
            </a:fld>
            <a:endParaRPr lang="en-US"/>
          </a:p>
        </p:txBody>
      </p:sp>
    </p:spTree>
    <p:extLst>
      <p:ext uri="{BB962C8B-B14F-4D97-AF65-F5344CB8AC3E}">
        <p14:creationId xmlns:p14="http://schemas.microsoft.com/office/powerpoint/2010/main" val="3585865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1988-BAAF-EDB5-FC18-9FF4834F6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670EF-77DC-2B1D-339F-C772ED278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D4C1C-B8C2-085C-BF02-7E8CE87B76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5DC09B-32D0-E55F-5997-BE9C90ACD4A7}"/>
              </a:ext>
            </a:extLst>
          </p:cNvPr>
          <p:cNvSpPr>
            <a:spLocks noGrp="1"/>
          </p:cNvSpPr>
          <p:nvPr>
            <p:ph type="sldNum" sz="quarter" idx="5"/>
          </p:nvPr>
        </p:nvSpPr>
        <p:spPr/>
        <p:txBody>
          <a:bodyPr/>
          <a:lstStyle/>
          <a:p>
            <a:fld id="{18CEEED0-01C2-4546-A284-76C63BC6CBB1}" type="slidenum">
              <a:rPr lang="en-US" smtClean="0"/>
              <a:t>155</a:t>
            </a:fld>
            <a:endParaRPr lang="en-US"/>
          </a:p>
        </p:txBody>
      </p:sp>
    </p:spTree>
    <p:extLst>
      <p:ext uri="{BB962C8B-B14F-4D97-AF65-F5344CB8AC3E}">
        <p14:creationId xmlns:p14="http://schemas.microsoft.com/office/powerpoint/2010/main" val="4246432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2B21-D8C5-F696-A649-317A9486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D4417-61BB-0B32-0AFD-9A1114E0A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47293-AD1F-D315-CACC-A594F81C6B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5B75DC-E031-6CD7-297E-AE224EE3A240}"/>
              </a:ext>
            </a:extLst>
          </p:cNvPr>
          <p:cNvSpPr>
            <a:spLocks noGrp="1"/>
          </p:cNvSpPr>
          <p:nvPr>
            <p:ph type="sldNum" sz="quarter" idx="5"/>
          </p:nvPr>
        </p:nvSpPr>
        <p:spPr/>
        <p:txBody>
          <a:bodyPr/>
          <a:lstStyle/>
          <a:p>
            <a:fld id="{18CEEED0-01C2-4546-A284-76C63BC6CBB1}" type="slidenum">
              <a:rPr lang="en-US" smtClean="0"/>
              <a:t>156</a:t>
            </a:fld>
            <a:endParaRPr lang="en-US"/>
          </a:p>
        </p:txBody>
      </p:sp>
    </p:spTree>
    <p:extLst>
      <p:ext uri="{BB962C8B-B14F-4D97-AF65-F5344CB8AC3E}">
        <p14:creationId xmlns:p14="http://schemas.microsoft.com/office/powerpoint/2010/main" val="655319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CDAA-83CC-57F1-151D-EAEAAA0F6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D908E-71AB-F149-2266-AF640B8FC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705E4-00B6-6081-8429-2609811C8A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2C0674-95B8-FC92-FBA3-ADA1906390D9}"/>
              </a:ext>
            </a:extLst>
          </p:cNvPr>
          <p:cNvSpPr>
            <a:spLocks noGrp="1"/>
          </p:cNvSpPr>
          <p:nvPr>
            <p:ph type="sldNum" sz="quarter" idx="5"/>
          </p:nvPr>
        </p:nvSpPr>
        <p:spPr/>
        <p:txBody>
          <a:bodyPr/>
          <a:lstStyle/>
          <a:p>
            <a:fld id="{18CEEED0-01C2-4546-A284-76C63BC6CBB1}" type="slidenum">
              <a:rPr lang="en-US" smtClean="0"/>
              <a:t>157</a:t>
            </a:fld>
            <a:endParaRPr lang="en-US"/>
          </a:p>
        </p:txBody>
      </p:sp>
    </p:spTree>
    <p:extLst>
      <p:ext uri="{BB962C8B-B14F-4D97-AF65-F5344CB8AC3E}">
        <p14:creationId xmlns:p14="http://schemas.microsoft.com/office/powerpoint/2010/main" val="3546869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527D-26EC-886F-A82E-E74B14E82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90B8A-6F7F-AF00-B68C-03850E171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D1F4A-7D4F-4303-86F3-480F19B322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B5DFDF-C042-3464-75E6-A1995F5DB81A}"/>
              </a:ext>
            </a:extLst>
          </p:cNvPr>
          <p:cNvSpPr>
            <a:spLocks noGrp="1"/>
          </p:cNvSpPr>
          <p:nvPr>
            <p:ph type="sldNum" sz="quarter" idx="5"/>
          </p:nvPr>
        </p:nvSpPr>
        <p:spPr/>
        <p:txBody>
          <a:bodyPr/>
          <a:lstStyle/>
          <a:p>
            <a:fld id="{18CEEED0-01C2-4546-A284-76C63BC6CBB1}" type="slidenum">
              <a:rPr lang="en-US" smtClean="0"/>
              <a:t>158</a:t>
            </a:fld>
            <a:endParaRPr lang="en-US"/>
          </a:p>
        </p:txBody>
      </p:sp>
    </p:spTree>
    <p:extLst>
      <p:ext uri="{BB962C8B-B14F-4D97-AF65-F5344CB8AC3E}">
        <p14:creationId xmlns:p14="http://schemas.microsoft.com/office/powerpoint/2010/main" val="683455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DD05-7E72-C5FB-C5BC-8487BAFA3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A6041-731C-55B0-070D-F79075538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A52D25-3F77-E8B7-4429-0C3C5DC429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2D4CD9-5DF2-3CA9-B8A8-C7C86FD99C63}"/>
              </a:ext>
            </a:extLst>
          </p:cNvPr>
          <p:cNvSpPr>
            <a:spLocks noGrp="1"/>
          </p:cNvSpPr>
          <p:nvPr>
            <p:ph type="sldNum" sz="quarter" idx="5"/>
          </p:nvPr>
        </p:nvSpPr>
        <p:spPr/>
        <p:txBody>
          <a:bodyPr/>
          <a:lstStyle/>
          <a:p>
            <a:fld id="{18CEEED0-01C2-4546-A284-76C63BC6CBB1}" type="slidenum">
              <a:rPr lang="en-US" smtClean="0"/>
              <a:t>159</a:t>
            </a:fld>
            <a:endParaRPr lang="en-US"/>
          </a:p>
        </p:txBody>
      </p:sp>
    </p:spTree>
    <p:extLst>
      <p:ext uri="{BB962C8B-B14F-4D97-AF65-F5344CB8AC3E}">
        <p14:creationId xmlns:p14="http://schemas.microsoft.com/office/powerpoint/2010/main" val="3283903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C081-25B1-8F6C-5AC3-E95A2AC25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C2379-E9BC-DA22-1A33-FEDE644D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37699-45A5-ED3F-6EF5-97C59883AC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50F7B-BAC7-C6D1-19D0-2E37F4EE5B40}"/>
              </a:ext>
            </a:extLst>
          </p:cNvPr>
          <p:cNvSpPr>
            <a:spLocks noGrp="1"/>
          </p:cNvSpPr>
          <p:nvPr>
            <p:ph type="sldNum" sz="quarter" idx="5"/>
          </p:nvPr>
        </p:nvSpPr>
        <p:spPr/>
        <p:txBody>
          <a:bodyPr/>
          <a:lstStyle/>
          <a:p>
            <a:fld id="{18CEEED0-01C2-4546-A284-76C63BC6CBB1}" type="slidenum">
              <a:rPr lang="en-US" smtClean="0"/>
              <a:t>160</a:t>
            </a:fld>
            <a:endParaRPr lang="en-US"/>
          </a:p>
        </p:txBody>
      </p:sp>
    </p:spTree>
    <p:extLst>
      <p:ext uri="{BB962C8B-B14F-4D97-AF65-F5344CB8AC3E}">
        <p14:creationId xmlns:p14="http://schemas.microsoft.com/office/powerpoint/2010/main" val="3925140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CA91C-34AB-9841-0250-3B5D3A11A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2BB83-A640-C647-1735-AE5662CE0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2181A-CF7A-356F-19E0-9452B3B4F9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0040C6-5DFC-389F-D41E-93EC3D496AD0}"/>
              </a:ext>
            </a:extLst>
          </p:cNvPr>
          <p:cNvSpPr>
            <a:spLocks noGrp="1"/>
          </p:cNvSpPr>
          <p:nvPr>
            <p:ph type="sldNum" sz="quarter" idx="5"/>
          </p:nvPr>
        </p:nvSpPr>
        <p:spPr/>
        <p:txBody>
          <a:bodyPr/>
          <a:lstStyle/>
          <a:p>
            <a:fld id="{18CEEED0-01C2-4546-A284-76C63BC6CBB1}" type="slidenum">
              <a:rPr lang="en-US" smtClean="0"/>
              <a:t>161</a:t>
            </a:fld>
            <a:endParaRPr lang="en-US"/>
          </a:p>
        </p:txBody>
      </p:sp>
    </p:spTree>
    <p:extLst>
      <p:ext uri="{BB962C8B-B14F-4D97-AF65-F5344CB8AC3E}">
        <p14:creationId xmlns:p14="http://schemas.microsoft.com/office/powerpoint/2010/main" val="2203998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BBF3-A554-1901-D7EB-3DBC6D7D8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97459-AFC8-CA43-B1F1-5C0B74582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C6E06-DDD5-95E8-7B78-39907AEE11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15DFA0-69B9-2F94-51C2-7C878921C368}"/>
              </a:ext>
            </a:extLst>
          </p:cNvPr>
          <p:cNvSpPr>
            <a:spLocks noGrp="1"/>
          </p:cNvSpPr>
          <p:nvPr>
            <p:ph type="sldNum" sz="quarter" idx="5"/>
          </p:nvPr>
        </p:nvSpPr>
        <p:spPr/>
        <p:txBody>
          <a:bodyPr/>
          <a:lstStyle/>
          <a:p>
            <a:fld id="{18CEEED0-01C2-4546-A284-76C63BC6CBB1}" type="slidenum">
              <a:rPr lang="en-US" smtClean="0"/>
              <a:t>162</a:t>
            </a:fld>
            <a:endParaRPr lang="en-US"/>
          </a:p>
        </p:txBody>
      </p:sp>
    </p:spTree>
    <p:extLst>
      <p:ext uri="{BB962C8B-B14F-4D97-AF65-F5344CB8AC3E}">
        <p14:creationId xmlns:p14="http://schemas.microsoft.com/office/powerpoint/2010/main" val="174708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2C55F-7F53-13F5-41EB-11E3A5CAE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13EE7-8D59-BC4D-7ADF-D4BD996C3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85F27-BB7E-BBD1-6093-109CEDB49666}"/>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5B81F3BA-41F6-BA86-037E-AD0ED00B226A}"/>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3286205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BFBC-7746-A57D-3300-6D75C83E0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BB91F-1556-7B45-94B6-E572A1CCF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CD3F6-4DE4-189C-0180-DF606FCAE0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E98E1-84FC-8026-D59C-FF8A8BAD49AC}"/>
              </a:ext>
            </a:extLst>
          </p:cNvPr>
          <p:cNvSpPr>
            <a:spLocks noGrp="1"/>
          </p:cNvSpPr>
          <p:nvPr>
            <p:ph type="sldNum" sz="quarter" idx="5"/>
          </p:nvPr>
        </p:nvSpPr>
        <p:spPr/>
        <p:txBody>
          <a:bodyPr/>
          <a:lstStyle/>
          <a:p>
            <a:fld id="{18CEEED0-01C2-4546-A284-76C63BC6CBB1}" type="slidenum">
              <a:rPr lang="en-US" smtClean="0"/>
              <a:t>163</a:t>
            </a:fld>
            <a:endParaRPr lang="en-US"/>
          </a:p>
        </p:txBody>
      </p:sp>
    </p:spTree>
    <p:extLst>
      <p:ext uri="{BB962C8B-B14F-4D97-AF65-F5344CB8AC3E}">
        <p14:creationId xmlns:p14="http://schemas.microsoft.com/office/powerpoint/2010/main" val="2171129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E054-15FC-1515-47B6-CDE984C6A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32233-0577-43DB-1344-71A44A16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EFE06-77A3-0D6C-0268-2F74683BFA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382EE1-C5FC-7B7E-A305-0B6BC2BE551D}"/>
              </a:ext>
            </a:extLst>
          </p:cNvPr>
          <p:cNvSpPr>
            <a:spLocks noGrp="1"/>
          </p:cNvSpPr>
          <p:nvPr>
            <p:ph type="sldNum" sz="quarter" idx="5"/>
          </p:nvPr>
        </p:nvSpPr>
        <p:spPr/>
        <p:txBody>
          <a:bodyPr/>
          <a:lstStyle/>
          <a:p>
            <a:fld id="{18CEEED0-01C2-4546-A284-76C63BC6CBB1}" type="slidenum">
              <a:rPr lang="en-US" smtClean="0"/>
              <a:t>164</a:t>
            </a:fld>
            <a:endParaRPr lang="en-US"/>
          </a:p>
        </p:txBody>
      </p:sp>
    </p:spTree>
    <p:extLst>
      <p:ext uri="{BB962C8B-B14F-4D97-AF65-F5344CB8AC3E}">
        <p14:creationId xmlns:p14="http://schemas.microsoft.com/office/powerpoint/2010/main" val="3271360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8859-92C0-4B48-907B-7F3AD0A71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B1B37-5DC5-606B-DB88-F6D9556BD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77A35-0699-6621-C90C-AE6266C572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E7C25B-1B83-63B0-A7B6-A971220EC498}"/>
              </a:ext>
            </a:extLst>
          </p:cNvPr>
          <p:cNvSpPr>
            <a:spLocks noGrp="1"/>
          </p:cNvSpPr>
          <p:nvPr>
            <p:ph type="sldNum" sz="quarter" idx="5"/>
          </p:nvPr>
        </p:nvSpPr>
        <p:spPr/>
        <p:txBody>
          <a:bodyPr/>
          <a:lstStyle/>
          <a:p>
            <a:fld id="{18CEEED0-01C2-4546-A284-76C63BC6CBB1}" type="slidenum">
              <a:rPr lang="en-US" smtClean="0"/>
              <a:t>165</a:t>
            </a:fld>
            <a:endParaRPr lang="en-US"/>
          </a:p>
        </p:txBody>
      </p:sp>
    </p:spTree>
    <p:extLst>
      <p:ext uri="{BB962C8B-B14F-4D97-AF65-F5344CB8AC3E}">
        <p14:creationId xmlns:p14="http://schemas.microsoft.com/office/powerpoint/2010/main" val="4042768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8210-60C1-6737-36D3-01830859D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20BE-84A1-A57C-4ADD-2A6AA856D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C5217-71A5-8BFC-9ADF-EDF7C33D6D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538275-1949-294F-D44F-B5A0A359D853}"/>
              </a:ext>
            </a:extLst>
          </p:cNvPr>
          <p:cNvSpPr>
            <a:spLocks noGrp="1"/>
          </p:cNvSpPr>
          <p:nvPr>
            <p:ph type="sldNum" sz="quarter" idx="5"/>
          </p:nvPr>
        </p:nvSpPr>
        <p:spPr/>
        <p:txBody>
          <a:bodyPr/>
          <a:lstStyle/>
          <a:p>
            <a:fld id="{18CEEED0-01C2-4546-A284-76C63BC6CBB1}" type="slidenum">
              <a:rPr lang="en-US" smtClean="0"/>
              <a:t>166</a:t>
            </a:fld>
            <a:endParaRPr lang="en-US"/>
          </a:p>
        </p:txBody>
      </p:sp>
    </p:spTree>
    <p:extLst>
      <p:ext uri="{BB962C8B-B14F-4D97-AF65-F5344CB8AC3E}">
        <p14:creationId xmlns:p14="http://schemas.microsoft.com/office/powerpoint/2010/main" val="3730666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DE109-F877-B8FC-19EB-5B5D0041C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1DB38-B143-7C67-4A75-D014448BC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FC918-318F-B7B7-0FEE-3FCA7DA4B8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2955B-E85D-DE1A-51B4-412DABF8FE17}"/>
              </a:ext>
            </a:extLst>
          </p:cNvPr>
          <p:cNvSpPr>
            <a:spLocks noGrp="1"/>
          </p:cNvSpPr>
          <p:nvPr>
            <p:ph type="sldNum" sz="quarter" idx="5"/>
          </p:nvPr>
        </p:nvSpPr>
        <p:spPr/>
        <p:txBody>
          <a:bodyPr/>
          <a:lstStyle/>
          <a:p>
            <a:fld id="{18CEEED0-01C2-4546-A284-76C63BC6CBB1}" type="slidenum">
              <a:rPr lang="en-US" smtClean="0"/>
              <a:t>167</a:t>
            </a:fld>
            <a:endParaRPr lang="en-US"/>
          </a:p>
        </p:txBody>
      </p:sp>
    </p:spTree>
    <p:extLst>
      <p:ext uri="{BB962C8B-B14F-4D97-AF65-F5344CB8AC3E}">
        <p14:creationId xmlns:p14="http://schemas.microsoft.com/office/powerpoint/2010/main" val="1034502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18A3-2C9D-AA6F-929D-DE9F43D10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9F011-50FE-430E-58B9-AA9A9A3D9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EC57-9269-38EE-FFE8-2296CBD02C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DA7515-BD46-4937-3DED-544DD8568D3F}"/>
              </a:ext>
            </a:extLst>
          </p:cNvPr>
          <p:cNvSpPr>
            <a:spLocks noGrp="1"/>
          </p:cNvSpPr>
          <p:nvPr>
            <p:ph type="sldNum" sz="quarter" idx="5"/>
          </p:nvPr>
        </p:nvSpPr>
        <p:spPr/>
        <p:txBody>
          <a:bodyPr/>
          <a:lstStyle/>
          <a:p>
            <a:fld id="{18CEEED0-01C2-4546-A284-76C63BC6CBB1}" type="slidenum">
              <a:rPr lang="en-US" smtClean="0"/>
              <a:t>168</a:t>
            </a:fld>
            <a:endParaRPr lang="en-US"/>
          </a:p>
        </p:txBody>
      </p:sp>
    </p:spTree>
    <p:extLst>
      <p:ext uri="{BB962C8B-B14F-4D97-AF65-F5344CB8AC3E}">
        <p14:creationId xmlns:p14="http://schemas.microsoft.com/office/powerpoint/2010/main" val="1502616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72F9-E328-CB2F-5BBD-F5D29FB94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0EDE7-C9A2-EC36-0D2D-7C1EC6649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F74B0-26BC-5921-ABD0-B15B66C1D6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5D5A5E-7EE9-EBB4-7E55-8B57E5BF6173}"/>
              </a:ext>
            </a:extLst>
          </p:cNvPr>
          <p:cNvSpPr>
            <a:spLocks noGrp="1"/>
          </p:cNvSpPr>
          <p:nvPr>
            <p:ph type="sldNum" sz="quarter" idx="5"/>
          </p:nvPr>
        </p:nvSpPr>
        <p:spPr/>
        <p:txBody>
          <a:bodyPr/>
          <a:lstStyle/>
          <a:p>
            <a:fld id="{18CEEED0-01C2-4546-A284-76C63BC6CBB1}" type="slidenum">
              <a:rPr lang="en-US" smtClean="0"/>
              <a:t>169</a:t>
            </a:fld>
            <a:endParaRPr lang="en-US"/>
          </a:p>
        </p:txBody>
      </p:sp>
    </p:spTree>
    <p:extLst>
      <p:ext uri="{BB962C8B-B14F-4D97-AF65-F5344CB8AC3E}">
        <p14:creationId xmlns:p14="http://schemas.microsoft.com/office/powerpoint/2010/main" val="37006124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170</a:t>
            </a:fld>
            <a:endParaRPr lang="en-US"/>
          </a:p>
        </p:txBody>
      </p:sp>
    </p:spTree>
    <p:extLst>
      <p:ext uri="{BB962C8B-B14F-4D97-AF65-F5344CB8AC3E}">
        <p14:creationId xmlns:p14="http://schemas.microsoft.com/office/powerpoint/2010/main" val="1519519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931A-0FF9-29EC-9578-705EF8340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6BC9A-2098-38D1-0D45-FF93D705E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AC562-7E40-C1C4-F319-6EE43A7D13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781D9-41AA-B2B4-E33C-DF4AD0FD8483}"/>
              </a:ext>
            </a:extLst>
          </p:cNvPr>
          <p:cNvSpPr>
            <a:spLocks noGrp="1"/>
          </p:cNvSpPr>
          <p:nvPr>
            <p:ph type="sldNum" sz="quarter" idx="5"/>
          </p:nvPr>
        </p:nvSpPr>
        <p:spPr/>
        <p:txBody>
          <a:bodyPr/>
          <a:lstStyle/>
          <a:p>
            <a:fld id="{FC5BBC2B-72B0-2542-8213-717906F3F32B}" type="slidenum">
              <a:rPr lang="en-US" smtClean="0"/>
              <a:t>173</a:t>
            </a:fld>
            <a:endParaRPr lang="en-US"/>
          </a:p>
        </p:txBody>
      </p:sp>
    </p:spTree>
    <p:extLst>
      <p:ext uri="{BB962C8B-B14F-4D97-AF65-F5344CB8AC3E}">
        <p14:creationId xmlns:p14="http://schemas.microsoft.com/office/powerpoint/2010/main" val="2641821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175</a:t>
            </a:fld>
            <a:endParaRPr lang="en-US"/>
          </a:p>
        </p:txBody>
      </p:sp>
    </p:spTree>
    <p:extLst>
      <p:ext uri="{BB962C8B-B14F-4D97-AF65-F5344CB8AC3E}">
        <p14:creationId xmlns:p14="http://schemas.microsoft.com/office/powerpoint/2010/main" val="2194168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176</a:t>
            </a:fld>
            <a:endParaRPr lang="en-US"/>
          </a:p>
        </p:txBody>
      </p:sp>
    </p:spTree>
    <p:extLst>
      <p:ext uri="{BB962C8B-B14F-4D97-AF65-F5344CB8AC3E}">
        <p14:creationId xmlns:p14="http://schemas.microsoft.com/office/powerpoint/2010/main" val="214283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examples helping a lot here</a:t>
            </a:r>
          </a:p>
        </p:txBody>
      </p:sp>
      <p:sp>
        <p:nvSpPr>
          <p:cNvPr id="4" name="Slide Number Placeholder 3"/>
          <p:cNvSpPr>
            <a:spLocks noGrp="1"/>
          </p:cNvSpPr>
          <p:nvPr>
            <p:ph type="sldNum" sz="quarter" idx="5"/>
          </p:nvPr>
        </p:nvSpPr>
        <p:spPr/>
        <p:txBody>
          <a:bodyPr/>
          <a:lstStyle/>
          <a:p>
            <a:fld id="{FC5BBC2B-72B0-2542-8213-717906F3F32B}" type="slidenum">
              <a:rPr lang="en-US" smtClean="0"/>
              <a:t>180</a:t>
            </a:fld>
            <a:endParaRPr lang="en-US"/>
          </a:p>
        </p:txBody>
      </p:sp>
    </p:spTree>
    <p:extLst>
      <p:ext uri="{BB962C8B-B14F-4D97-AF65-F5344CB8AC3E}">
        <p14:creationId xmlns:p14="http://schemas.microsoft.com/office/powerpoint/2010/main" val="3848987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181</a:t>
            </a:fld>
            <a:endParaRPr lang="en-US"/>
          </a:p>
        </p:txBody>
      </p:sp>
    </p:spTree>
    <p:extLst>
      <p:ext uri="{BB962C8B-B14F-4D97-AF65-F5344CB8AC3E}">
        <p14:creationId xmlns:p14="http://schemas.microsoft.com/office/powerpoint/2010/main" val="32833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0E2D-F9AD-F88B-11A0-391965BF9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CDFBE-DFB5-CC3A-23A7-77A01DD6B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153DB-A925-F58B-243B-83162E5CA3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DF7B43CC-CB59-3359-1264-DD7B3896E44E}"/>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110917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5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1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64.png"/><Relationship Id="rId4" Type="http://schemas.openxmlformats.org/officeDocument/2006/relationships/image" Target="../media/image95.png"/></Relationships>
</file>

<file path=ppt/slides/_rels/slide1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5.png"/></Relationships>
</file>

<file path=ppt/slides/_rels/slide1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5.png"/></Relationships>
</file>

<file path=ppt/slides/_rels/slide1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5.png"/></Relationships>
</file>

<file path=ppt/slides/_rels/slide1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64.png"/><Relationship Id="rId4" Type="http://schemas.openxmlformats.org/officeDocument/2006/relationships/image" Target="../media/image95.png"/></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2.png"/></Relationships>
</file>

<file path=ppt/slides/_rels/slide1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5.png"/></Relationships>
</file>

<file path=ppt/slides/_rels/slide1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5.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5.png"/></Relationships>
</file>

<file path=ppt/slides/_rels/slide1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5.png"/></Relationships>
</file>

<file path=ppt/slides/_rels/slide1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7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5.png"/><Relationship Id="rId7" Type="http://schemas.openxmlformats.org/officeDocument/2006/relationships/image" Target="../media/image43.png"/><Relationship Id="rId12" Type="http://schemas.openxmlformats.org/officeDocument/2006/relationships/image" Target="../media/image113.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41.png"/><Relationship Id="rId5" Type="http://schemas.openxmlformats.org/officeDocument/2006/relationships/image" Target="../media/image44.png"/><Relationship Id="rId10" Type="http://schemas.openxmlformats.org/officeDocument/2006/relationships/image" Target="../media/image40.png"/><Relationship Id="rId4" Type="http://schemas.openxmlformats.org/officeDocument/2006/relationships/image" Target="../media/image110.png"/><Relationship Id="rId9" Type="http://schemas.openxmlformats.org/officeDocument/2006/relationships/image" Target="../media/image112.png"/></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43.png"/><Relationship Id="rId4" Type="http://schemas.openxmlformats.org/officeDocument/2006/relationships/image" Target="../media/image42.png"/></Relationships>
</file>

<file path=ppt/slides/_rels/slide1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8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12.png"/><Relationship Id="rId7"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9.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5.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6.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2.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2.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51.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3.jp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22.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5.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A36BE7EE-AAF1-FD48-1D32-32FEEAAC3E0C}"/>
              </a:ext>
            </a:extLst>
          </p:cNvPr>
          <p:cNvPicPr>
            <a:picLocks noChangeAspect="1"/>
          </p:cNvPicPr>
          <p:nvPr/>
        </p:nvPicPr>
        <p:blipFill>
          <a:blip r:embed="rId3"/>
          <a:stretch>
            <a:fillRect/>
          </a:stretch>
        </p:blipFill>
        <p:spPr>
          <a:xfrm>
            <a:off x="1" y="0"/>
            <a:ext cx="12192000" cy="6257840"/>
          </a:xfrm>
          <a:prstGeom prst="rect">
            <a:avLst/>
          </a:prstGeom>
        </p:spPr>
      </p:pic>
      <p:sp>
        <p:nvSpPr>
          <p:cNvPr id="8" name="TextBox 7">
            <a:extLst>
              <a:ext uri="{FF2B5EF4-FFF2-40B4-BE49-F238E27FC236}">
                <a16:creationId xmlns:a16="http://schemas.microsoft.com/office/drawing/2014/main" id="{7A0591AF-87FF-08B9-1148-7633B9B294BE}"/>
              </a:ext>
            </a:extLst>
          </p:cNvPr>
          <p:cNvSpPr txBox="1"/>
          <p:nvPr/>
        </p:nvSpPr>
        <p:spPr>
          <a:xfrm>
            <a:off x="187918" y="4533771"/>
            <a:ext cx="7221400" cy="1323439"/>
          </a:xfrm>
          <a:prstGeom prst="rect">
            <a:avLst/>
          </a:prstGeom>
          <a:noFill/>
        </p:spPr>
        <p:txBody>
          <a:bodyPr wrap="none" rtlCol="0">
            <a:spAutoFit/>
          </a:bodyPr>
          <a:lstStyle/>
          <a:p>
            <a:r>
              <a:rPr lang="en-US" sz="4000"/>
              <a:t>Augmented Coding: </a:t>
            </a:r>
            <a:br>
              <a:rPr lang="en-US" sz="4000"/>
            </a:br>
            <a:r>
              <a:rPr lang="en-US" sz="4000"/>
              <a:t>Mapping the Uncharted Territory</a:t>
            </a:r>
          </a:p>
        </p:txBody>
      </p:sp>
      <p:sp>
        <p:nvSpPr>
          <p:cNvPr id="9" name="TextBox 8">
            <a:extLst>
              <a:ext uri="{FF2B5EF4-FFF2-40B4-BE49-F238E27FC236}">
                <a16:creationId xmlns:a16="http://schemas.microsoft.com/office/drawing/2014/main" id="{07F7FD4F-8CDC-7F58-DB0F-204636A73D11}"/>
              </a:ext>
            </a:extLst>
          </p:cNvPr>
          <p:cNvSpPr txBox="1"/>
          <p:nvPr/>
        </p:nvSpPr>
        <p:spPr>
          <a:xfrm>
            <a:off x="199672" y="6095192"/>
            <a:ext cx="1923596" cy="400110"/>
          </a:xfrm>
          <a:prstGeom prst="rect">
            <a:avLst/>
          </a:prstGeom>
          <a:noFill/>
        </p:spPr>
        <p:txBody>
          <a:bodyPr wrap="square">
            <a:spAutoFit/>
          </a:bodyPr>
          <a:lstStyle/>
          <a:p>
            <a:r>
              <a:rPr lang="en-US" sz="2000" dirty="0">
                <a:latin typeface="Ink Free" panose="020F0502020204030204" pitchFamily="34" charset="0"/>
                <a:ea typeface="Heiti TC Medium" pitchFamily="2" charset="-128"/>
              </a:rPr>
              <a:t>Lada Kesseler</a:t>
            </a:r>
          </a:p>
        </p:txBody>
      </p:sp>
      <p:cxnSp>
        <p:nvCxnSpPr>
          <p:cNvPr id="11" name="Straight Connector 10">
            <a:extLst>
              <a:ext uri="{FF2B5EF4-FFF2-40B4-BE49-F238E27FC236}">
                <a16:creationId xmlns:a16="http://schemas.microsoft.com/office/drawing/2014/main" id="{7E3FCE52-4980-E53E-CA4F-2B21D1EE9E35}"/>
              </a:ext>
            </a:extLst>
          </p:cNvPr>
          <p:cNvCxnSpPr/>
          <p:nvPr/>
        </p:nvCxnSpPr>
        <p:spPr>
          <a:xfrm>
            <a:off x="0" y="2809702"/>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635B37B-7574-ADDF-139E-3F3C7859BC32}"/>
              </a:ext>
            </a:extLst>
          </p:cNvPr>
          <p:cNvCxnSpPr/>
          <p:nvPr/>
        </p:nvCxnSpPr>
        <p:spPr>
          <a:xfrm>
            <a:off x="0" y="2847109"/>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60080A2-A89A-D817-97A4-66D2D7F69525}"/>
              </a:ext>
            </a:extLst>
          </p:cNvPr>
          <p:cNvSpPr txBox="1"/>
          <p:nvPr/>
        </p:nvSpPr>
        <p:spPr>
          <a:xfrm>
            <a:off x="4246535" y="6057785"/>
            <a:ext cx="6152827" cy="400110"/>
          </a:xfrm>
          <a:prstGeom prst="rect">
            <a:avLst/>
          </a:prstGeom>
          <a:noFill/>
        </p:spPr>
        <p:txBody>
          <a:bodyPr wrap="square">
            <a:spAutoFit/>
          </a:bodyPr>
          <a:lstStyle/>
          <a:p>
            <a:r>
              <a:rPr lang="en-US" sz="2000" b="1" i="1">
                <a:latin typeface="Ink Free" panose="03080402000500000000" pitchFamily="66" charset="0"/>
              </a:rPr>
              <a:t>Emerging Patterns for Coding with Agentic AI</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553-94D4-5756-1814-23210A3DD8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323BF9-5892-4789-E905-20A10F6315E1}"/>
              </a:ext>
            </a:extLst>
          </p:cNvPr>
          <p:cNvSpPr txBox="1"/>
          <p:nvPr/>
        </p:nvSpPr>
        <p:spPr>
          <a:xfrm>
            <a:off x="892626" y="4609636"/>
            <a:ext cx="1035861" cy="646331"/>
          </a:xfrm>
          <a:prstGeom prst="rect">
            <a:avLst/>
          </a:prstGeom>
          <a:noFill/>
        </p:spPr>
        <p:txBody>
          <a:bodyPr wrap="none" rtlCol="0">
            <a:spAutoFit/>
          </a:bodyPr>
          <a:lstStyle/>
          <a:p>
            <a:r>
              <a:rPr lang="en-US" sz="3600">
                <a:solidFill>
                  <a:schemeClr val="accent5">
                    <a:lumMod val="50000"/>
                  </a:schemeClr>
                </a:solidFill>
                <a:latin typeface="Fira Code" pitchFamily="49" charset="0"/>
                <a:ea typeface="Fira Code" pitchFamily="49" charset="0"/>
                <a:cs typeface="Fira Code" pitchFamily="49" charset="0"/>
              </a:rPr>
              <a:t>Me:</a:t>
            </a:r>
            <a:endParaRPr lang="en-US" sz="3600">
              <a:solidFill>
                <a:schemeClr val="accent5">
                  <a:lumMod val="50000"/>
                </a:schemeClr>
              </a:solidFill>
            </a:endParaRPr>
          </a:p>
        </p:txBody>
      </p:sp>
      <p:sp>
        <p:nvSpPr>
          <p:cNvPr id="3" name="TextBox 2">
            <a:extLst>
              <a:ext uri="{FF2B5EF4-FFF2-40B4-BE49-F238E27FC236}">
                <a16:creationId xmlns:a16="http://schemas.microsoft.com/office/drawing/2014/main" id="{C06E0B25-CFAB-C2C5-FD6F-8FF9B30E155B}"/>
              </a:ext>
            </a:extLst>
          </p:cNvPr>
          <p:cNvSpPr txBox="1"/>
          <p:nvPr/>
        </p:nvSpPr>
        <p:spPr>
          <a:xfrm>
            <a:off x="892626" y="1791332"/>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4" name="TextBox 3">
            <a:extLst>
              <a:ext uri="{FF2B5EF4-FFF2-40B4-BE49-F238E27FC236}">
                <a16:creationId xmlns:a16="http://schemas.microsoft.com/office/drawing/2014/main" id="{815D27A0-8D51-310F-496B-B3C72D9C0F13}"/>
              </a:ext>
            </a:extLst>
          </p:cNvPr>
          <p:cNvSpPr txBox="1"/>
          <p:nvPr/>
        </p:nvSpPr>
        <p:spPr>
          <a:xfrm>
            <a:off x="892626" y="239979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5" name="TextBox 4">
            <a:extLst>
              <a:ext uri="{FF2B5EF4-FFF2-40B4-BE49-F238E27FC236}">
                <a16:creationId xmlns:a16="http://schemas.microsoft.com/office/drawing/2014/main" id="{30BCE5E7-FA02-E8C0-4D6D-9AFC129CFB11}"/>
              </a:ext>
            </a:extLst>
          </p:cNvPr>
          <p:cNvSpPr txBox="1"/>
          <p:nvPr/>
        </p:nvSpPr>
        <p:spPr>
          <a:xfrm>
            <a:off x="892626" y="300826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6" name="TextBox 5">
            <a:extLst>
              <a:ext uri="{FF2B5EF4-FFF2-40B4-BE49-F238E27FC236}">
                <a16:creationId xmlns:a16="http://schemas.microsoft.com/office/drawing/2014/main" id="{9D05DC14-4603-C2F0-FDAD-FF6D7C6C0B81}"/>
              </a:ext>
            </a:extLst>
          </p:cNvPr>
          <p:cNvSpPr txBox="1"/>
          <p:nvPr/>
        </p:nvSpPr>
        <p:spPr>
          <a:xfrm>
            <a:off x="892626" y="3616724"/>
            <a:ext cx="517724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What’s what in Portuguese?</a:t>
            </a:r>
          </a:p>
        </p:txBody>
      </p:sp>
      <p:sp>
        <p:nvSpPr>
          <p:cNvPr id="7" name="TextBox 6">
            <a:extLst>
              <a:ext uri="{FF2B5EF4-FFF2-40B4-BE49-F238E27FC236}">
                <a16:creationId xmlns:a16="http://schemas.microsoft.com/office/drawing/2014/main" id="{3EF3A78D-70FB-1DB6-1615-7A49D0720F7A}"/>
              </a:ext>
            </a:extLst>
          </p:cNvPr>
          <p:cNvSpPr txBox="1"/>
          <p:nvPr/>
        </p:nvSpPr>
        <p:spPr>
          <a:xfrm>
            <a:off x="731520" y="313509"/>
            <a:ext cx="4292329" cy="584775"/>
          </a:xfrm>
          <a:prstGeom prst="rect">
            <a:avLst/>
          </a:prstGeom>
          <a:noFill/>
        </p:spPr>
        <p:txBody>
          <a:bodyPr wrap="none" rtlCol="0">
            <a:spAutoFit/>
          </a:bodyPr>
          <a:lstStyle/>
          <a:p>
            <a:r>
              <a:rPr lang="en-US" sz="3200"/>
              <a:t>Talking to LLM via an API</a:t>
            </a:r>
          </a:p>
        </p:txBody>
      </p:sp>
      <p:sp>
        <p:nvSpPr>
          <p:cNvPr id="10" name="TextBox 9">
            <a:extLst>
              <a:ext uri="{FF2B5EF4-FFF2-40B4-BE49-F238E27FC236}">
                <a16:creationId xmlns:a16="http://schemas.microsoft.com/office/drawing/2014/main" id="{0808ABA1-37F0-4BEB-D613-AFEF5E0CBEAF}"/>
              </a:ext>
            </a:extLst>
          </p:cNvPr>
          <p:cNvSpPr txBox="1"/>
          <p:nvPr/>
        </p:nvSpPr>
        <p:spPr>
          <a:xfrm>
            <a:off x="1928487" y="4702463"/>
            <a:ext cx="1400732" cy="584775"/>
          </a:xfrm>
          <a:prstGeom prst="rect">
            <a:avLst/>
          </a:prstGeom>
          <a:noFill/>
        </p:spPr>
        <p:txBody>
          <a:bodyPr wrap="square">
            <a:spAutoFit/>
          </a:bodyPr>
          <a:lstStyle/>
          <a:p>
            <a:r>
              <a:rPr lang="en-US" sz="3200" b="1">
                <a:solidFill>
                  <a:schemeClr val="accent5">
                    <a:lumMod val="50000"/>
                  </a:schemeClr>
                </a:solidFill>
                <a:latin typeface="Fira Code" pitchFamily="49" charset="0"/>
                <a:ea typeface="Fira Code" pitchFamily="49" charset="0"/>
                <a:cs typeface="Fira Code" pitchFamily="49" charset="0"/>
              </a:rPr>
              <a:t>...</a:t>
            </a:r>
            <a:endParaRPr lang="en-US" b="1"/>
          </a:p>
        </p:txBody>
      </p:sp>
      <p:grpSp>
        <p:nvGrpSpPr>
          <p:cNvPr id="8" name="Group 7">
            <a:extLst>
              <a:ext uri="{FF2B5EF4-FFF2-40B4-BE49-F238E27FC236}">
                <a16:creationId xmlns:a16="http://schemas.microsoft.com/office/drawing/2014/main" id="{C23840CB-5E18-D89E-DDE5-AADC952340A0}"/>
              </a:ext>
            </a:extLst>
          </p:cNvPr>
          <p:cNvGrpSpPr/>
          <p:nvPr/>
        </p:nvGrpSpPr>
        <p:grpSpPr>
          <a:xfrm>
            <a:off x="6730443" y="1991387"/>
            <a:ext cx="4858644" cy="772264"/>
            <a:chOff x="1736133" y="1915512"/>
            <a:chExt cx="7198963" cy="967648"/>
          </a:xfrm>
        </p:grpSpPr>
        <p:pic>
          <p:nvPicPr>
            <p:cNvPr id="9" name="Picture 8" descr="A stick figure with a computer&#10;&#10;AI-generated content may be incorrect.">
              <a:extLst>
                <a:ext uri="{FF2B5EF4-FFF2-40B4-BE49-F238E27FC236}">
                  <a16:creationId xmlns:a16="http://schemas.microsoft.com/office/drawing/2014/main" id="{4044F187-9581-7CDC-472B-5437FC78993A}"/>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11" name="Rounded Rectangle 10">
              <a:extLst>
                <a:ext uri="{FF2B5EF4-FFF2-40B4-BE49-F238E27FC236}">
                  <a16:creationId xmlns:a16="http://schemas.microsoft.com/office/drawing/2014/main" id="{4DDD3BA5-758C-58FA-1BF6-2E65D5527A89}"/>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grpSp>
        <p:nvGrpSpPr>
          <p:cNvPr id="12" name="llm">
            <a:extLst>
              <a:ext uri="{FF2B5EF4-FFF2-40B4-BE49-F238E27FC236}">
                <a16:creationId xmlns:a16="http://schemas.microsoft.com/office/drawing/2014/main" id="{C8E599BB-3462-D25A-3D66-88435FBB1602}"/>
              </a:ext>
            </a:extLst>
          </p:cNvPr>
          <p:cNvGrpSpPr/>
          <p:nvPr/>
        </p:nvGrpSpPr>
        <p:grpSpPr>
          <a:xfrm>
            <a:off x="6730443" y="3292281"/>
            <a:ext cx="4858645" cy="899376"/>
            <a:chOff x="2258905" y="2158523"/>
            <a:chExt cx="7187977" cy="1488229"/>
          </a:xfrm>
        </p:grpSpPr>
        <p:pic>
          <p:nvPicPr>
            <p:cNvPr id="13" name="Picture 12" descr="A stick figure with a computer&#10;&#10;AI-generated content may be incorrect.">
              <a:extLst>
                <a:ext uri="{FF2B5EF4-FFF2-40B4-BE49-F238E27FC236}">
                  <a16:creationId xmlns:a16="http://schemas.microsoft.com/office/drawing/2014/main" id="{7A63A590-2DF5-8297-93CD-C3D72FB3E40E}"/>
                </a:ext>
              </a:extLst>
            </p:cNvPr>
            <p:cNvPicPr>
              <a:picLocks noChangeAspect="1"/>
            </p:cNvPicPr>
            <p:nvPr/>
          </p:nvPicPr>
          <p:blipFill>
            <a:blip r:embed="rId3"/>
            <a:stretch>
              <a:fillRect/>
            </a:stretch>
          </p:blipFill>
          <p:spPr>
            <a:xfrm>
              <a:off x="2458363" y="2507376"/>
              <a:ext cx="710938" cy="790522"/>
            </a:xfrm>
            <a:prstGeom prst="rect">
              <a:avLst/>
            </a:prstGeom>
          </p:spPr>
        </p:pic>
        <p:sp>
          <p:nvSpPr>
            <p:cNvPr id="14" name="Rounded Rectangle 13">
              <a:extLst>
                <a:ext uri="{FF2B5EF4-FFF2-40B4-BE49-F238E27FC236}">
                  <a16:creationId xmlns:a16="http://schemas.microsoft.com/office/drawing/2014/main" id="{5EF5463D-CCDD-B6E9-2C1B-3A2A336BC03B}"/>
                </a:ext>
              </a:extLst>
            </p:cNvPr>
            <p:cNvSpPr/>
            <p:nvPr/>
          </p:nvSpPr>
          <p:spPr>
            <a:xfrm>
              <a:off x="2258905" y="2158523"/>
              <a:ext cx="7187977" cy="1488229"/>
            </a:xfrm>
            <a:custGeom>
              <a:avLst/>
              <a:gdLst>
                <a:gd name="connsiteX0" fmla="*/ 0 w 7187977"/>
                <a:gd name="connsiteY0" fmla="*/ 248043 h 1488229"/>
                <a:gd name="connsiteX1" fmla="*/ 248043 w 7187977"/>
                <a:gd name="connsiteY1" fmla="*/ 0 h 1488229"/>
                <a:gd name="connsiteX2" fmla="*/ 1051070 w 7187977"/>
                <a:gd name="connsiteY2" fmla="*/ 0 h 1488229"/>
                <a:gd name="connsiteX3" fmla="*/ 1787178 w 7187977"/>
                <a:gd name="connsiteY3" fmla="*/ 0 h 1488229"/>
                <a:gd name="connsiteX4" fmla="*/ 2389448 w 7187977"/>
                <a:gd name="connsiteY4" fmla="*/ 0 h 1488229"/>
                <a:gd name="connsiteX5" fmla="*/ 2857880 w 7187977"/>
                <a:gd name="connsiteY5" fmla="*/ 0 h 1488229"/>
                <a:gd name="connsiteX6" fmla="*/ 3527070 w 7187977"/>
                <a:gd name="connsiteY6" fmla="*/ 0 h 1488229"/>
                <a:gd name="connsiteX7" fmla="*/ 4263178 w 7187977"/>
                <a:gd name="connsiteY7" fmla="*/ 0 h 1488229"/>
                <a:gd name="connsiteX8" fmla="*/ 4798529 w 7187977"/>
                <a:gd name="connsiteY8" fmla="*/ 0 h 1488229"/>
                <a:gd name="connsiteX9" fmla="*/ 5601556 w 7187977"/>
                <a:gd name="connsiteY9" fmla="*/ 0 h 1488229"/>
                <a:gd name="connsiteX10" fmla="*/ 6136907 w 7187977"/>
                <a:gd name="connsiteY10" fmla="*/ 0 h 1488229"/>
                <a:gd name="connsiteX11" fmla="*/ 6939934 w 7187977"/>
                <a:gd name="connsiteY11" fmla="*/ 0 h 1488229"/>
                <a:gd name="connsiteX12" fmla="*/ 7187977 w 7187977"/>
                <a:gd name="connsiteY12" fmla="*/ 248043 h 1488229"/>
                <a:gd name="connsiteX13" fmla="*/ 7187977 w 7187977"/>
                <a:gd name="connsiteY13" fmla="*/ 714350 h 1488229"/>
                <a:gd name="connsiteX14" fmla="*/ 7187977 w 7187977"/>
                <a:gd name="connsiteY14" fmla="*/ 1240186 h 1488229"/>
                <a:gd name="connsiteX15" fmla="*/ 6939934 w 7187977"/>
                <a:gd name="connsiteY15" fmla="*/ 1488229 h 1488229"/>
                <a:gd name="connsiteX16" fmla="*/ 6471502 w 7187977"/>
                <a:gd name="connsiteY16" fmla="*/ 1488229 h 1488229"/>
                <a:gd name="connsiteX17" fmla="*/ 5735394 w 7187977"/>
                <a:gd name="connsiteY17" fmla="*/ 1488229 h 1488229"/>
                <a:gd name="connsiteX18" fmla="*/ 5200042 w 7187977"/>
                <a:gd name="connsiteY18" fmla="*/ 1488229 h 1488229"/>
                <a:gd name="connsiteX19" fmla="*/ 4597772 w 7187977"/>
                <a:gd name="connsiteY19" fmla="*/ 1488229 h 1488229"/>
                <a:gd name="connsiteX20" fmla="*/ 3794745 w 7187977"/>
                <a:gd name="connsiteY20" fmla="*/ 1488229 h 1488229"/>
                <a:gd name="connsiteX21" fmla="*/ 3125556 w 7187977"/>
                <a:gd name="connsiteY21" fmla="*/ 1488229 h 1488229"/>
                <a:gd name="connsiteX22" fmla="*/ 2590205 w 7187977"/>
                <a:gd name="connsiteY22" fmla="*/ 1488229 h 1488229"/>
                <a:gd name="connsiteX23" fmla="*/ 2121772 w 7187977"/>
                <a:gd name="connsiteY23" fmla="*/ 1488229 h 1488229"/>
                <a:gd name="connsiteX24" fmla="*/ 1385664 w 7187977"/>
                <a:gd name="connsiteY24" fmla="*/ 1488229 h 1488229"/>
                <a:gd name="connsiteX25" fmla="*/ 248043 w 7187977"/>
                <a:gd name="connsiteY25" fmla="*/ 1488229 h 1488229"/>
                <a:gd name="connsiteX26" fmla="*/ 0 w 7187977"/>
                <a:gd name="connsiteY26" fmla="*/ 1240186 h 1488229"/>
                <a:gd name="connsiteX27" fmla="*/ 0 w 7187977"/>
                <a:gd name="connsiteY27" fmla="*/ 763957 h 1488229"/>
                <a:gd name="connsiteX28" fmla="*/ 0 w 7187977"/>
                <a:gd name="connsiteY28" fmla="*/ 248043 h 148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87977" h="1488229" extrusionOk="0">
                  <a:moveTo>
                    <a:pt x="0" y="248043"/>
                  </a:moveTo>
                  <a:cubicBezTo>
                    <a:pt x="-7088" y="100087"/>
                    <a:pt x="132893" y="2549"/>
                    <a:pt x="248043" y="0"/>
                  </a:cubicBezTo>
                  <a:cubicBezTo>
                    <a:pt x="606155" y="6455"/>
                    <a:pt x="652086" y="-23499"/>
                    <a:pt x="1051070" y="0"/>
                  </a:cubicBezTo>
                  <a:cubicBezTo>
                    <a:pt x="1450054" y="23499"/>
                    <a:pt x="1604932" y="31748"/>
                    <a:pt x="1787178" y="0"/>
                  </a:cubicBezTo>
                  <a:cubicBezTo>
                    <a:pt x="1969424" y="-31748"/>
                    <a:pt x="2175028" y="12986"/>
                    <a:pt x="2389448" y="0"/>
                  </a:cubicBezTo>
                  <a:cubicBezTo>
                    <a:pt x="2603868" y="-12986"/>
                    <a:pt x="2736408" y="-22520"/>
                    <a:pt x="2857880" y="0"/>
                  </a:cubicBezTo>
                  <a:cubicBezTo>
                    <a:pt x="2979352" y="22520"/>
                    <a:pt x="3226170" y="-16215"/>
                    <a:pt x="3527070" y="0"/>
                  </a:cubicBezTo>
                  <a:cubicBezTo>
                    <a:pt x="3827970" y="16215"/>
                    <a:pt x="4052967" y="30294"/>
                    <a:pt x="4263178" y="0"/>
                  </a:cubicBezTo>
                  <a:cubicBezTo>
                    <a:pt x="4473389" y="-30294"/>
                    <a:pt x="4571958" y="26381"/>
                    <a:pt x="4798529" y="0"/>
                  </a:cubicBezTo>
                  <a:cubicBezTo>
                    <a:pt x="5025100" y="-26381"/>
                    <a:pt x="5298569" y="4820"/>
                    <a:pt x="5601556" y="0"/>
                  </a:cubicBezTo>
                  <a:cubicBezTo>
                    <a:pt x="5904543" y="-4820"/>
                    <a:pt x="5947610" y="-25472"/>
                    <a:pt x="6136907" y="0"/>
                  </a:cubicBezTo>
                  <a:cubicBezTo>
                    <a:pt x="6326204" y="25472"/>
                    <a:pt x="6557104" y="24087"/>
                    <a:pt x="6939934" y="0"/>
                  </a:cubicBezTo>
                  <a:cubicBezTo>
                    <a:pt x="7057554" y="-19912"/>
                    <a:pt x="7188937" y="117160"/>
                    <a:pt x="7187977" y="248043"/>
                  </a:cubicBezTo>
                  <a:cubicBezTo>
                    <a:pt x="7203778" y="466219"/>
                    <a:pt x="7174977" y="557110"/>
                    <a:pt x="7187977" y="714350"/>
                  </a:cubicBezTo>
                  <a:cubicBezTo>
                    <a:pt x="7200977" y="871590"/>
                    <a:pt x="7208714" y="1075169"/>
                    <a:pt x="7187977" y="1240186"/>
                  </a:cubicBezTo>
                  <a:cubicBezTo>
                    <a:pt x="7187263" y="1382383"/>
                    <a:pt x="7075524" y="1499780"/>
                    <a:pt x="6939934" y="1488229"/>
                  </a:cubicBezTo>
                  <a:cubicBezTo>
                    <a:pt x="6725516" y="1487278"/>
                    <a:pt x="6688595" y="1496305"/>
                    <a:pt x="6471502" y="1488229"/>
                  </a:cubicBezTo>
                  <a:cubicBezTo>
                    <a:pt x="6254409" y="1480153"/>
                    <a:pt x="6088187" y="1507054"/>
                    <a:pt x="5735394" y="1488229"/>
                  </a:cubicBezTo>
                  <a:cubicBezTo>
                    <a:pt x="5382601" y="1469404"/>
                    <a:pt x="5328014" y="1511333"/>
                    <a:pt x="5200042" y="1488229"/>
                  </a:cubicBezTo>
                  <a:cubicBezTo>
                    <a:pt x="5072070" y="1465125"/>
                    <a:pt x="4836129" y="1512007"/>
                    <a:pt x="4597772" y="1488229"/>
                  </a:cubicBezTo>
                  <a:cubicBezTo>
                    <a:pt x="4359415" y="1464452"/>
                    <a:pt x="4155080" y="1515000"/>
                    <a:pt x="3794745" y="1488229"/>
                  </a:cubicBezTo>
                  <a:cubicBezTo>
                    <a:pt x="3434410" y="1461458"/>
                    <a:pt x="3278609" y="1500294"/>
                    <a:pt x="3125556" y="1488229"/>
                  </a:cubicBezTo>
                  <a:cubicBezTo>
                    <a:pt x="2972503" y="1476164"/>
                    <a:pt x="2845114" y="1473968"/>
                    <a:pt x="2590205" y="1488229"/>
                  </a:cubicBezTo>
                  <a:cubicBezTo>
                    <a:pt x="2335296" y="1502490"/>
                    <a:pt x="2321592" y="1476507"/>
                    <a:pt x="2121772" y="1488229"/>
                  </a:cubicBezTo>
                  <a:cubicBezTo>
                    <a:pt x="1921952" y="1499951"/>
                    <a:pt x="1609161" y="1466260"/>
                    <a:pt x="1385664" y="1488229"/>
                  </a:cubicBezTo>
                  <a:cubicBezTo>
                    <a:pt x="1162167" y="1510198"/>
                    <a:pt x="808318" y="1513772"/>
                    <a:pt x="248043" y="1488229"/>
                  </a:cubicBezTo>
                  <a:cubicBezTo>
                    <a:pt x="107755" y="1479258"/>
                    <a:pt x="-16836" y="1368536"/>
                    <a:pt x="0" y="1240186"/>
                  </a:cubicBezTo>
                  <a:cubicBezTo>
                    <a:pt x="19401" y="1113961"/>
                    <a:pt x="18884" y="915687"/>
                    <a:pt x="0" y="763957"/>
                  </a:cubicBezTo>
                  <a:cubicBezTo>
                    <a:pt x="-18884" y="612227"/>
                    <a:pt x="22383" y="431872"/>
                    <a:pt x="0" y="24804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grpSp>
      <p:sp>
        <p:nvSpPr>
          <p:cNvPr id="17" name="Up-Down Arrow 16">
            <a:extLst>
              <a:ext uri="{FF2B5EF4-FFF2-40B4-BE49-F238E27FC236}">
                <a16:creationId xmlns:a16="http://schemas.microsoft.com/office/drawing/2014/main" id="{10A45704-CC7F-F037-E978-9C50EED46143}"/>
              </a:ext>
            </a:extLst>
          </p:cNvPr>
          <p:cNvSpPr/>
          <p:nvPr/>
        </p:nvSpPr>
        <p:spPr>
          <a:xfrm>
            <a:off x="6832101" y="2763651"/>
            <a:ext cx="578893" cy="528629"/>
          </a:xfrm>
          <a:custGeom>
            <a:avLst/>
            <a:gdLst>
              <a:gd name="connsiteX0" fmla="*/ 0 w 578893"/>
              <a:gd name="connsiteY0" fmla="*/ 173607 h 528629"/>
              <a:gd name="connsiteX1" fmla="*/ 289447 w 578893"/>
              <a:gd name="connsiteY1" fmla="*/ 0 h 528629"/>
              <a:gd name="connsiteX2" fmla="*/ 578893 w 578893"/>
              <a:gd name="connsiteY2" fmla="*/ 173607 h 528629"/>
              <a:gd name="connsiteX3" fmla="*/ 432728 w 578893"/>
              <a:gd name="connsiteY3" fmla="*/ 173607 h 528629"/>
              <a:gd name="connsiteX4" fmla="*/ 432728 w 578893"/>
              <a:gd name="connsiteY4" fmla="*/ 355022 h 528629"/>
              <a:gd name="connsiteX5" fmla="*/ 578893 w 578893"/>
              <a:gd name="connsiteY5" fmla="*/ 355022 h 528629"/>
              <a:gd name="connsiteX6" fmla="*/ 289447 w 578893"/>
              <a:gd name="connsiteY6" fmla="*/ 528629 h 528629"/>
              <a:gd name="connsiteX7" fmla="*/ 0 w 578893"/>
              <a:gd name="connsiteY7" fmla="*/ 355022 h 528629"/>
              <a:gd name="connsiteX8" fmla="*/ 146165 w 578893"/>
              <a:gd name="connsiteY8" fmla="*/ 355022 h 528629"/>
              <a:gd name="connsiteX9" fmla="*/ 146165 w 578893"/>
              <a:gd name="connsiteY9" fmla="*/ 173607 h 528629"/>
              <a:gd name="connsiteX10" fmla="*/ 0 w 578893"/>
              <a:gd name="connsiteY10" fmla="*/ 173607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893" h="528629" fill="none" extrusionOk="0">
                <a:moveTo>
                  <a:pt x="0" y="173607"/>
                </a:moveTo>
                <a:cubicBezTo>
                  <a:pt x="95581" y="110277"/>
                  <a:pt x="220992" y="48796"/>
                  <a:pt x="289447" y="0"/>
                </a:cubicBezTo>
                <a:cubicBezTo>
                  <a:pt x="371430" y="45156"/>
                  <a:pt x="488009" y="120172"/>
                  <a:pt x="578893" y="173607"/>
                </a:cubicBezTo>
                <a:cubicBezTo>
                  <a:pt x="533824" y="176524"/>
                  <a:pt x="485480" y="171653"/>
                  <a:pt x="432728" y="173607"/>
                </a:cubicBezTo>
                <a:cubicBezTo>
                  <a:pt x="450285" y="260374"/>
                  <a:pt x="421966" y="278893"/>
                  <a:pt x="432728" y="355022"/>
                </a:cubicBezTo>
                <a:cubicBezTo>
                  <a:pt x="464132" y="354903"/>
                  <a:pt x="531766" y="366027"/>
                  <a:pt x="578893" y="355022"/>
                </a:cubicBezTo>
                <a:cubicBezTo>
                  <a:pt x="495128" y="440860"/>
                  <a:pt x="410689" y="450899"/>
                  <a:pt x="289447" y="528629"/>
                </a:cubicBezTo>
                <a:cubicBezTo>
                  <a:pt x="180989" y="500999"/>
                  <a:pt x="83738" y="361871"/>
                  <a:pt x="0" y="355022"/>
                </a:cubicBezTo>
                <a:cubicBezTo>
                  <a:pt x="60614" y="338569"/>
                  <a:pt x="102237" y="367514"/>
                  <a:pt x="146165" y="355022"/>
                </a:cubicBezTo>
                <a:cubicBezTo>
                  <a:pt x="127246" y="265393"/>
                  <a:pt x="153712" y="229569"/>
                  <a:pt x="146165" y="173607"/>
                </a:cubicBezTo>
                <a:cubicBezTo>
                  <a:pt x="83296" y="174553"/>
                  <a:pt x="72980" y="170816"/>
                  <a:pt x="0" y="173607"/>
                </a:cubicBezTo>
                <a:close/>
              </a:path>
              <a:path w="578893" h="528629" stroke="0" extrusionOk="0">
                <a:moveTo>
                  <a:pt x="0" y="173607"/>
                </a:moveTo>
                <a:cubicBezTo>
                  <a:pt x="74521" y="107672"/>
                  <a:pt x="225632" y="42090"/>
                  <a:pt x="289447" y="0"/>
                </a:cubicBezTo>
                <a:cubicBezTo>
                  <a:pt x="409655" y="62892"/>
                  <a:pt x="447312" y="133946"/>
                  <a:pt x="578893" y="173607"/>
                </a:cubicBezTo>
                <a:cubicBezTo>
                  <a:pt x="531830" y="181995"/>
                  <a:pt x="477958" y="168327"/>
                  <a:pt x="432728" y="173607"/>
                </a:cubicBezTo>
                <a:cubicBezTo>
                  <a:pt x="444609" y="236228"/>
                  <a:pt x="428822" y="299753"/>
                  <a:pt x="432728" y="355022"/>
                </a:cubicBezTo>
                <a:cubicBezTo>
                  <a:pt x="479930" y="348512"/>
                  <a:pt x="508856" y="371093"/>
                  <a:pt x="578893" y="355022"/>
                </a:cubicBezTo>
                <a:cubicBezTo>
                  <a:pt x="458927" y="449836"/>
                  <a:pt x="362450" y="458400"/>
                  <a:pt x="289447" y="528629"/>
                </a:cubicBezTo>
                <a:cubicBezTo>
                  <a:pt x="189194" y="489130"/>
                  <a:pt x="136850" y="429513"/>
                  <a:pt x="0" y="355022"/>
                </a:cubicBezTo>
                <a:cubicBezTo>
                  <a:pt x="44948" y="352569"/>
                  <a:pt x="88376" y="359213"/>
                  <a:pt x="146165" y="355022"/>
                </a:cubicBezTo>
                <a:cubicBezTo>
                  <a:pt x="145151" y="316248"/>
                  <a:pt x="166524" y="215868"/>
                  <a:pt x="146165" y="173607"/>
                </a:cubicBezTo>
                <a:cubicBezTo>
                  <a:pt x="82450" y="178574"/>
                  <a:pt x="44051" y="164107"/>
                  <a:pt x="0" y="173607"/>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9B1C-6487-F206-BA7B-6978D6F0CEF1}"/>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E3B19B74-CAAE-BED3-74AE-4D9D9B9E73C5}"/>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F0101635-B332-36B4-A59E-B7AA6A0757BD}"/>
              </a:ext>
            </a:extLst>
          </p:cNvPr>
          <p:cNvSpPr txBox="1"/>
          <p:nvPr/>
        </p:nvSpPr>
        <p:spPr>
          <a:xfrm>
            <a:off x="773430" y="3013499"/>
            <a:ext cx="2397760"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version </a:t>
            </a:r>
          </a:p>
          <a:p>
            <a:r>
              <a:rPr lang="en-US" sz="2800" i="1">
                <a:latin typeface="Bradley Hand" pitchFamily="2" charset="77"/>
                <a:cs typeface="Arabic Typesetting" panose="020F0502020204030204" pitchFamily="34" charset="0"/>
              </a:rPr>
              <a:t>number</a:t>
            </a:r>
          </a:p>
        </p:txBody>
      </p:sp>
      <p:pic>
        <p:nvPicPr>
          <p:cNvPr id="7" name="Picture 6" descr="A piece of a puzzle&#10;&#10;AI-generated content may be incorrect.">
            <a:extLst>
              <a:ext uri="{FF2B5EF4-FFF2-40B4-BE49-F238E27FC236}">
                <a16:creationId xmlns:a16="http://schemas.microsoft.com/office/drawing/2014/main" id="{9A3C4C69-39A7-20A0-BE5A-883FF372BD3F}"/>
              </a:ext>
            </a:extLst>
          </p:cNvPr>
          <p:cNvPicPr>
            <a:picLocks noChangeAspect="1"/>
          </p:cNvPicPr>
          <p:nvPr/>
        </p:nvPicPr>
        <p:blipFill>
          <a:blip r:embed="rId3"/>
          <a:stretch>
            <a:fillRect/>
          </a:stretch>
        </p:blipFill>
        <p:spPr>
          <a:xfrm>
            <a:off x="3605530" y="1431070"/>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05D2B90D-54FF-40C3-3E48-768E3E541A72}"/>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6A06CCD4-AD06-56A2-50E0-399823E1E9FD}"/>
              </a:ext>
            </a:extLst>
          </p:cNvPr>
          <p:cNvSpPr txBox="1"/>
          <p:nvPr/>
        </p:nvSpPr>
        <p:spPr>
          <a:xfrm>
            <a:off x="4624862" y="3013499"/>
            <a:ext cx="3130308" cy="830997"/>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update_</a:t>
            </a:r>
          </a:p>
          <a:p>
            <a:r>
              <a:rPr lang="en-US" sz="2400" i="1">
                <a:latin typeface="Bradley Hand" pitchFamily="2" charset="77"/>
                <a:cs typeface="Arabic Typesetting" panose="020F0502020204030204" pitchFamily="34" charset="0"/>
              </a:rPr>
              <a:t>version.sh</a:t>
            </a:r>
          </a:p>
        </p:txBody>
      </p:sp>
      <p:sp>
        <p:nvSpPr>
          <p:cNvPr id="16" name="TextBox 15">
            <a:extLst>
              <a:ext uri="{FF2B5EF4-FFF2-40B4-BE49-F238E27FC236}">
                <a16:creationId xmlns:a16="http://schemas.microsoft.com/office/drawing/2014/main" id="{994B032E-27FA-5EB0-086F-537600463491}"/>
              </a:ext>
            </a:extLst>
          </p:cNvPr>
          <p:cNvSpPr txBox="1"/>
          <p:nvPr/>
        </p:nvSpPr>
        <p:spPr>
          <a:xfrm>
            <a:off x="8971552" y="3295224"/>
            <a:ext cx="1472958" cy="523220"/>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githook</a:t>
            </a:r>
          </a:p>
        </p:txBody>
      </p:sp>
    </p:spTree>
    <p:extLst>
      <p:ext uri="{BB962C8B-B14F-4D97-AF65-F5344CB8AC3E}">
        <p14:creationId xmlns:p14="http://schemas.microsoft.com/office/powerpoint/2010/main" val="2592746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7819F8-BDF2-CCFC-0F64-E09A6A56B0A1}"/>
              </a:ext>
            </a:extLst>
          </p:cNvPr>
          <p:cNvSpPr txBox="1"/>
          <p:nvPr/>
        </p:nvSpPr>
        <p:spPr>
          <a:xfrm>
            <a:off x="3389779" y="2009940"/>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Chain of Small Steps</a:t>
            </a:r>
          </a:p>
        </p:txBody>
      </p:sp>
      <p:sp>
        <p:nvSpPr>
          <p:cNvPr id="9" name="TextBox 8">
            <a:extLst>
              <a:ext uri="{FF2B5EF4-FFF2-40B4-BE49-F238E27FC236}">
                <a16:creationId xmlns:a16="http://schemas.microsoft.com/office/drawing/2014/main" id="{E4A75919-E552-465B-5D84-04B9648A2D5F}"/>
              </a:ext>
            </a:extLst>
          </p:cNvPr>
          <p:cNvSpPr txBox="1"/>
          <p:nvPr/>
        </p:nvSpPr>
        <p:spPr>
          <a:xfrm>
            <a:off x="3389779" y="2693894"/>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Offload Deterministic</a:t>
            </a:r>
          </a:p>
        </p:txBody>
      </p:sp>
      <p:sp>
        <p:nvSpPr>
          <p:cNvPr id="10" name="TextBox 9">
            <a:extLst>
              <a:ext uri="{FF2B5EF4-FFF2-40B4-BE49-F238E27FC236}">
                <a16:creationId xmlns:a16="http://schemas.microsoft.com/office/drawing/2014/main" id="{5DF006C3-575E-880E-179F-46A73CAB9AFD}"/>
              </a:ext>
            </a:extLst>
          </p:cNvPr>
          <p:cNvSpPr txBox="1"/>
          <p:nvPr/>
        </p:nvSpPr>
        <p:spPr>
          <a:xfrm>
            <a:off x="3389779" y="3379277"/>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Focused Agent</a:t>
            </a:r>
          </a:p>
        </p:txBody>
      </p:sp>
      <p:sp>
        <p:nvSpPr>
          <p:cNvPr id="11" name="TextBox 10">
            <a:extLst>
              <a:ext uri="{FF2B5EF4-FFF2-40B4-BE49-F238E27FC236}">
                <a16:creationId xmlns:a16="http://schemas.microsoft.com/office/drawing/2014/main" id="{E21D264E-0E81-1921-096E-55A62D2B29ED}"/>
              </a:ext>
            </a:extLst>
          </p:cNvPr>
          <p:cNvSpPr txBox="1"/>
          <p:nvPr/>
        </p:nvSpPr>
        <p:spPr>
          <a:xfrm>
            <a:off x="3389779" y="4063231"/>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Knowledge Checkpoint</a:t>
            </a:r>
          </a:p>
        </p:txBody>
      </p:sp>
      <p:sp>
        <p:nvSpPr>
          <p:cNvPr id="12" name="TextBox 11">
            <a:extLst>
              <a:ext uri="{FF2B5EF4-FFF2-40B4-BE49-F238E27FC236}">
                <a16:creationId xmlns:a16="http://schemas.microsoft.com/office/drawing/2014/main" id="{0E8A3EB5-F74D-9314-BA4E-3F64AFEDED35}"/>
              </a:ext>
            </a:extLst>
          </p:cNvPr>
          <p:cNvSpPr txBox="1"/>
          <p:nvPr/>
        </p:nvSpPr>
        <p:spPr>
          <a:xfrm>
            <a:off x="3725956" y="1210257"/>
            <a:ext cx="2260875" cy="523220"/>
          </a:xfrm>
          <a:prstGeom prst="rect">
            <a:avLst/>
          </a:prstGeom>
          <a:noFill/>
        </p:spPr>
        <p:txBody>
          <a:bodyPr wrap="none" rtlCol="0">
            <a:spAutoFit/>
          </a:bodyPr>
          <a:lstStyle/>
          <a:p>
            <a:r>
              <a:rPr lang="en-US" sz="2800"/>
              <a:t>Patterns Used</a:t>
            </a:r>
          </a:p>
        </p:txBody>
      </p:sp>
    </p:spTree>
    <p:extLst>
      <p:ext uri="{BB962C8B-B14F-4D97-AF65-F5344CB8AC3E}">
        <p14:creationId xmlns:p14="http://schemas.microsoft.com/office/powerpoint/2010/main" val="221116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at kind">
            <a:extLst>
              <a:ext uri="{FF2B5EF4-FFF2-40B4-BE49-F238E27FC236}">
                <a16:creationId xmlns:a16="http://schemas.microsoft.com/office/drawing/2014/main" id="{2DEBC8DE-F888-EB09-A579-01DAF0DD40FD}"/>
              </a:ext>
            </a:extLst>
          </p:cNvPr>
          <p:cNvSpPr txBox="1"/>
          <p:nvPr/>
        </p:nvSpPr>
        <p:spPr>
          <a:xfrm>
            <a:off x="3601329" y="1807700"/>
            <a:ext cx="4262511" cy="769441"/>
          </a:xfrm>
          <a:prstGeom prst="rect">
            <a:avLst/>
          </a:prstGeom>
          <a:noFill/>
        </p:spPr>
        <p:txBody>
          <a:bodyPr wrap="square" rtlCol="0">
            <a:spAutoFit/>
          </a:bodyPr>
          <a:lstStyle/>
          <a:p>
            <a:r>
              <a:rPr lang="en-US" sz="4400" i="1">
                <a:solidFill>
                  <a:srgbClr val="002060"/>
                </a:solidFill>
              </a:rPr>
              <a:t>Tricky instructions</a:t>
            </a:r>
          </a:p>
        </p:txBody>
      </p:sp>
      <p:sp>
        <p:nvSpPr>
          <p:cNvPr id="3" name="TextBox 2">
            <a:extLst>
              <a:ext uri="{FF2B5EF4-FFF2-40B4-BE49-F238E27FC236}">
                <a16:creationId xmlns:a16="http://schemas.microsoft.com/office/drawing/2014/main" id="{0E6DAFE3-1012-817E-9CC3-9DE12C40D64F}"/>
              </a:ext>
            </a:extLst>
          </p:cNvPr>
          <p:cNvSpPr txBox="1"/>
          <p:nvPr/>
        </p:nvSpPr>
        <p:spPr>
          <a:xfrm>
            <a:off x="2920756" y="2926025"/>
            <a:ext cx="5623655" cy="369332"/>
          </a:xfrm>
          <a:prstGeom prst="rect">
            <a:avLst/>
          </a:prstGeom>
          <a:noFill/>
        </p:spPr>
        <p:txBody>
          <a:bodyPr wrap="none" rtlCol="0">
            <a:spAutoFit/>
          </a:bodyPr>
          <a:lstStyle/>
          <a:p>
            <a:pPr marL="285750" indent="-285750">
              <a:buFont typeface="Arial" panose="020B0604020202020204" pitchFamily="34" charset="0"/>
              <a:buChar char="•"/>
            </a:pPr>
            <a:r>
              <a:rPr lang="en-US"/>
              <a:t>stripped out ground rules to the most important things</a:t>
            </a:r>
          </a:p>
        </p:txBody>
      </p:sp>
      <p:sp>
        <p:nvSpPr>
          <p:cNvPr id="4" name="TextBox 3">
            <a:extLst>
              <a:ext uri="{FF2B5EF4-FFF2-40B4-BE49-F238E27FC236}">
                <a16:creationId xmlns:a16="http://schemas.microsoft.com/office/drawing/2014/main" id="{67971131-E386-A32C-6CAA-A0D1E5F93378}"/>
              </a:ext>
            </a:extLst>
          </p:cNvPr>
          <p:cNvSpPr txBox="1"/>
          <p:nvPr/>
        </p:nvSpPr>
        <p:spPr>
          <a:xfrm>
            <a:off x="2920756" y="3687521"/>
            <a:ext cx="4101829" cy="369332"/>
          </a:xfrm>
          <a:prstGeom prst="rect">
            <a:avLst/>
          </a:prstGeom>
          <a:noFill/>
        </p:spPr>
        <p:txBody>
          <a:bodyPr wrap="none" rtlCol="0">
            <a:spAutoFit/>
          </a:bodyPr>
          <a:lstStyle/>
          <a:p>
            <a:pPr marL="285750" indent="-285750">
              <a:buFont typeface="Arial" panose="020B0604020202020204" pitchFamily="34" charset="0"/>
              <a:buChar char="•"/>
            </a:pPr>
            <a:r>
              <a:rPr lang="en-US"/>
              <a:t>some rules are </a:t>
            </a:r>
            <a:r>
              <a:rPr lang="en-US" b="1" i="1"/>
              <a:t>still</a:t>
            </a:r>
            <a:r>
              <a:rPr lang="en-US"/>
              <a:t> not being followed</a:t>
            </a:r>
          </a:p>
        </p:txBody>
      </p:sp>
      <p:sp>
        <p:nvSpPr>
          <p:cNvPr id="5" name="TextBox 4">
            <a:extLst>
              <a:ext uri="{FF2B5EF4-FFF2-40B4-BE49-F238E27FC236}">
                <a16:creationId xmlns:a16="http://schemas.microsoft.com/office/drawing/2014/main" id="{6B659BF6-EEDE-9589-ED70-3B703F9B290E}"/>
              </a:ext>
            </a:extLst>
          </p:cNvPr>
          <p:cNvSpPr txBox="1"/>
          <p:nvPr/>
        </p:nvSpPr>
        <p:spPr>
          <a:xfrm>
            <a:off x="2920756" y="3318189"/>
            <a:ext cx="2348143" cy="369332"/>
          </a:xfrm>
          <a:prstGeom prst="rect">
            <a:avLst/>
          </a:prstGeom>
          <a:noFill/>
        </p:spPr>
        <p:txBody>
          <a:bodyPr wrap="none" rtlCol="0">
            <a:spAutoFit/>
          </a:bodyPr>
          <a:lstStyle/>
          <a:p>
            <a:pPr marL="285750" indent="-285750">
              <a:buFont typeface="Arial" panose="020B0604020202020204" pitchFamily="34" charset="0"/>
              <a:buChar char="•"/>
            </a:pPr>
            <a:r>
              <a:rPr lang="en-US"/>
              <a:t>narrowed the scope</a:t>
            </a:r>
          </a:p>
        </p:txBody>
      </p:sp>
    </p:spTree>
    <p:extLst>
      <p:ext uri="{BB962C8B-B14F-4D97-AF65-F5344CB8AC3E}">
        <p14:creationId xmlns:p14="http://schemas.microsoft.com/office/powerpoint/2010/main" val="353357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F7C2-7307-E4AB-4EBB-7C66BD0714D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89DAF350-50D3-3341-0481-7B2C2370F1F1}"/>
              </a:ext>
            </a:extLst>
          </p:cNvPr>
          <p:cNvSpPr txBox="1"/>
          <p:nvPr/>
        </p:nvSpPr>
        <p:spPr>
          <a:xfrm>
            <a:off x="2952643" y="1331378"/>
            <a:ext cx="4685385" cy="923330"/>
          </a:xfrm>
          <a:prstGeom prst="rect">
            <a:avLst/>
          </a:prstGeom>
          <a:noFill/>
        </p:spPr>
        <p:txBody>
          <a:bodyPr wrap="none" rtlCol="0">
            <a:spAutoFit/>
          </a:bodyPr>
          <a:lstStyle/>
          <a:p>
            <a:r>
              <a:rPr lang="en-US" b="1"/>
              <a:t>Two types of stubornness</a:t>
            </a:r>
          </a:p>
          <a:p>
            <a:pPr marL="285750" indent="-285750">
              <a:buFont typeface="Arial" panose="020B0604020202020204" pitchFamily="34" charset="0"/>
              <a:buChar char="•"/>
            </a:pPr>
            <a:r>
              <a:rPr lang="en-US">
                <a:solidFill>
                  <a:srgbClr val="00B050"/>
                </a:solidFill>
              </a:rPr>
              <a:t>Fighting against </a:t>
            </a:r>
            <a:r>
              <a:rPr lang="en-US" b="1" i="1">
                <a:solidFill>
                  <a:srgbClr val="00B050"/>
                </a:solidFill>
              </a:rPr>
              <a:t>agent training</a:t>
            </a:r>
          </a:p>
          <a:p>
            <a:pPr marL="285750" indent="-285750">
              <a:buFont typeface="Arial" panose="020B0604020202020204" pitchFamily="34" charset="0"/>
              <a:buChar char="•"/>
            </a:pPr>
            <a:r>
              <a:rPr lang="en-US">
                <a:solidFill>
                  <a:schemeClr val="tx1">
                    <a:lumMod val="50000"/>
                    <a:lumOff val="50000"/>
                  </a:schemeClr>
                </a:solidFill>
              </a:rPr>
              <a:t>Fighting against </a:t>
            </a:r>
            <a:r>
              <a:rPr lang="en-US" b="1" i="1">
                <a:solidFill>
                  <a:schemeClr val="tx1">
                    <a:lumMod val="50000"/>
                    <a:lumOff val="50000"/>
                  </a:schemeClr>
                </a:solidFill>
              </a:rPr>
              <a:t>context rot </a:t>
            </a:r>
            <a:r>
              <a:rPr lang="en-US">
                <a:solidFill>
                  <a:schemeClr val="tx1">
                    <a:lumMod val="50000"/>
                    <a:lumOff val="50000"/>
                  </a:schemeClr>
                </a:solidFill>
              </a:rPr>
              <a:t>and </a:t>
            </a:r>
            <a:r>
              <a:rPr lang="en-US" b="1" i="1">
                <a:solidFill>
                  <a:schemeClr val="tx1">
                    <a:lumMod val="50000"/>
                    <a:lumOff val="50000"/>
                  </a:schemeClr>
                </a:solidFill>
              </a:rPr>
              <a:t>limited focus</a:t>
            </a:r>
          </a:p>
        </p:txBody>
      </p:sp>
      <p:sp>
        <p:nvSpPr>
          <p:cNvPr id="43" name="TextBox 42">
            <a:extLst>
              <a:ext uri="{FF2B5EF4-FFF2-40B4-BE49-F238E27FC236}">
                <a16:creationId xmlns:a16="http://schemas.microsoft.com/office/drawing/2014/main" id="{483C73E5-6841-9172-B4AF-518941EFE34C}"/>
              </a:ext>
            </a:extLst>
          </p:cNvPr>
          <p:cNvSpPr txBox="1"/>
          <p:nvPr/>
        </p:nvSpPr>
        <p:spPr>
          <a:xfrm>
            <a:off x="2952643" y="3059668"/>
            <a:ext cx="5040226" cy="1477328"/>
          </a:xfrm>
          <a:prstGeom prst="rect">
            <a:avLst/>
          </a:prstGeom>
          <a:noFill/>
        </p:spPr>
        <p:txBody>
          <a:bodyPr wrap="none" rtlCol="0">
            <a:spAutoFit/>
          </a:bodyPr>
          <a:lstStyle/>
          <a:p>
            <a:r>
              <a:rPr lang="en-US" b="1"/>
              <a:t>Examples</a:t>
            </a:r>
          </a:p>
          <a:p>
            <a:pPr marL="285750" indent="-285750">
              <a:buFont typeface="Arial" panose="020B0604020202020204" pitchFamily="34" charset="0"/>
              <a:buChar char="•"/>
            </a:pPr>
            <a:r>
              <a:rPr lang="en-US"/>
              <a:t>Fighting hallucinations with whisper voice model</a:t>
            </a:r>
          </a:p>
          <a:p>
            <a:pPr marL="285750" indent="-285750">
              <a:buFont typeface="Arial" panose="020B0604020202020204" pitchFamily="34" charset="0"/>
              <a:buChar char="•"/>
            </a:pPr>
            <a:r>
              <a:rPr lang="en-US"/>
              <a:t>Stopping code comments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45" name="TextBox 44">
            <a:extLst>
              <a:ext uri="{FF2B5EF4-FFF2-40B4-BE49-F238E27FC236}">
                <a16:creationId xmlns:a16="http://schemas.microsoft.com/office/drawing/2014/main" id="{E66A1B7A-2737-E612-AB82-3539E4D3CD47}"/>
              </a:ext>
            </a:extLst>
          </p:cNvPr>
          <p:cNvSpPr txBox="1"/>
          <p:nvPr/>
        </p:nvSpPr>
        <p:spPr>
          <a:xfrm>
            <a:off x="3430927" y="4536996"/>
            <a:ext cx="4697120" cy="369332"/>
          </a:xfrm>
          <a:prstGeom prst="rect">
            <a:avLst/>
          </a:prstGeom>
          <a:noFill/>
        </p:spPr>
        <p:txBody>
          <a:bodyPr wrap="none" rtlCol="0">
            <a:spAutoFit/>
          </a:bodyPr>
          <a:lstStyle/>
          <a:p>
            <a:r>
              <a:rPr lang="en-US" b="1">
                <a:solidFill>
                  <a:srgbClr val="002060"/>
                </a:solidFill>
                <a:latin typeface="Ink Free" panose="03080402000500000000" pitchFamily="66" charset="0"/>
              </a:rPr>
              <a:t>Just let it do it. Then automate taking it out</a:t>
            </a:r>
          </a:p>
        </p:txBody>
      </p:sp>
    </p:spTree>
    <p:extLst>
      <p:ext uri="{BB962C8B-B14F-4D97-AF65-F5344CB8AC3E}">
        <p14:creationId xmlns:p14="http://schemas.microsoft.com/office/powerpoint/2010/main" val="1058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AF9-412C-8E57-DBC7-FADDEC744B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9CB4AA-FAC3-1E84-35F6-A26148761B78}"/>
              </a:ext>
            </a:extLst>
          </p:cNvPr>
          <p:cNvSpPr txBox="1"/>
          <p:nvPr/>
        </p:nvSpPr>
        <p:spPr>
          <a:xfrm>
            <a:off x="4134633" y="2986484"/>
            <a:ext cx="2755883" cy="769441"/>
          </a:xfrm>
          <a:prstGeom prst="rect">
            <a:avLst/>
          </a:prstGeom>
          <a:noFill/>
        </p:spPr>
        <p:txBody>
          <a:bodyPr wrap="none" rtlCol="0">
            <a:spAutoFit/>
          </a:bodyPr>
          <a:lstStyle/>
          <a:p>
            <a:r>
              <a:rPr lang="en-US" sz="4400">
                <a:solidFill>
                  <a:schemeClr val="tx1">
                    <a:lumMod val="50000"/>
                    <a:lumOff val="50000"/>
                  </a:schemeClr>
                </a:solidFill>
              </a:rPr>
              <a:t>#18) </a:t>
            </a:r>
            <a:r>
              <a:rPr lang="en-US" sz="4400"/>
              <a:t>Hooks</a:t>
            </a:r>
            <a:endParaRPr lang="en-US" sz="4400" dirty="0"/>
          </a:p>
        </p:txBody>
      </p:sp>
      <p:cxnSp>
        <p:nvCxnSpPr>
          <p:cNvPr id="4" name="Straight Connector 3">
            <a:extLst>
              <a:ext uri="{FF2B5EF4-FFF2-40B4-BE49-F238E27FC236}">
                <a16:creationId xmlns:a16="http://schemas.microsoft.com/office/drawing/2014/main" id="{6AE723B5-5F94-B888-63AB-6729F8EA30A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9F232B2-56A9-0E52-585C-DADA26DC85E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D11C9D8-4952-ACB0-D909-5A1724C3662F}"/>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CBBB168-16D4-3D78-E53A-43B2A3D844A6}"/>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47F4CDD5-3258-D8EF-A7A1-D300992DDA57}"/>
              </a:ext>
            </a:extLst>
          </p:cNvPr>
          <p:cNvSpPr txBox="1"/>
          <p:nvPr/>
        </p:nvSpPr>
        <p:spPr>
          <a:xfrm>
            <a:off x="6250982" y="3742998"/>
            <a:ext cx="1042017" cy="369332"/>
          </a:xfrm>
          <a:prstGeom prst="rect">
            <a:avLst/>
          </a:prstGeom>
          <a:noFill/>
        </p:spPr>
        <p:txBody>
          <a:bodyPr wrap="none" rtlCol="0">
            <a:spAutoFit/>
          </a:bodyPr>
          <a:lstStyle/>
          <a:p>
            <a:r>
              <a:rPr lang="en-US"/>
              <a:t>use force</a:t>
            </a:r>
          </a:p>
        </p:txBody>
      </p:sp>
      <p:sp>
        <p:nvSpPr>
          <p:cNvPr id="7" name="TextBox 6">
            <a:extLst>
              <a:ext uri="{FF2B5EF4-FFF2-40B4-BE49-F238E27FC236}">
                <a16:creationId xmlns:a16="http://schemas.microsoft.com/office/drawing/2014/main" id="{0E97DE7F-E9D6-4D79-6D75-D8C70223746C}"/>
              </a:ext>
            </a:extLst>
          </p:cNvPr>
          <p:cNvSpPr txBox="1"/>
          <p:nvPr/>
        </p:nvSpPr>
        <p:spPr>
          <a:xfrm>
            <a:off x="4627676" y="5035335"/>
            <a:ext cx="2176262" cy="461665"/>
          </a:xfrm>
          <a:prstGeom prst="rect">
            <a:avLst/>
          </a:prstGeom>
          <a:noFill/>
        </p:spPr>
        <p:txBody>
          <a:bodyPr wrap="square" rtlCol="0">
            <a:spAutoFit/>
          </a:bodyPr>
          <a:lstStyle/>
          <a:p>
            <a:r>
              <a:rPr lang="en-US" sz="2400">
                <a:solidFill>
                  <a:schemeClr val="accent5">
                    <a:lumMod val="50000"/>
                  </a:schemeClr>
                </a:solidFill>
              </a:rPr>
              <a:t>I warned you!</a:t>
            </a:r>
          </a:p>
        </p:txBody>
      </p:sp>
      <p:pic>
        <p:nvPicPr>
          <p:cNvPr id="8" name="Picture 7" descr="A blue quote marks&#10;&#10;AI-generated content may be incorrect.">
            <a:extLst>
              <a:ext uri="{FF2B5EF4-FFF2-40B4-BE49-F238E27FC236}">
                <a16:creationId xmlns:a16="http://schemas.microsoft.com/office/drawing/2014/main" id="{82721AC1-1BFC-F30C-A990-84B81E12D795}"/>
              </a:ext>
            </a:extLst>
          </p:cNvPr>
          <p:cNvPicPr>
            <a:picLocks noChangeAspect="1"/>
          </p:cNvPicPr>
          <p:nvPr/>
        </p:nvPicPr>
        <p:blipFill>
          <a:blip r:embed="rId3"/>
          <a:stretch>
            <a:fillRect/>
          </a:stretch>
        </p:blipFill>
        <p:spPr>
          <a:xfrm>
            <a:off x="4059537" y="4756618"/>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CEC4BD5A-D208-5164-B6ED-897D5B09AADD}"/>
              </a:ext>
            </a:extLst>
          </p:cNvPr>
          <p:cNvPicPr>
            <a:picLocks noChangeAspect="1"/>
          </p:cNvPicPr>
          <p:nvPr/>
        </p:nvPicPr>
        <p:blipFill>
          <a:blip r:embed="rId4"/>
          <a:stretch>
            <a:fillRect/>
          </a:stretch>
        </p:blipFill>
        <p:spPr>
          <a:xfrm>
            <a:off x="6497324" y="5225249"/>
            <a:ext cx="549332" cy="482747"/>
          </a:xfrm>
          <a:prstGeom prst="rect">
            <a:avLst/>
          </a:prstGeom>
        </p:spPr>
      </p:pic>
    </p:spTree>
    <p:extLst>
      <p:ext uri="{BB962C8B-B14F-4D97-AF65-F5344CB8AC3E}">
        <p14:creationId xmlns:p14="http://schemas.microsoft.com/office/powerpoint/2010/main" val="3823574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73E2-F790-D058-BCA0-12AF15E098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C7A511-8781-1E80-E6AA-43B69ACBEBB1}"/>
              </a:ext>
            </a:extLst>
          </p:cNvPr>
          <p:cNvSpPr txBox="1"/>
          <p:nvPr/>
        </p:nvSpPr>
        <p:spPr>
          <a:xfrm>
            <a:off x="6729456" y="2364459"/>
            <a:ext cx="2474991" cy="2617143"/>
          </a:xfrm>
          <a:prstGeom prst="rect">
            <a:avLst/>
          </a:prstGeom>
          <a:noFill/>
        </p:spPr>
        <p:txBody>
          <a:bodyPr wrap="square" rtlCol="0">
            <a:spAutoFit/>
          </a:bodyPr>
          <a:lstStyle/>
          <a:p>
            <a:pPr marL="285750" indent="-285750">
              <a:buFont typeface="Arial" panose="020B0604020202020204" pitchFamily="34" charset="0"/>
              <a:buChar char="•"/>
            </a:pPr>
            <a:r>
              <a:rPr lang="en-US"/>
              <a:t>UserPromptSubmit</a:t>
            </a:r>
          </a:p>
          <a:p>
            <a:pPr marL="285750" indent="-285750">
              <a:buFont typeface="Arial" panose="020B0604020202020204" pitchFamily="34" charset="0"/>
              <a:buChar char="•"/>
            </a:pPr>
            <a:r>
              <a:rPr lang="en-US"/>
              <a:t>PreToolUse</a:t>
            </a:r>
          </a:p>
          <a:p>
            <a:pPr marL="285750" indent="-285750">
              <a:buFont typeface="Arial" panose="020B0604020202020204" pitchFamily="34" charset="0"/>
              <a:buChar char="•"/>
            </a:pPr>
            <a:r>
              <a:rPr lang="en-US"/>
              <a:t>PostToolUse</a:t>
            </a:r>
          </a:p>
          <a:p>
            <a:pPr marL="285750" indent="-285750">
              <a:buFont typeface="Arial" panose="020B0604020202020204" pitchFamily="34" charset="0"/>
              <a:buChar char="•"/>
            </a:pPr>
            <a:r>
              <a:rPr lang="en-US"/>
              <a:t>Notification</a:t>
            </a:r>
          </a:p>
          <a:p>
            <a:pPr marL="285750" indent="-285750">
              <a:buFont typeface="Arial" panose="020B0604020202020204" pitchFamily="34" charset="0"/>
              <a:buChar char="•"/>
            </a:pPr>
            <a:r>
              <a:rPr lang="en-US"/>
              <a:t>Stop</a:t>
            </a:r>
          </a:p>
          <a:p>
            <a:pPr marL="285750" indent="-285750">
              <a:buFont typeface="Arial" panose="020B0604020202020204" pitchFamily="34" charset="0"/>
              <a:buChar char="•"/>
            </a:pPr>
            <a:r>
              <a:rPr lang="en-US"/>
              <a:t>SubagentStop</a:t>
            </a:r>
          </a:p>
          <a:p>
            <a:pPr marL="285750" indent="-285750">
              <a:buFont typeface="Arial" panose="020B0604020202020204" pitchFamily="34" charset="0"/>
              <a:buChar char="•"/>
            </a:pPr>
            <a:r>
              <a:rPr lang="en-US"/>
              <a:t>PreCompact</a:t>
            </a:r>
          </a:p>
          <a:p>
            <a:pPr marL="285750" indent="-285750">
              <a:buFont typeface="Arial" panose="020B0604020202020204" pitchFamily="34" charset="0"/>
              <a:buChar char="•"/>
            </a:pPr>
            <a:r>
              <a:rPr lang="en-US"/>
              <a:t>SessionStart</a:t>
            </a:r>
          </a:p>
          <a:p>
            <a:pPr marL="285750" indent="-285750">
              <a:buFont typeface="Arial" panose="020B0604020202020204" pitchFamily="34" charset="0"/>
              <a:buChar char="•"/>
            </a:pPr>
            <a:r>
              <a:rPr lang="en-US"/>
              <a:t>SessionEnd</a:t>
            </a:r>
          </a:p>
        </p:txBody>
      </p:sp>
      <p:sp>
        <p:nvSpPr>
          <p:cNvPr id="7" name="TextBox 6">
            <a:extLst>
              <a:ext uri="{FF2B5EF4-FFF2-40B4-BE49-F238E27FC236}">
                <a16:creationId xmlns:a16="http://schemas.microsoft.com/office/drawing/2014/main" id="{72E475F2-2294-ECE0-92B3-76235B40FA55}"/>
              </a:ext>
            </a:extLst>
          </p:cNvPr>
          <p:cNvSpPr txBox="1"/>
          <p:nvPr/>
        </p:nvSpPr>
        <p:spPr>
          <a:xfrm>
            <a:off x="6481477" y="1759482"/>
            <a:ext cx="2919389" cy="369332"/>
          </a:xfrm>
          <a:prstGeom prst="rect">
            <a:avLst/>
          </a:prstGeom>
          <a:noFill/>
        </p:spPr>
        <p:txBody>
          <a:bodyPr wrap="none" rtlCol="0">
            <a:spAutoFit/>
          </a:bodyPr>
          <a:lstStyle/>
          <a:p>
            <a:r>
              <a:rPr lang="en-US" b="1">
                <a:solidFill>
                  <a:srgbClr val="002060"/>
                </a:solidFill>
              </a:rPr>
              <a:t>Claude Code Lifecycle Events</a:t>
            </a:r>
          </a:p>
        </p:txBody>
      </p:sp>
      <p:grpSp>
        <p:nvGrpSpPr>
          <p:cNvPr id="13" name="llm">
            <a:extLst>
              <a:ext uri="{FF2B5EF4-FFF2-40B4-BE49-F238E27FC236}">
                <a16:creationId xmlns:a16="http://schemas.microsoft.com/office/drawing/2014/main" id="{1745412C-40F3-A67B-3D2A-8CFD2BABC322}"/>
              </a:ext>
            </a:extLst>
          </p:cNvPr>
          <p:cNvGrpSpPr/>
          <p:nvPr/>
        </p:nvGrpSpPr>
        <p:grpSpPr>
          <a:xfrm>
            <a:off x="908937" y="4058272"/>
            <a:ext cx="4627535" cy="923330"/>
            <a:chOff x="1743560" y="4651850"/>
            <a:chExt cx="4121108" cy="879083"/>
          </a:xfrm>
        </p:grpSpPr>
        <p:pic>
          <p:nvPicPr>
            <p:cNvPr id="14" name="Picture 13" descr="A stick figure with a computer&#10;&#10;AI-generated content may be incorrect.">
              <a:extLst>
                <a:ext uri="{FF2B5EF4-FFF2-40B4-BE49-F238E27FC236}">
                  <a16:creationId xmlns:a16="http://schemas.microsoft.com/office/drawing/2014/main" id="{056C2992-BA3F-8570-AD1D-451F86ED0C39}"/>
                </a:ext>
              </a:extLst>
            </p:cNvPr>
            <p:cNvPicPr>
              <a:picLocks noChangeAspect="1"/>
            </p:cNvPicPr>
            <p:nvPr/>
          </p:nvPicPr>
          <p:blipFill>
            <a:blip r:embed="rId2"/>
            <a:stretch>
              <a:fillRect/>
            </a:stretch>
          </p:blipFill>
          <p:spPr>
            <a:xfrm>
              <a:off x="1787967" y="4740412"/>
              <a:ext cx="710938" cy="790521"/>
            </a:xfrm>
            <a:prstGeom prst="rect">
              <a:avLst/>
            </a:prstGeom>
          </p:spPr>
        </p:pic>
        <p:sp>
          <p:nvSpPr>
            <p:cNvPr id="15" name="Rounded Rectangle 14">
              <a:extLst>
                <a:ext uri="{FF2B5EF4-FFF2-40B4-BE49-F238E27FC236}">
                  <a16:creationId xmlns:a16="http://schemas.microsoft.com/office/drawing/2014/main" id="{A8B3319E-0844-D886-3850-1B6CBB280CC0}"/>
                </a:ext>
              </a:extLst>
            </p:cNvPr>
            <p:cNvSpPr/>
            <p:nvPr/>
          </p:nvSpPr>
          <p:spPr>
            <a:xfrm>
              <a:off x="1743560" y="4651850"/>
              <a:ext cx="4121108" cy="833300"/>
            </a:xfrm>
            <a:custGeom>
              <a:avLst/>
              <a:gdLst>
                <a:gd name="connsiteX0" fmla="*/ 0 w 4121108"/>
                <a:gd name="connsiteY0" fmla="*/ 138886 h 833300"/>
                <a:gd name="connsiteX1" fmla="*/ 138886 w 4121108"/>
                <a:gd name="connsiteY1" fmla="*/ 0 h 833300"/>
                <a:gd name="connsiteX2" fmla="*/ 856309 w 4121108"/>
                <a:gd name="connsiteY2" fmla="*/ 0 h 833300"/>
                <a:gd name="connsiteX3" fmla="*/ 1535298 w 4121108"/>
                <a:gd name="connsiteY3" fmla="*/ 0 h 833300"/>
                <a:gd name="connsiteX4" fmla="*/ 2137421 w 4121108"/>
                <a:gd name="connsiteY4" fmla="*/ 0 h 833300"/>
                <a:gd name="connsiteX5" fmla="*/ 2662677 w 4121108"/>
                <a:gd name="connsiteY5" fmla="*/ 0 h 833300"/>
                <a:gd name="connsiteX6" fmla="*/ 3303233 w 4121108"/>
                <a:gd name="connsiteY6" fmla="*/ 0 h 833300"/>
                <a:gd name="connsiteX7" fmla="*/ 3982222 w 4121108"/>
                <a:gd name="connsiteY7" fmla="*/ 0 h 833300"/>
                <a:gd name="connsiteX8" fmla="*/ 4121108 w 4121108"/>
                <a:gd name="connsiteY8" fmla="*/ 138886 h 833300"/>
                <a:gd name="connsiteX9" fmla="*/ 4121108 w 4121108"/>
                <a:gd name="connsiteY9" fmla="*/ 694414 h 833300"/>
                <a:gd name="connsiteX10" fmla="*/ 3982222 w 4121108"/>
                <a:gd name="connsiteY10" fmla="*/ 833300 h 833300"/>
                <a:gd name="connsiteX11" fmla="*/ 3264799 w 4121108"/>
                <a:gd name="connsiteY11" fmla="*/ 833300 h 833300"/>
                <a:gd name="connsiteX12" fmla="*/ 2701110 w 4121108"/>
                <a:gd name="connsiteY12" fmla="*/ 833300 h 833300"/>
                <a:gd name="connsiteX13" fmla="*/ 2022121 w 4121108"/>
                <a:gd name="connsiteY13" fmla="*/ 833300 h 833300"/>
                <a:gd name="connsiteX14" fmla="*/ 1304698 w 4121108"/>
                <a:gd name="connsiteY14" fmla="*/ 833300 h 833300"/>
                <a:gd name="connsiteX15" fmla="*/ 138886 w 4121108"/>
                <a:gd name="connsiteY15" fmla="*/ 833300 h 833300"/>
                <a:gd name="connsiteX16" fmla="*/ 0 w 4121108"/>
                <a:gd name="connsiteY16" fmla="*/ 694414 h 833300"/>
                <a:gd name="connsiteX17" fmla="*/ 0 w 4121108"/>
                <a:gd name="connsiteY17" fmla="*/ 138886 h 8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21108" h="833300" extrusionOk="0">
                  <a:moveTo>
                    <a:pt x="0" y="138886"/>
                  </a:moveTo>
                  <a:cubicBezTo>
                    <a:pt x="-6992" y="51363"/>
                    <a:pt x="67892" y="666"/>
                    <a:pt x="138886" y="0"/>
                  </a:cubicBezTo>
                  <a:cubicBezTo>
                    <a:pt x="348877" y="28488"/>
                    <a:pt x="629910" y="-27932"/>
                    <a:pt x="856309" y="0"/>
                  </a:cubicBezTo>
                  <a:cubicBezTo>
                    <a:pt x="1082708" y="27932"/>
                    <a:pt x="1251985" y="-14879"/>
                    <a:pt x="1535298" y="0"/>
                  </a:cubicBezTo>
                  <a:cubicBezTo>
                    <a:pt x="1818611" y="14879"/>
                    <a:pt x="1945500" y="-18562"/>
                    <a:pt x="2137421" y="0"/>
                  </a:cubicBezTo>
                  <a:cubicBezTo>
                    <a:pt x="2329342" y="18562"/>
                    <a:pt x="2488547" y="7910"/>
                    <a:pt x="2662677" y="0"/>
                  </a:cubicBezTo>
                  <a:cubicBezTo>
                    <a:pt x="2836807" y="-7910"/>
                    <a:pt x="3090031" y="-18707"/>
                    <a:pt x="3303233" y="0"/>
                  </a:cubicBezTo>
                  <a:cubicBezTo>
                    <a:pt x="3516435" y="18707"/>
                    <a:pt x="3800200" y="-33280"/>
                    <a:pt x="3982222" y="0"/>
                  </a:cubicBezTo>
                  <a:cubicBezTo>
                    <a:pt x="4067453" y="2645"/>
                    <a:pt x="4110292" y="67745"/>
                    <a:pt x="4121108" y="138886"/>
                  </a:cubicBezTo>
                  <a:cubicBezTo>
                    <a:pt x="4117837" y="324822"/>
                    <a:pt x="4126328" y="565824"/>
                    <a:pt x="4121108" y="694414"/>
                  </a:cubicBezTo>
                  <a:cubicBezTo>
                    <a:pt x="4126692" y="760645"/>
                    <a:pt x="4056653" y="832212"/>
                    <a:pt x="3982222" y="833300"/>
                  </a:cubicBezTo>
                  <a:cubicBezTo>
                    <a:pt x="3793661" y="868450"/>
                    <a:pt x="3566113" y="811894"/>
                    <a:pt x="3264799" y="833300"/>
                  </a:cubicBezTo>
                  <a:cubicBezTo>
                    <a:pt x="2963485" y="854706"/>
                    <a:pt x="2971552" y="856239"/>
                    <a:pt x="2701110" y="833300"/>
                  </a:cubicBezTo>
                  <a:cubicBezTo>
                    <a:pt x="2430668" y="810361"/>
                    <a:pt x="2284482" y="805378"/>
                    <a:pt x="2022121" y="833300"/>
                  </a:cubicBezTo>
                  <a:cubicBezTo>
                    <a:pt x="1759760" y="861222"/>
                    <a:pt x="1566060" y="849276"/>
                    <a:pt x="1304698" y="833300"/>
                  </a:cubicBezTo>
                  <a:cubicBezTo>
                    <a:pt x="1043336" y="817324"/>
                    <a:pt x="612610" y="787404"/>
                    <a:pt x="138886" y="833300"/>
                  </a:cubicBezTo>
                  <a:cubicBezTo>
                    <a:pt x="67610" y="832151"/>
                    <a:pt x="-1489" y="778065"/>
                    <a:pt x="0" y="694414"/>
                  </a:cubicBezTo>
                  <a:cubicBezTo>
                    <a:pt x="18614" y="561130"/>
                    <a:pt x="17074" y="254465"/>
                    <a:pt x="0" y="13888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LLM</a:t>
              </a:r>
            </a:p>
          </p:txBody>
        </p:sp>
      </p:grpSp>
      <p:sp>
        <p:nvSpPr>
          <p:cNvPr id="18" name="Rounded Rectangle 17">
            <a:extLst>
              <a:ext uri="{FF2B5EF4-FFF2-40B4-BE49-F238E27FC236}">
                <a16:creationId xmlns:a16="http://schemas.microsoft.com/office/drawing/2014/main" id="{C69100C9-26A3-5DF8-A5C8-F9339DB658FF}"/>
              </a:ext>
            </a:extLst>
          </p:cNvPr>
          <p:cNvSpPr/>
          <p:nvPr/>
        </p:nvSpPr>
        <p:spPr>
          <a:xfrm>
            <a:off x="908938" y="2724203"/>
            <a:ext cx="4627544" cy="982634"/>
          </a:xfrm>
          <a:custGeom>
            <a:avLst/>
            <a:gdLst>
              <a:gd name="connsiteX0" fmla="*/ 0 w 4627544"/>
              <a:gd name="connsiteY0" fmla="*/ 163776 h 982634"/>
              <a:gd name="connsiteX1" fmla="*/ 163776 w 4627544"/>
              <a:gd name="connsiteY1" fmla="*/ 0 h 982634"/>
              <a:gd name="connsiteX2" fmla="*/ 864060 w 4627544"/>
              <a:gd name="connsiteY2" fmla="*/ 0 h 982634"/>
              <a:gd name="connsiteX3" fmla="*/ 1521345 w 4627544"/>
              <a:gd name="connsiteY3" fmla="*/ 0 h 982634"/>
              <a:gd name="connsiteX4" fmla="*/ 2092630 w 4627544"/>
              <a:gd name="connsiteY4" fmla="*/ 0 h 982634"/>
              <a:gd name="connsiteX5" fmla="*/ 2577914 w 4627544"/>
              <a:gd name="connsiteY5" fmla="*/ 0 h 982634"/>
              <a:gd name="connsiteX6" fmla="*/ 3192199 w 4627544"/>
              <a:gd name="connsiteY6" fmla="*/ 0 h 982634"/>
              <a:gd name="connsiteX7" fmla="*/ 3849483 w 4627544"/>
              <a:gd name="connsiteY7" fmla="*/ 0 h 982634"/>
              <a:gd name="connsiteX8" fmla="*/ 4463768 w 4627544"/>
              <a:gd name="connsiteY8" fmla="*/ 0 h 982634"/>
              <a:gd name="connsiteX9" fmla="*/ 4627544 w 4627544"/>
              <a:gd name="connsiteY9" fmla="*/ 163776 h 982634"/>
              <a:gd name="connsiteX10" fmla="*/ 4627544 w 4627544"/>
              <a:gd name="connsiteY10" fmla="*/ 818858 h 982634"/>
              <a:gd name="connsiteX11" fmla="*/ 4463768 w 4627544"/>
              <a:gd name="connsiteY11" fmla="*/ 982634 h 982634"/>
              <a:gd name="connsiteX12" fmla="*/ 3978483 w 4627544"/>
              <a:gd name="connsiteY12" fmla="*/ 982634 h 982634"/>
              <a:gd name="connsiteX13" fmla="*/ 3321199 w 4627544"/>
              <a:gd name="connsiteY13" fmla="*/ 982634 h 982634"/>
              <a:gd name="connsiteX14" fmla="*/ 2620914 w 4627544"/>
              <a:gd name="connsiteY14" fmla="*/ 982634 h 982634"/>
              <a:gd name="connsiteX15" fmla="*/ 2006630 w 4627544"/>
              <a:gd name="connsiteY15" fmla="*/ 982634 h 982634"/>
              <a:gd name="connsiteX16" fmla="*/ 1478345 w 4627544"/>
              <a:gd name="connsiteY16" fmla="*/ 982634 h 982634"/>
              <a:gd name="connsiteX17" fmla="*/ 821060 w 4627544"/>
              <a:gd name="connsiteY17" fmla="*/ 982634 h 982634"/>
              <a:gd name="connsiteX18" fmla="*/ 163776 w 4627544"/>
              <a:gd name="connsiteY18" fmla="*/ 982634 h 982634"/>
              <a:gd name="connsiteX19" fmla="*/ 0 w 4627544"/>
              <a:gd name="connsiteY19" fmla="*/ 818858 h 982634"/>
              <a:gd name="connsiteX20" fmla="*/ 0 w 4627544"/>
              <a:gd name="connsiteY20" fmla="*/ 163776 h 98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27544" h="982634" extrusionOk="0">
                <a:moveTo>
                  <a:pt x="0" y="163776"/>
                </a:moveTo>
                <a:cubicBezTo>
                  <a:pt x="-7423" y="61839"/>
                  <a:pt x="85984" y="1477"/>
                  <a:pt x="163776" y="0"/>
                </a:cubicBezTo>
                <a:cubicBezTo>
                  <a:pt x="387896" y="-14726"/>
                  <a:pt x="668773" y="5789"/>
                  <a:pt x="864060" y="0"/>
                </a:cubicBezTo>
                <a:cubicBezTo>
                  <a:pt x="1059347" y="-5789"/>
                  <a:pt x="1343063" y="-29983"/>
                  <a:pt x="1521345" y="0"/>
                </a:cubicBezTo>
                <a:cubicBezTo>
                  <a:pt x="1699628" y="29983"/>
                  <a:pt x="1959115" y="6363"/>
                  <a:pt x="2092630" y="0"/>
                </a:cubicBezTo>
                <a:cubicBezTo>
                  <a:pt x="2226145" y="-6363"/>
                  <a:pt x="2343750" y="-14791"/>
                  <a:pt x="2577914" y="0"/>
                </a:cubicBezTo>
                <a:cubicBezTo>
                  <a:pt x="2812078" y="14791"/>
                  <a:pt x="3020520" y="4276"/>
                  <a:pt x="3192199" y="0"/>
                </a:cubicBezTo>
                <a:cubicBezTo>
                  <a:pt x="3363878" y="-4276"/>
                  <a:pt x="3659396" y="8294"/>
                  <a:pt x="3849483" y="0"/>
                </a:cubicBezTo>
                <a:cubicBezTo>
                  <a:pt x="4039570" y="-8294"/>
                  <a:pt x="4299934" y="14346"/>
                  <a:pt x="4463768" y="0"/>
                </a:cubicBezTo>
                <a:cubicBezTo>
                  <a:pt x="4560674" y="2312"/>
                  <a:pt x="4634431" y="81734"/>
                  <a:pt x="4627544" y="163776"/>
                </a:cubicBezTo>
                <a:cubicBezTo>
                  <a:pt x="4608841" y="434002"/>
                  <a:pt x="4612898" y="681938"/>
                  <a:pt x="4627544" y="818858"/>
                </a:cubicBezTo>
                <a:cubicBezTo>
                  <a:pt x="4619140" y="900670"/>
                  <a:pt x="4555627" y="991592"/>
                  <a:pt x="4463768" y="982634"/>
                </a:cubicBezTo>
                <a:cubicBezTo>
                  <a:pt x="4265998" y="977557"/>
                  <a:pt x="4206587" y="989157"/>
                  <a:pt x="3978483" y="982634"/>
                </a:cubicBezTo>
                <a:cubicBezTo>
                  <a:pt x="3750379" y="976111"/>
                  <a:pt x="3599528" y="1000056"/>
                  <a:pt x="3321199" y="982634"/>
                </a:cubicBezTo>
                <a:cubicBezTo>
                  <a:pt x="3042870" y="965212"/>
                  <a:pt x="2918296" y="1007953"/>
                  <a:pt x="2620914" y="982634"/>
                </a:cubicBezTo>
                <a:cubicBezTo>
                  <a:pt x="2323533" y="957315"/>
                  <a:pt x="2137308" y="1005561"/>
                  <a:pt x="2006630" y="982634"/>
                </a:cubicBezTo>
                <a:cubicBezTo>
                  <a:pt x="1875952" y="959707"/>
                  <a:pt x="1639440" y="993334"/>
                  <a:pt x="1478345" y="982634"/>
                </a:cubicBezTo>
                <a:cubicBezTo>
                  <a:pt x="1317251" y="971934"/>
                  <a:pt x="970916" y="970357"/>
                  <a:pt x="821060" y="982634"/>
                </a:cubicBezTo>
                <a:cubicBezTo>
                  <a:pt x="671204" y="994911"/>
                  <a:pt x="484336" y="988931"/>
                  <a:pt x="163776" y="982634"/>
                </a:cubicBezTo>
                <a:cubicBezTo>
                  <a:pt x="80506" y="982560"/>
                  <a:pt x="-1589" y="902866"/>
                  <a:pt x="0" y="818858"/>
                </a:cubicBezTo>
                <a:cubicBezTo>
                  <a:pt x="16063" y="576040"/>
                  <a:pt x="-13743" y="319723"/>
                  <a:pt x="0" y="16377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400">
              <a:solidFill>
                <a:schemeClr val="tx1"/>
              </a:solidFill>
            </a:endParaRPr>
          </a:p>
        </p:txBody>
      </p:sp>
      <p:sp>
        <p:nvSpPr>
          <p:cNvPr id="23" name="Rounded Rectangle 22">
            <a:extLst>
              <a:ext uri="{FF2B5EF4-FFF2-40B4-BE49-F238E27FC236}">
                <a16:creationId xmlns:a16="http://schemas.microsoft.com/office/drawing/2014/main" id="{2129B031-6768-3150-A866-5F991F29EBB9}"/>
              </a:ext>
            </a:extLst>
          </p:cNvPr>
          <p:cNvSpPr/>
          <p:nvPr/>
        </p:nvSpPr>
        <p:spPr>
          <a:xfrm>
            <a:off x="1856284" y="307491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Agent</a:t>
            </a:r>
          </a:p>
        </p:txBody>
      </p:sp>
      <p:sp>
        <p:nvSpPr>
          <p:cNvPr id="24" name="Rounded Rectangle 23">
            <a:extLst>
              <a:ext uri="{FF2B5EF4-FFF2-40B4-BE49-F238E27FC236}">
                <a16:creationId xmlns:a16="http://schemas.microsoft.com/office/drawing/2014/main" id="{C1947816-3C4F-0695-D7A7-B8C1EECCE16D}"/>
              </a:ext>
            </a:extLst>
          </p:cNvPr>
          <p:cNvSpPr/>
          <p:nvPr/>
        </p:nvSpPr>
        <p:spPr>
          <a:xfrm>
            <a:off x="3787823" y="2885022"/>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memory</a:t>
            </a:r>
          </a:p>
        </p:txBody>
      </p:sp>
      <p:sp>
        <p:nvSpPr>
          <p:cNvPr id="25" name="Rounded Rectangle 24">
            <a:extLst>
              <a:ext uri="{FF2B5EF4-FFF2-40B4-BE49-F238E27FC236}">
                <a16:creationId xmlns:a16="http://schemas.microsoft.com/office/drawing/2014/main" id="{B0947A16-24F3-2FB5-9356-495B53273FC9}"/>
              </a:ext>
            </a:extLst>
          </p:cNvPr>
          <p:cNvSpPr/>
          <p:nvPr/>
        </p:nvSpPr>
        <p:spPr>
          <a:xfrm>
            <a:off x="3787823" y="328425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tools</a:t>
            </a:r>
          </a:p>
        </p:txBody>
      </p:sp>
      <p:cxnSp>
        <p:nvCxnSpPr>
          <p:cNvPr id="27" name="Straight Arrow Connector 26">
            <a:extLst>
              <a:ext uri="{FF2B5EF4-FFF2-40B4-BE49-F238E27FC236}">
                <a16:creationId xmlns:a16="http://schemas.microsoft.com/office/drawing/2014/main" id="{45411CA1-2070-8590-123C-A31F73A2EFF0}"/>
              </a:ext>
            </a:extLst>
          </p:cNvPr>
          <p:cNvCxnSpPr>
            <a:stCxn id="23" idx="3"/>
            <a:endCxn id="24" idx="1"/>
          </p:cNvCxnSpPr>
          <p:nvPr/>
        </p:nvCxnSpPr>
        <p:spPr>
          <a:xfrm flipV="1">
            <a:off x="3333392" y="3060869"/>
            <a:ext cx="454431" cy="1898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AC7834-7441-6490-EC56-996D0882D512}"/>
              </a:ext>
            </a:extLst>
          </p:cNvPr>
          <p:cNvCxnSpPr>
            <a:cxnSpLocks/>
            <a:stCxn id="23" idx="3"/>
            <a:endCxn id="25" idx="1"/>
          </p:cNvCxnSpPr>
          <p:nvPr/>
        </p:nvCxnSpPr>
        <p:spPr>
          <a:xfrm>
            <a:off x="3333392" y="3250758"/>
            <a:ext cx="454431" cy="20934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F0C2E9-0542-8ADE-0369-1CECC2C15A8C}"/>
              </a:ext>
            </a:extLst>
          </p:cNvPr>
          <p:cNvCxnSpPr>
            <a:cxnSpLocks/>
            <a:stCxn id="23" idx="2"/>
          </p:cNvCxnSpPr>
          <p:nvPr/>
        </p:nvCxnSpPr>
        <p:spPr>
          <a:xfrm>
            <a:off x="2594838" y="3426604"/>
            <a:ext cx="0" cy="631668"/>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2">
            <a:extLst>
              <a:ext uri="{FF2B5EF4-FFF2-40B4-BE49-F238E27FC236}">
                <a16:creationId xmlns:a16="http://schemas.microsoft.com/office/drawing/2014/main" id="{36A7E9BE-EB01-5808-272D-B00317FDC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01" y="2795095"/>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05990E4-657F-6231-A2F8-6904DA343DFB}"/>
              </a:ext>
            </a:extLst>
          </p:cNvPr>
          <p:cNvGrpSpPr/>
          <p:nvPr/>
        </p:nvGrpSpPr>
        <p:grpSpPr>
          <a:xfrm>
            <a:off x="958801" y="1328770"/>
            <a:ext cx="4577671" cy="975012"/>
            <a:chOff x="1736133" y="1915512"/>
            <a:chExt cx="4577671" cy="975012"/>
          </a:xfrm>
        </p:grpSpPr>
        <p:pic>
          <p:nvPicPr>
            <p:cNvPr id="3" name="Picture 2" descr="A stick figure with a computer&#10;&#10;AI-generated content may be incorrect.">
              <a:extLst>
                <a:ext uri="{FF2B5EF4-FFF2-40B4-BE49-F238E27FC236}">
                  <a16:creationId xmlns:a16="http://schemas.microsoft.com/office/drawing/2014/main" id="{6B4A4466-B23A-AE29-80B3-5A341B6C010A}"/>
                </a:ext>
              </a:extLst>
            </p:cNvPr>
            <p:cNvPicPr>
              <a:picLocks noChangeAspect="1"/>
            </p:cNvPicPr>
            <p:nvPr/>
          </p:nvPicPr>
          <p:blipFill>
            <a:blip r:embed="rId4"/>
            <a:stretch>
              <a:fillRect/>
            </a:stretch>
          </p:blipFill>
          <p:spPr>
            <a:xfrm flipH="1">
              <a:off x="1882444" y="2007758"/>
              <a:ext cx="579478" cy="783156"/>
            </a:xfrm>
            <a:prstGeom prst="rect">
              <a:avLst/>
            </a:prstGeom>
          </p:spPr>
        </p:pic>
        <p:sp>
          <p:nvSpPr>
            <p:cNvPr id="4" name="Rounded Rectangle 3">
              <a:extLst>
                <a:ext uri="{FF2B5EF4-FFF2-40B4-BE49-F238E27FC236}">
                  <a16:creationId xmlns:a16="http://schemas.microsoft.com/office/drawing/2014/main" id="{2D857383-C60E-85A2-DB3A-AA1598604516}"/>
                </a:ext>
              </a:extLst>
            </p:cNvPr>
            <p:cNvSpPr/>
            <p:nvPr/>
          </p:nvSpPr>
          <p:spPr>
            <a:xfrm>
              <a:off x="1736133" y="1915512"/>
              <a:ext cx="4577671" cy="975012"/>
            </a:xfrm>
            <a:custGeom>
              <a:avLst/>
              <a:gdLst>
                <a:gd name="connsiteX0" fmla="*/ 0 w 4577671"/>
                <a:gd name="connsiteY0" fmla="*/ 162505 h 975012"/>
                <a:gd name="connsiteX1" fmla="*/ 162505 w 4577671"/>
                <a:gd name="connsiteY1" fmla="*/ 0 h 975012"/>
                <a:gd name="connsiteX2" fmla="*/ 779141 w 4577671"/>
                <a:gd name="connsiteY2" fmla="*/ 0 h 975012"/>
                <a:gd name="connsiteX3" fmla="*/ 1353250 w 4577671"/>
                <a:gd name="connsiteY3" fmla="*/ 0 h 975012"/>
                <a:gd name="connsiteX4" fmla="*/ 1842306 w 4577671"/>
                <a:gd name="connsiteY4" fmla="*/ 0 h 975012"/>
                <a:gd name="connsiteX5" fmla="*/ 2246309 w 4577671"/>
                <a:gd name="connsiteY5" fmla="*/ 0 h 975012"/>
                <a:gd name="connsiteX6" fmla="*/ 2777892 w 4577671"/>
                <a:gd name="connsiteY6" fmla="*/ 0 h 975012"/>
                <a:gd name="connsiteX7" fmla="*/ 3352001 w 4577671"/>
                <a:gd name="connsiteY7" fmla="*/ 0 h 975012"/>
                <a:gd name="connsiteX8" fmla="*/ 3798530 w 4577671"/>
                <a:gd name="connsiteY8" fmla="*/ 0 h 975012"/>
                <a:gd name="connsiteX9" fmla="*/ 4415166 w 4577671"/>
                <a:gd name="connsiteY9" fmla="*/ 0 h 975012"/>
                <a:gd name="connsiteX10" fmla="*/ 4577671 w 4577671"/>
                <a:gd name="connsiteY10" fmla="*/ 162505 h 975012"/>
                <a:gd name="connsiteX11" fmla="*/ 4577671 w 4577671"/>
                <a:gd name="connsiteY11" fmla="*/ 474506 h 975012"/>
                <a:gd name="connsiteX12" fmla="*/ 4577671 w 4577671"/>
                <a:gd name="connsiteY12" fmla="*/ 812507 h 975012"/>
                <a:gd name="connsiteX13" fmla="*/ 4415166 w 4577671"/>
                <a:gd name="connsiteY13" fmla="*/ 975012 h 975012"/>
                <a:gd name="connsiteX14" fmla="*/ 3841057 w 4577671"/>
                <a:gd name="connsiteY14" fmla="*/ 975012 h 975012"/>
                <a:gd name="connsiteX15" fmla="*/ 3309474 w 4577671"/>
                <a:gd name="connsiteY15" fmla="*/ 975012 h 975012"/>
                <a:gd name="connsiteX16" fmla="*/ 2862945 w 4577671"/>
                <a:gd name="connsiteY16" fmla="*/ 975012 h 975012"/>
                <a:gd name="connsiteX17" fmla="*/ 2288836 w 4577671"/>
                <a:gd name="connsiteY17" fmla="*/ 975012 h 975012"/>
                <a:gd name="connsiteX18" fmla="*/ 1842306 w 4577671"/>
                <a:gd name="connsiteY18" fmla="*/ 975012 h 975012"/>
                <a:gd name="connsiteX19" fmla="*/ 1353250 w 4577671"/>
                <a:gd name="connsiteY19" fmla="*/ 975012 h 975012"/>
                <a:gd name="connsiteX20" fmla="*/ 736614 w 4577671"/>
                <a:gd name="connsiteY20" fmla="*/ 975012 h 975012"/>
                <a:gd name="connsiteX21" fmla="*/ 162505 w 4577671"/>
                <a:gd name="connsiteY21" fmla="*/ 975012 h 975012"/>
                <a:gd name="connsiteX22" fmla="*/ 0 w 4577671"/>
                <a:gd name="connsiteY22" fmla="*/ 812507 h 975012"/>
                <a:gd name="connsiteX23" fmla="*/ 0 w 4577671"/>
                <a:gd name="connsiteY23" fmla="*/ 487506 h 975012"/>
                <a:gd name="connsiteX24" fmla="*/ 0 w 4577671"/>
                <a:gd name="connsiteY24" fmla="*/ 162505 h 97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7671" h="975012" extrusionOk="0">
                  <a:moveTo>
                    <a:pt x="0" y="162505"/>
                  </a:moveTo>
                  <a:cubicBezTo>
                    <a:pt x="-2866" y="68322"/>
                    <a:pt x="89671" y="1974"/>
                    <a:pt x="162505" y="0"/>
                  </a:cubicBezTo>
                  <a:cubicBezTo>
                    <a:pt x="301700" y="-15106"/>
                    <a:pt x="488552" y="52005"/>
                    <a:pt x="779141" y="0"/>
                  </a:cubicBezTo>
                  <a:cubicBezTo>
                    <a:pt x="1069730" y="-52005"/>
                    <a:pt x="1202135" y="11996"/>
                    <a:pt x="1353250" y="0"/>
                  </a:cubicBezTo>
                  <a:cubicBezTo>
                    <a:pt x="1504365" y="-11996"/>
                    <a:pt x="1657297" y="25430"/>
                    <a:pt x="1842306" y="0"/>
                  </a:cubicBezTo>
                  <a:cubicBezTo>
                    <a:pt x="2027315" y="-25430"/>
                    <a:pt x="2160480" y="7575"/>
                    <a:pt x="2246309" y="0"/>
                  </a:cubicBezTo>
                  <a:cubicBezTo>
                    <a:pt x="2332138" y="-7575"/>
                    <a:pt x="2594574" y="23666"/>
                    <a:pt x="2777892" y="0"/>
                  </a:cubicBezTo>
                  <a:cubicBezTo>
                    <a:pt x="2961210" y="-23666"/>
                    <a:pt x="3084274" y="27435"/>
                    <a:pt x="3352001" y="0"/>
                  </a:cubicBezTo>
                  <a:cubicBezTo>
                    <a:pt x="3619728" y="-27435"/>
                    <a:pt x="3626188" y="42332"/>
                    <a:pt x="3798530" y="0"/>
                  </a:cubicBezTo>
                  <a:cubicBezTo>
                    <a:pt x="3970872" y="-42332"/>
                    <a:pt x="4251741" y="11235"/>
                    <a:pt x="4415166" y="0"/>
                  </a:cubicBezTo>
                  <a:cubicBezTo>
                    <a:pt x="4529391" y="8809"/>
                    <a:pt x="4583822" y="91466"/>
                    <a:pt x="4577671" y="162505"/>
                  </a:cubicBezTo>
                  <a:cubicBezTo>
                    <a:pt x="4584705" y="274499"/>
                    <a:pt x="4558206" y="411998"/>
                    <a:pt x="4577671" y="474506"/>
                  </a:cubicBezTo>
                  <a:cubicBezTo>
                    <a:pt x="4597136" y="537014"/>
                    <a:pt x="4540587" y="686630"/>
                    <a:pt x="4577671" y="812507"/>
                  </a:cubicBezTo>
                  <a:cubicBezTo>
                    <a:pt x="4567332" y="887604"/>
                    <a:pt x="4525410" y="988507"/>
                    <a:pt x="4415166" y="975012"/>
                  </a:cubicBezTo>
                  <a:cubicBezTo>
                    <a:pt x="4279634" y="977982"/>
                    <a:pt x="4112636" y="971968"/>
                    <a:pt x="3841057" y="975012"/>
                  </a:cubicBezTo>
                  <a:cubicBezTo>
                    <a:pt x="3569478" y="978056"/>
                    <a:pt x="3546028" y="946017"/>
                    <a:pt x="3309474" y="975012"/>
                  </a:cubicBezTo>
                  <a:cubicBezTo>
                    <a:pt x="3072920" y="1004007"/>
                    <a:pt x="2961218" y="956418"/>
                    <a:pt x="2862945" y="975012"/>
                  </a:cubicBezTo>
                  <a:cubicBezTo>
                    <a:pt x="2764672" y="993606"/>
                    <a:pt x="2548718" y="938134"/>
                    <a:pt x="2288836" y="975012"/>
                  </a:cubicBezTo>
                  <a:cubicBezTo>
                    <a:pt x="2028954" y="1011890"/>
                    <a:pt x="2065205" y="954149"/>
                    <a:pt x="1842306" y="975012"/>
                  </a:cubicBezTo>
                  <a:cubicBezTo>
                    <a:pt x="1619407" y="995875"/>
                    <a:pt x="1532609" y="969353"/>
                    <a:pt x="1353250" y="975012"/>
                  </a:cubicBezTo>
                  <a:cubicBezTo>
                    <a:pt x="1173891" y="980671"/>
                    <a:pt x="872681" y="906436"/>
                    <a:pt x="736614" y="975012"/>
                  </a:cubicBezTo>
                  <a:cubicBezTo>
                    <a:pt x="600547" y="1043588"/>
                    <a:pt x="313550" y="956747"/>
                    <a:pt x="162505" y="975012"/>
                  </a:cubicBezTo>
                  <a:cubicBezTo>
                    <a:pt x="83745" y="961592"/>
                    <a:pt x="-3534" y="920824"/>
                    <a:pt x="0" y="812507"/>
                  </a:cubicBezTo>
                  <a:cubicBezTo>
                    <a:pt x="-12362" y="691630"/>
                    <a:pt x="33595" y="560093"/>
                    <a:pt x="0" y="487506"/>
                  </a:cubicBezTo>
                  <a:cubicBezTo>
                    <a:pt x="-33595" y="414919"/>
                    <a:pt x="9653" y="242660"/>
                    <a:pt x="0" y="162505"/>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6" name="Up-Down Arrow 5">
            <a:extLst>
              <a:ext uri="{FF2B5EF4-FFF2-40B4-BE49-F238E27FC236}">
                <a16:creationId xmlns:a16="http://schemas.microsoft.com/office/drawing/2014/main" id="{F294C904-66B2-B817-99E7-4A5874BEE05C}"/>
              </a:ext>
            </a:extLst>
          </p:cNvPr>
          <p:cNvSpPr/>
          <p:nvPr/>
        </p:nvSpPr>
        <p:spPr>
          <a:xfrm>
            <a:off x="2157069" y="2315572"/>
            <a:ext cx="898902" cy="759340"/>
          </a:xfrm>
          <a:custGeom>
            <a:avLst/>
            <a:gdLst>
              <a:gd name="connsiteX0" fmla="*/ 0 w 898902"/>
              <a:gd name="connsiteY0" fmla="*/ 249375 h 759340"/>
              <a:gd name="connsiteX1" fmla="*/ 449451 w 898902"/>
              <a:gd name="connsiteY1" fmla="*/ 0 h 759340"/>
              <a:gd name="connsiteX2" fmla="*/ 898902 w 898902"/>
              <a:gd name="connsiteY2" fmla="*/ 249375 h 759340"/>
              <a:gd name="connsiteX3" fmla="*/ 629735 w 898902"/>
              <a:gd name="connsiteY3" fmla="*/ 249375 h 759340"/>
              <a:gd name="connsiteX4" fmla="*/ 629735 w 898902"/>
              <a:gd name="connsiteY4" fmla="*/ 509965 h 759340"/>
              <a:gd name="connsiteX5" fmla="*/ 898902 w 898902"/>
              <a:gd name="connsiteY5" fmla="*/ 509965 h 759340"/>
              <a:gd name="connsiteX6" fmla="*/ 449451 w 898902"/>
              <a:gd name="connsiteY6" fmla="*/ 759340 h 759340"/>
              <a:gd name="connsiteX7" fmla="*/ 0 w 898902"/>
              <a:gd name="connsiteY7" fmla="*/ 509965 h 759340"/>
              <a:gd name="connsiteX8" fmla="*/ 269167 w 898902"/>
              <a:gd name="connsiteY8" fmla="*/ 509965 h 759340"/>
              <a:gd name="connsiteX9" fmla="*/ 269167 w 898902"/>
              <a:gd name="connsiteY9" fmla="*/ 249375 h 759340"/>
              <a:gd name="connsiteX10" fmla="*/ 0 w 898902"/>
              <a:gd name="connsiteY10" fmla="*/ 249375 h 7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902" h="759340" fill="none" extrusionOk="0">
                <a:moveTo>
                  <a:pt x="0" y="249375"/>
                </a:moveTo>
                <a:cubicBezTo>
                  <a:pt x="208808" y="129379"/>
                  <a:pt x="270498" y="133789"/>
                  <a:pt x="449451" y="0"/>
                </a:cubicBezTo>
                <a:cubicBezTo>
                  <a:pt x="607710" y="34416"/>
                  <a:pt x="730203" y="176377"/>
                  <a:pt x="898902" y="249375"/>
                </a:cubicBezTo>
                <a:cubicBezTo>
                  <a:pt x="826950" y="254120"/>
                  <a:pt x="745809" y="224755"/>
                  <a:pt x="629735" y="249375"/>
                </a:cubicBezTo>
                <a:cubicBezTo>
                  <a:pt x="637001" y="369102"/>
                  <a:pt x="628962" y="447029"/>
                  <a:pt x="629735" y="509965"/>
                </a:cubicBezTo>
                <a:cubicBezTo>
                  <a:pt x="697168" y="505689"/>
                  <a:pt x="812803" y="511955"/>
                  <a:pt x="898902" y="509965"/>
                </a:cubicBezTo>
                <a:cubicBezTo>
                  <a:pt x="703761" y="653757"/>
                  <a:pt x="559935" y="673749"/>
                  <a:pt x="449451" y="759340"/>
                </a:cubicBezTo>
                <a:cubicBezTo>
                  <a:pt x="279855" y="715851"/>
                  <a:pt x="173939" y="576346"/>
                  <a:pt x="0" y="509965"/>
                </a:cubicBezTo>
                <a:cubicBezTo>
                  <a:pt x="90275" y="497264"/>
                  <a:pt x="149284" y="514302"/>
                  <a:pt x="269167" y="509965"/>
                </a:cubicBezTo>
                <a:cubicBezTo>
                  <a:pt x="252449" y="388319"/>
                  <a:pt x="280186" y="353082"/>
                  <a:pt x="269167" y="249375"/>
                </a:cubicBezTo>
                <a:cubicBezTo>
                  <a:pt x="215228" y="277875"/>
                  <a:pt x="78967" y="236916"/>
                  <a:pt x="0" y="249375"/>
                </a:cubicBezTo>
                <a:close/>
              </a:path>
              <a:path w="898902" h="759340" stroke="0" extrusionOk="0">
                <a:moveTo>
                  <a:pt x="0" y="249375"/>
                </a:moveTo>
                <a:cubicBezTo>
                  <a:pt x="192215" y="117671"/>
                  <a:pt x="288977" y="142628"/>
                  <a:pt x="449451" y="0"/>
                </a:cubicBezTo>
                <a:cubicBezTo>
                  <a:pt x="595170" y="57175"/>
                  <a:pt x="746686" y="220333"/>
                  <a:pt x="898902" y="249375"/>
                </a:cubicBezTo>
                <a:cubicBezTo>
                  <a:pt x="770495" y="261623"/>
                  <a:pt x="759873" y="218596"/>
                  <a:pt x="629735" y="249375"/>
                </a:cubicBezTo>
                <a:cubicBezTo>
                  <a:pt x="644287" y="325301"/>
                  <a:pt x="602883" y="398990"/>
                  <a:pt x="629735" y="509965"/>
                </a:cubicBezTo>
                <a:cubicBezTo>
                  <a:pt x="697892" y="489131"/>
                  <a:pt x="797681" y="521060"/>
                  <a:pt x="898902" y="509965"/>
                </a:cubicBezTo>
                <a:cubicBezTo>
                  <a:pt x="821999" y="584961"/>
                  <a:pt x="562637" y="680120"/>
                  <a:pt x="449451" y="759340"/>
                </a:cubicBezTo>
                <a:cubicBezTo>
                  <a:pt x="242428" y="669678"/>
                  <a:pt x="135361" y="570103"/>
                  <a:pt x="0" y="509965"/>
                </a:cubicBezTo>
                <a:cubicBezTo>
                  <a:pt x="105701" y="479475"/>
                  <a:pt x="172883" y="522166"/>
                  <a:pt x="269167" y="509965"/>
                </a:cubicBezTo>
                <a:cubicBezTo>
                  <a:pt x="268446" y="441062"/>
                  <a:pt x="295497" y="333903"/>
                  <a:pt x="269167" y="249375"/>
                </a:cubicBezTo>
                <a:cubicBezTo>
                  <a:pt x="178036" y="252787"/>
                  <a:pt x="103755" y="225366"/>
                  <a:pt x="0" y="249375"/>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011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650A40-5306-E4EA-D0CC-ACEC760412D4}"/>
              </a:ext>
            </a:extLst>
          </p:cNvPr>
          <p:cNvSpPr txBox="1"/>
          <p:nvPr/>
        </p:nvSpPr>
        <p:spPr>
          <a:xfrm>
            <a:off x="6984608" y="5324622"/>
            <a:ext cx="832279" cy="369332"/>
          </a:xfrm>
          <a:prstGeom prst="rect">
            <a:avLst/>
          </a:prstGeom>
          <a:noFill/>
        </p:spPr>
        <p:txBody>
          <a:bodyPr wrap="none" rtlCol="0">
            <a:spAutoFit/>
          </a:bodyPr>
          <a:lstStyle/>
          <a:p>
            <a:r>
              <a:rPr lang="en-US"/>
              <a:t>/hooks</a:t>
            </a:r>
          </a:p>
        </p:txBody>
      </p:sp>
    </p:spTree>
    <p:extLst>
      <p:ext uri="{BB962C8B-B14F-4D97-AF65-F5344CB8AC3E}">
        <p14:creationId xmlns:p14="http://schemas.microsoft.com/office/powerpoint/2010/main" val="13223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dissolve">
                                      <p:cBhvr>
                                        <p:cTn id="11" dur="500"/>
                                        <p:tgtEl>
                                          <p:spTgt spid="38"/>
                                        </p:tgtEl>
                                      </p:cBhvr>
                                    </p:animEffec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3F726A-1F54-682C-A775-73933B50164D}"/>
              </a:ext>
            </a:extLst>
          </p:cNvPr>
          <p:cNvSpPr txBox="1"/>
          <p:nvPr/>
        </p:nvSpPr>
        <p:spPr>
          <a:xfrm>
            <a:off x="110197" y="0"/>
            <a:ext cx="10743028" cy="6771084"/>
          </a:xfrm>
          <a:prstGeom prst="rect">
            <a:avLst/>
          </a:prstGeom>
          <a:noFill/>
        </p:spPr>
        <p:txBody>
          <a:bodyPr wrap="square">
            <a:spAutoFit/>
          </a:bodyPr>
          <a:lstStyle/>
          <a:p>
            <a:r>
              <a:rPr lang="en-US" sz="1400" b="1"/>
              <a:t>&gt; Make me a Python script that outputs a string on the console. put it into hello world file</a:t>
            </a:r>
          </a:p>
          <a:p>
            <a:endParaRPr lang="en-US" sz="1400"/>
          </a:p>
          <a:p>
            <a:r>
              <a:rPr lang="en-US" sz="1400"/>
              <a:t>⏺ 🍀 I'll create a Python script that outputs a string to the console and save it as  hello_world.py.</a:t>
            </a:r>
          </a:p>
          <a:p>
            <a:endParaRPr lang="en-US" sz="1400"/>
          </a:p>
          <a:p>
            <a:r>
              <a:rPr lang="en-US" sz="1400"/>
              <a:t>⏺ Done! Created hello_world.py with a simple print statement.</a:t>
            </a:r>
          </a:p>
          <a:p>
            <a:endParaRPr lang="en-US" sz="1400"/>
          </a:p>
          <a:p>
            <a:r>
              <a:rPr lang="en-US" sz="1400" b="1"/>
              <a:t>&gt; try to add a comment about what that line does into that file</a:t>
            </a:r>
          </a:p>
          <a:p>
            <a:endParaRPr lang="en-US" sz="1400"/>
          </a:p>
          <a:p>
            <a:r>
              <a:rPr lang="en-US" sz="1400" b="1"/>
              <a:t>⏺ 🍀 I'll add a comment to explain what that line does.</a:t>
            </a:r>
          </a:p>
          <a:p>
            <a:endParaRPr lang="en-US" sz="1400"/>
          </a:p>
          <a:p>
            <a:r>
              <a:rPr lang="en-US" sz="1400"/>
              <a:t>⏺ Update(hello_world.py)</a:t>
            </a:r>
          </a:p>
          <a:p>
            <a:r>
              <a:rPr lang="en-US" sz="1400"/>
              <a:t>  ⎿  Updated hello_world.py with 1 addition</a:t>
            </a:r>
          </a:p>
          <a:p>
            <a:r>
              <a:rPr lang="en-US" sz="1400">
                <a:solidFill>
                  <a:srgbClr val="00B050"/>
                </a:solidFill>
              </a:rPr>
              <a:t>       1 +  # This line prints a greeting message to the console</a:t>
            </a:r>
          </a:p>
          <a:p>
            <a:r>
              <a:rPr lang="en-US" sz="1400"/>
              <a:t>       2    print("Hello, World!")</a:t>
            </a:r>
          </a:p>
          <a:p>
            <a:r>
              <a:rPr lang="en-US" sz="1400"/>
              <a:t>       3   \ No newline at end of file</a:t>
            </a:r>
          </a:p>
          <a:p>
            <a:endParaRPr lang="en-US" sz="1400"/>
          </a:p>
          <a:p>
            <a:r>
              <a:rPr lang="en-US" sz="1400">
                <a:solidFill>
                  <a:srgbClr val="C00000"/>
                </a:solidFill>
              </a:rPr>
              <a:t>&gt; PostToolUse:Edit operation feedback:</a:t>
            </a:r>
          </a:p>
          <a:p>
            <a:r>
              <a:rPr lang="en-US" sz="1400">
                <a:solidFill>
                  <a:srgbClr val="C00000"/>
                </a:solidFill>
              </a:rPr>
              <a:t>- [/Users/ladak/ai/lexler/claude-code-tools/.claude/hooks/enforce-no-comments-on-edit/enforce_no_comments_hook.py]: {"continue": false, "stopReason": "\u274c Comments detected in hello_world.py:\n/Users/ladak/workspace/talk_prep/hello_world.py:1 - # This line prints a</a:t>
            </a:r>
          </a:p>
          <a:p>
            <a:r>
              <a:rPr lang="en-US" sz="1400">
                <a:solidFill>
                  <a:srgbClr val="C00000"/>
                </a:solidFill>
              </a:rPr>
              <a:t>greeting message to the console\n\nPlease remove comments before continuing."}</a:t>
            </a:r>
          </a:p>
          <a:p>
            <a:endParaRPr lang="en-US" sz="1400"/>
          </a:p>
          <a:p>
            <a:r>
              <a:rPr lang="en-US" sz="1400"/>
              <a:t>⏺ 🍀 I'll remove the comment to comply with the hook's requirements.</a:t>
            </a:r>
          </a:p>
          <a:p>
            <a:endParaRPr lang="en-US" sz="1400"/>
          </a:p>
          <a:p>
            <a:r>
              <a:rPr lang="en-US" sz="1400"/>
              <a:t>⏺ Update(hello_world.py)</a:t>
            </a:r>
          </a:p>
          <a:p>
            <a:r>
              <a:rPr lang="en-US" sz="1400"/>
              <a:t>  ⎿  Updated hello_world.py with 1 removal</a:t>
            </a:r>
          </a:p>
          <a:p>
            <a:r>
              <a:rPr lang="en-US" sz="1400">
                <a:solidFill>
                  <a:srgbClr val="FF0000"/>
                </a:solidFill>
              </a:rPr>
              <a:t>       1 -  # This line prints a greeting message to the console</a:t>
            </a:r>
          </a:p>
          <a:p>
            <a:r>
              <a:rPr lang="en-US" sz="1400"/>
              <a:t>       1    print("Hello, World!")</a:t>
            </a:r>
          </a:p>
          <a:p>
            <a:r>
              <a:rPr lang="en-US" sz="1400"/>
              <a:t>       2   \ No newline at end of file</a:t>
            </a:r>
          </a:p>
          <a:p>
            <a:endParaRPr lang="en-US" sz="1400"/>
          </a:p>
          <a:p>
            <a:r>
              <a:rPr lang="en-US" sz="1400"/>
              <a:t>⏺ Done! The comment has been removed from hello_world.py</a:t>
            </a:r>
          </a:p>
        </p:txBody>
      </p:sp>
      <p:sp>
        <p:nvSpPr>
          <p:cNvPr id="8" name="Rounded Rectangle 7">
            <a:extLst>
              <a:ext uri="{FF2B5EF4-FFF2-40B4-BE49-F238E27FC236}">
                <a16:creationId xmlns:a16="http://schemas.microsoft.com/office/drawing/2014/main" id="{B2619A0D-D024-586A-9A7E-595E4F29847D}"/>
              </a:ext>
            </a:extLst>
          </p:cNvPr>
          <p:cNvSpPr/>
          <p:nvPr/>
        </p:nvSpPr>
        <p:spPr>
          <a:xfrm>
            <a:off x="126609" y="1284723"/>
            <a:ext cx="4747846" cy="3049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a:extLst>
              <a:ext uri="{FF2B5EF4-FFF2-40B4-BE49-F238E27FC236}">
                <a16:creationId xmlns:a16="http://schemas.microsoft.com/office/drawing/2014/main" id="{30854E5B-E451-8898-FE4B-FEE8EA3879DB}"/>
              </a:ext>
            </a:extLst>
          </p:cNvPr>
          <p:cNvSpPr/>
          <p:nvPr/>
        </p:nvSpPr>
        <p:spPr>
          <a:xfrm>
            <a:off x="110197" y="2110153"/>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32D71D8A-DE7E-1B14-775F-B95EE03FB68E}"/>
              </a:ext>
            </a:extLst>
          </p:cNvPr>
          <p:cNvSpPr/>
          <p:nvPr/>
        </p:nvSpPr>
        <p:spPr>
          <a:xfrm>
            <a:off x="110196" y="3394876"/>
            <a:ext cx="10510911" cy="102237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ounded Rectangle 10">
            <a:extLst>
              <a:ext uri="{FF2B5EF4-FFF2-40B4-BE49-F238E27FC236}">
                <a16:creationId xmlns:a16="http://schemas.microsoft.com/office/drawing/2014/main" id="{551091E4-CA8E-3B91-BE1F-1C6F4DED2DE9}"/>
              </a:ext>
            </a:extLst>
          </p:cNvPr>
          <p:cNvSpPr/>
          <p:nvPr/>
        </p:nvSpPr>
        <p:spPr>
          <a:xfrm>
            <a:off x="110196" y="4886178"/>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019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AE9E-C4F0-43BE-B466-8920BD24E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946C87-E029-5947-E507-1F410BB4A577}"/>
              </a:ext>
            </a:extLst>
          </p:cNvPr>
          <p:cNvSpPr txBox="1"/>
          <p:nvPr/>
        </p:nvSpPr>
        <p:spPr>
          <a:xfrm>
            <a:off x="4134633" y="2986484"/>
            <a:ext cx="3775072" cy="769441"/>
          </a:xfrm>
          <a:prstGeom prst="rect">
            <a:avLst/>
          </a:prstGeom>
          <a:noFill/>
        </p:spPr>
        <p:txBody>
          <a:bodyPr wrap="none" rtlCol="0">
            <a:spAutoFit/>
          </a:bodyPr>
          <a:lstStyle/>
          <a:p>
            <a:r>
              <a:rPr lang="en-US" sz="4400">
                <a:solidFill>
                  <a:schemeClr val="tx1">
                    <a:lumMod val="50000"/>
                    <a:lumOff val="50000"/>
                  </a:schemeClr>
                </a:solidFill>
              </a:rPr>
              <a:t>#19) </a:t>
            </a:r>
            <a:r>
              <a:rPr lang="en-US" sz="4400"/>
              <a:t>Reminders</a:t>
            </a:r>
            <a:endParaRPr lang="en-US" sz="4400" dirty="0"/>
          </a:p>
        </p:txBody>
      </p:sp>
      <p:cxnSp>
        <p:nvCxnSpPr>
          <p:cNvPr id="4" name="Straight Connector 3">
            <a:extLst>
              <a:ext uri="{FF2B5EF4-FFF2-40B4-BE49-F238E27FC236}">
                <a16:creationId xmlns:a16="http://schemas.microsoft.com/office/drawing/2014/main" id="{1728C7BA-3999-1390-B405-E9E0EB02ED4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4E932AD-50D1-A93B-E8D2-1B49E339652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FA8ECB-9BBE-B39C-87AA-DA41795A66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4A45DCD-B638-599C-35C0-75EC1E0B3CDC}"/>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7C496FAF-183A-01B0-A776-266C1D449E2D}"/>
              </a:ext>
            </a:extLst>
          </p:cNvPr>
          <p:cNvSpPr txBox="1"/>
          <p:nvPr/>
        </p:nvSpPr>
        <p:spPr>
          <a:xfrm>
            <a:off x="7052841" y="3749462"/>
            <a:ext cx="932178" cy="369332"/>
          </a:xfrm>
          <a:prstGeom prst="rect">
            <a:avLst/>
          </a:prstGeom>
          <a:noFill/>
        </p:spPr>
        <p:txBody>
          <a:bodyPr wrap="none" rtlCol="0">
            <a:spAutoFit/>
          </a:bodyPr>
          <a:lstStyle/>
          <a:p>
            <a:r>
              <a:rPr lang="en-US"/>
              <a:t>nagging</a:t>
            </a:r>
          </a:p>
        </p:txBody>
      </p:sp>
      <p:sp>
        <p:nvSpPr>
          <p:cNvPr id="7" name="TextBox 6">
            <a:extLst>
              <a:ext uri="{FF2B5EF4-FFF2-40B4-BE49-F238E27FC236}">
                <a16:creationId xmlns:a16="http://schemas.microsoft.com/office/drawing/2014/main" id="{EBAE3051-5D97-6DFA-AC94-52EBADCBF7A5}"/>
              </a:ext>
            </a:extLst>
          </p:cNvPr>
          <p:cNvSpPr txBox="1"/>
          <p:nvPr/>
        </p:nvSpPr>
        <p:spPr>
          <a:xfrm>
            <a:off x="3858778" y="4652359"/>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pic>
        <p:nvPicPr>
          <p:cNvPr id="8" name="Picture 7" descr="A blue quote marks&#10;&#10;AI-generated content may be incorrect.">
            <a:extLst>
              <a:ext uri="{FF2B5EF4-FFF2-40B4-BE49-F238E27FC236}">
                <a16:creationId xmlns:a16="http://schemas.microsoft.com/office/drawing/2014/main" id="{EB200A16-FF3B-687C-1D92-8F5B033DA59E}"/>
              </a:ext>
            </a:extLst>
          </p:cNvPr>
          <p:cNvPicPr>
            <a:picLocks noChangeAspect="1"/>
          </p:cNvPicPr>
          <p:nvPr/>
        </p:nvPicPr>
        <p:blipFill>
          <a:blip r:embed="rId3"/>
          <a:stretch>
            <a:fillRect/>
          </a:stretch>
        </p:blipFill>
        <p:spPr>
          <a:xfrm>
            <a:off x="3228241" y="448166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9FF1D1F-092C-B1A7-5898-FCC5CF7F5220}"/>
              </a:ext>
            </a:extLst>
          </p:cNvPr>
          <p:cNvPicPr>
            <a:picLocks noChangeAspect="1"/>
          </p:cNvPicPr>
          <p:nvPr/>
        </p:nvPicPr>
        <p:blipFill>
          <a:blip r:embed="rId4"/>
          <a:stretch>
            <a:fillRect/>
          </a:stretch>
        </p:blipFill>
        <p:spPr>
          <a:xfrm>
            <a:off x="8059850" y="5569002"/>
            <a:ext cx="549332" cy="482747"/>
          </a:xfrm>
          <a:prstGeom prst="rect">
            <a:avLst/>
          </a:prstGeom>
        </p:spPr>
      </p:pic>
      <p:sp>
        <p:nvSpPr>
          <p:cNvPr id="10" name="TextBox 9">
            <a:extLst>
              <a:ext uri="{FF2B5EF4-FFF2-40B4-BE49-F238E27FC236}">
                <a16:creationId xmlns:a16="http://schemas.microsoft.com/office/drawing/2014/main" id="{BFE00059-AFD2-E3FB-9B5D-1AC42E0B6B84}"/>
              </a:ext>
            </a:extLst>
          </p:cNvPr>
          <p:cNvSpPr txBox="1"/>
          <p:nvPr/>
        </p:nvSpPr>
        <p:spPr>
          <a:xfrm>
            <a:off x="3974981" y="5039093"/>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
        <p:nvSpPr>
          <p:cNvPr id="15" name="TextBox 14">
            <a:extLst>
              <a:ext uri="{FF2B5EF4-FFF2-40B4-BE49-F238E27FC236}">
                <a16:creationId xmlns:a16="http://schemas.microsoft.com/office/drawing/2014/main" id="{BBE07DCE-CBC6-C0EE-D298-97888A724750}"/>
              </a:ext>
            </a:extLst>
          </p:cNvPr>
          <p:cNvSpPr txBox="1"/>
          <p:nvPr/>
        </p:nvSpPr>
        <p:spPr>
          <a:xfrm>
            <a:off x="4169802" y="5425827"/>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Tree>
    <p:extLst>
      <p:ext uri="{BB962C8B-B14F-4D97-AF65-F5344CB8AC3E}">
        <p14:creationId xmlns:p14="http://schemas.microsoft.com/office/powerpoint/2010/main" val="37052121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9859D-4D25-135B-F7A6-BDCBC8F11FDE}"/>
              </a:ext>
            </a:extLst>
          </p:cNvPr>
          <p:cNvSpPr txBox="1"/>
          <p:nvPr/>
        </p:nvSpPr>
        <p:spPr>
          <a:xfrm>
            <a:off x="4408648" y="2954160"/>
            <a:ext cx="3188693" cy="923330"/>
          </a:xfrm>
          <a:prstGeom prst="rect">
            <a:avLst/>
          </a:prstGeom>
          <a:noFill/>
        </p:spPr>
        <p:txBody>
          <a:bodyPr wrap="none" rtlCol="0">
            <a:spAutoFit/>
          </a:bodyPr>
          <a:lstStyle/>
          <a:p>
            <a:pPr marL="285750" indent="-285750">
              <a:buFont typeface="Arial" panose="020B0604020202020204" pitchFamily="34" charset="0"/>
              <a:buChar char="•"/>
            </a:pPr>
            <a:r>
              <a:rPr lang="en-US"/>
              <a:t>TODOs</a:t>
            </a:r>
          </a:p>
          <a:p>
            <a:pPr marL="285750" indent="-285750">
              <a:buFont typeface="Arial" panose="020B0604020202020204" pitchFamily="34" charset="0"/>
              <a:buChar char="•"/>
            </a:pPr>
            <a:r>
              <a:rPr lang="en-US"/>
              <a:t>Instruction Sandwitch</a:t>
            </a:r>
          </a:p>
          <a:p>
            <a:pPr marL="285750" indent="-285750">
              <a:buFont typeface="Arial" panose="020B0604020202020204" pitchFamily="34" charset="0"/>
              <a:buChar char="•"/>
            </a:pPr>
            <a:r>
              <a:rPr lang="en-US"/>
              <a:t>User Reminders (automated)</a:t>
            </a:r>
          </a:p>
        </p:txBody>
      </p:sp>
      <p:sp>
        <p:nvSpPr>
          <p:cNvPr id="3" name="TextBox 2">
            <a:extLst>
              <a:ext uri="{FF2B5EF4-FFF2-40B4-BE49-F238E27FC236}">
                <a16:creationId xmlns:a16="http://schemas.microsoft.com/office/drawing/2014/main" id="{AEF8815F-9D08-AF8A-C63B-8A9E4A437309}"/>
              </a:ext>
            </a:extLst>
          </p:cNvPr>
          <p:cNvSpPr txBox="1"/>
          <p:nvPr/>
        </p:nvSpPr>
        <p:spPr>
          <a:xfrm>
            <a:off x="4255476" y="2511083"/>
            <a:ext cx="2207656" cy="369332"/>
          </a:xfrm>
          <a:prstGeom prst="rect">
            <a:avLst/>
          </a:prstGeom>
          <a:noFill/>
        </p:spPr>
        <p:txBody>
          <a:bodyPr wrap="none" rtlCol="0">
            <a:spAutoFit/>
          </a:bodyPr>
          <a:lstStyle/>
          <a:p>
            <a:r>
              <a:rPr lang="en-US"/>
              <a:t>Lightweight Enforcing</a:t>
            </a:r>
          </a:p>
        </p:txBody>
      </p:sp>
    </p:spTree>
    <p:extLst>
      <p:ext uri="{BB962C8B-B14F-4D97-AF65-F5344CB8AC3E}">
        <p14:creationId xmlns:p14="http://schemas.microsoft.com/office/powerpoint/2010/main" val="35413648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77C0-3D80-957F-5AAE-220A58FC90B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5F078C-EA55-507A-9A85-D0EA51D8BEEE}"/>
              </a:ext>
            </a:extLst>
          </p:cNvPr>
          <p:cNvPicPr>
            <a:picLocks noChangeAspect="1"/>
          </p:cNvPicPr>
          <p:nvPr/>
        </p:nvPicPr>
        <p:blipFill>
          <a:blip r:embed="rId2"/>
          <a:stretch>
            <a:fillRect/>
          </a:stretch>
        </p:blipFill>
        <p:spPr>
          <a:xfrm>
            <a:off x="91890" y="139185"/>
            <a:ext cx="10894977" cy="6718815"/>
          </a:xfrm>
          <a:prstGeom prst="rect">
            <a:avLst/>
          </a:prstGeom>
        </p:spPr>
      </p:pic>
      <p:sp>
        <p:nvSpPr>
          <p:cNvPr id="2" name="TextBox 1">
            <a:extLst>
              <a:ext uri="{FF2B5EF4-FFF2-40B4-BE49-F238E27FC236}">
                <a16:creationId xmlns:a16="http://schemas.microsoft.com/office/drawing/2014/main" id="{A0E861A9-3968-7AA9-652D-5FB7D63E3384}"/>
              </a:ext>
            </a:extLst>
          </p:cNvPr>
          <p:cNvSpPr txBox="1"/>
          <p:nvPr/>
        </p:nvSpPr>
        <p:spPr>
          <a:xfrm>
            <a:off x="10839157" y="3376246"/>
            <a:ext cx="1098058" cy="369332"/>
          </a:xfrm>
          <a:prstGeom prst="rect">
            <a:avLst/>
          </a:prstGeom>
          <a:noFill/>
        </p:spPr>
        <p:txBody>
          <a:bodyPr wrap="none" rtlCol="0">
            <a:spAutoFit/>
          </a:bodyPr>
          <a:lstStyle/>
          <a:p>
            <a:r>
              <a:rPr lang="en-US"/>
              <a:t>TODO.md</a:t>
            </a:r>
          </a:p>
        </p:txBody>
      </p:sp>
      <p:sp>
        <p:nvSpPr>
          <p:cNvPr id="5" name="TextBox 4">
            <a:extLst>
              <a:ext uri="{FF2B5EF4-FFF2-40B4-BE49-F238E27FC236}">
                <a16:creationId xmlns:a16="http://schemas.microsoft.com/office/drawing/2014/main" id="{4896254E-9C5D-9383-1A77-AA47E2886293}"/>
              </a:ext>
            </a:extLst>
          </p:cNvPr>
          <p:cNvSpPr txBox="1"/>
          <p:nvPr/>
        </p:nvSpPr>
        <p:spPr>
          <a:xfrm>
            <a:off x="6042074" y="1554479"/>
            <a:ext cx="1005147" cy="369332"/>
          </a:xfrm>
          <a:prstGeom prst="rect">
            <a:avLst/>
          </a:prstGeom>
          <a:noFill/>
        </p:spPr>
        <p:txBody>
          <a:bodyPr wrap="none" rtlCol="0">
            <a:spAutoFit/>
          </a:bodyPr>
          <a:lstStyle/>
          <a:p>
            <a:r>
              <a:rPr lang="en-US">
                <a:solidFill>
                  <a:srgbClr val="FF0000"/>
                </a:solidFill>
              </a:rPr>
              <a:t>run tests</a:t>
            </a:r>
          </a:p>
        </p:txBody>
      </p:sp>
      <p:sp>
        <p:nvSpPr>
          <p:cNvPr id="6" name="TextBox 5">
            <a:extLst>
              <a:ext uri="{FF2B5EF4-FFF2-40B4-BE49-F238E27FC236}">
                <a16:creationId xmlns:a16="http://schemas.microsoft.com/office/drawing/2014/main" id="{1BFB5FD8-72FC-D620-234E-C456F0E0CF27}"/>
              </a:ext>
            </a:extLst>
          </p:cNvPr>
          <p:cNvSpPr txBox="1"/>
          <p:nvPr/>
        </p:nvSpPr>
        <p:spPr>
          <a:xfrm>
            <a:off x="6042073" y="2969773"/>
            <a:ext cx="1005147" cy="369332"/>
          </a:xfrm>
          <a:prstGeom prst="rect">
            <a:avLst/>
          </a:prstGeom>
          <a:noFill/>
        </p:spPr>
        <p:txBody>
          <a:bodyPr wrap="none" rtlCol="0">
            <a:spAutoFit/>
          </a:bodyPr>
          <a:lstStyle/>
          <a:p>
            <a:r>
              <a:rPr lang="en-US">
                <a:solidFill>
                  <a:srgbClr val="FF0000"/>
                </a:solidFill>
              </a:rPr>
              <a:t>run tests</a:t>
            </a:r>
          </a:p>
        </p:txBody>
      </p:sp>
      <p:sp>
        <p:nvSpPr>
          <p:cNvPr id="7" name="TextBox 6">
            <a:extLst>
              <a:ext uri="{FF2B5EF4-FFF2-40B4-BE49-F238E27FC236}">
                <a16:creationId xmlns:a16="http://schemas.microsoft.com/office/drawing/2014/main" id="{951BEC86-A231-03EA-9B13-9DB85F79BC21}"/>
              </a:ext>
            </a:extLst>
          </p:cNvPr>
          <p:cNvSpPr txBox="1"/>
          <p:nvPr/>
        </p:nvSpPr>
        <p:spPr>
          <a:xfrm>
            <a:off x="6042073" y="3518895"/>
            <a:ext cx="1005147" cy="369332"/>
          </a:xfrm>
          <a:prstGeom prst="rect">
            <a:avLst/>
          </a:prstGeom>
          <a:noFill/>
        </p:spPr>
        <p:txBody>
          <a:bodyPr wrap="none" rtlCol="0">
            <a:spAutoFit/>
          </a:bodyPr>
          <a:lstStyle/>
          <a:p>
            <a:r>
              <a:rPr lang="en-US">
                <a:solidFill>
                  <a:srgbClr val="FF0000"/>
                </a:solidFill>
              </a:rPr>
              <a:t>run tests</a:t>
            </a:r>
          </a:p>
        </p:txBody>
      </p:sp>
      <p:sp>
        <p:nvSpPr>
          <p:cNvPr id="8" name="TextBox 7">
            <a:extLst>
              <a:ext uri="{FF2B5EF4-FFF2-40B4-BE49-F238E27FC236}">
                <a16:creationId xmlns:a16="http://schemas.microsoft.com/office/drawing/2014/main" id="{91774390-C895-DEFB-2525-B91414D29E71}"/>
              </a:ext>
            </a:extLst>
          </p:cNvPr>
          <p:cNvSpPr txBox="1"/>
          <p:nvPr/>
        </p:nvSpPr>
        <p:spPr>
          <a:xfrm>
            <a:off x="6042072" y="4934189"/>
            <a:ext cx="1005147" cy="369332"/>
          </a:xfrm>
          <a:prstGeom prst="rect">
            <a:avLst/>
          </a:prstGeom>
          <a:noFill/>
        </p:spPr>
        <p:txBody>
          <a:bodyPr wrap="none" rtlCol="0">
            <a:spAutoFit/>
          </a:bodyPr>
          <a:lstStyle/>
          <a:p>
            <a:r>
              <a:rPr lang="en-US">
                <a:solidFill>
                  <a:srgbClr val="FF0000"/>
                </a:solidFill>
              </a:rPr>
              <a:t>run tests</a:t>
            </a:r>
          </a:p>
        </p:txBody>
      </p:sp>
      <p:sp>
        <p:nvSpPr>
          <p:cNvPr id="9" name="Rounded Rectangle 8">
            <a:extLst>
              <a:ext uri="{FF2B5EF4-FFF2-40B4-BE49-F238E27FC236}">
                <a16:creationId xmlns:a16="http://schemas.microsoft.com/office/drawing/2014/main" id="{325948FA-D2E1-4894-ED42-9457D927DA27}"/>
              </a:ext>
            </a:extLst>
          </p:cNvPr>
          <p:cNvSpPr/>
          <p:nvPr/>
        </p:nvSpPr>
        <p:spPr>
          <a:xfrm>
            <a:off x="91890" y="1486973"/>
            <a:ext cx="5851710" cy="194202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E6B69B32-BF7C-9DF1-D31E-E962B81354B6}"/>
              </a:ext>
            </a:extLst>
          </p:cNvPr>
          <p:cNvSpPr/>
          <p:nvPr/>
        </p:nvSpPr>
        <p:spPr>
          <a:xfrm>
            <a:off x="91890" y="3498592"/>
            <a:ext cx="5851710" cy="211441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80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852C7-E34A-7E93-C76D-2486B633F03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4FAED57-3E85-2591-FC33-19BD2FDE6846}"/>
              </a:ext>
            </a:extLst>
          </p:cNvPr>
          <p:cNvSpPr txBox="1"/>
          <p:nvPr/>
        </p:nvSpPr>
        <p:spPr>
          <a:xfrm>
            <a:off x="3470752" y="6433490"/>
            <a:ext cx="5261377" cy="400110"/>
          </a:xfrm>
          <a:prstGeom prst="rect">
            <a:avLst/>
          </a:prstGeom>
          <a:noFill/>
        </p:spPr>
        <p:txBody>
          <a:bodyPr wrap="none" rtlCol="0">
            <a:spAutoFit/>
          </a:bodyPr>
          <a:lstStyle/>
          <a:p>
            <a:r>
              <a:rPr lang="en-US" sz="2000">
                <a:latin typeface="Ink Free" panose="03080402000500000000" pitchFamily="66" charset="0"/>
              </a:rPr>
              <a:t>like string concatination – context is immutable</a:t>
            </a:r>
          </a:p>
        </p:txBody>
      </p:sp>
      <p:sp>
        <p:nvSpPr>
          <p:cNvPr id="19" name="TextBox 18">
            <a:extLst>
              <a:ext uri="{FF2B5EF4-FFF2-40B4-BE49-F238E27FC236}">
                <a16:creationId xmlns:a16="http://schemas.microsoft.com/office/drawing/2014/main" id="{124FB029-5524-731F-E7F2-8833A32424F6}"/>
              </a:ext>
            </a:extLst>
          </p:cNvPr>
          <p:cNvSpPr txBox="1"/>
          <p:nvPr/>
        </p:nvSpPr>
        <p:spPr>
          <a:xfrm>
            <a:off x="2284885" y="283622"/>
            <a:ext cx="1952971" cy="461665"/>
          </a:xfrm>
          <a:prstGeom prst="rect">
            <a:avLst/>
          </a:prstGeom>
          <a:noFill/>
        </p:spPr>
        <p:txBody>
          <a:bodyPr wrap="none" rtlCol="0">
            <a:spAutoFit/>
          </a:bodyPr>
          <a:lstStyle/>
          <a:p>
            <a:r>
              <a:rPr lang="en-US" sz="2400" b="1"/>
              <a:t>What you see</a:t>
            </a:r>
          </a:p>
        </p:txBody>
      </p:sp>
      <p:sp>
        <p:nvSpPr>
          <p:cNvPr id="20" name="TextBox 19">
            <a:extLst>
              <a:ext uri="{FF2B5EF4-FFF2-40B4-BE49-F238E27FC236}">
                <a16:creationId xmlns:a16="http://schemas.microsoft.com/office/drawing/2014/main" id="{B6827B46-B117-97F4-9F63-99316C36E025}"/>
              </a:ext>
            </a:extLst>
          </p:cNvPr>
          <p:cNvSpPr txBox="1"/>
          <p:nvPr/>
        </p:nvSpPr>
        <p:spPr>
          <a:xfrm>
            <a:off x="7185945" y="281266"/>
            <a:ext cx="1871346" cy="461665"/>
          </a:xfrm>
          <a:prstGeom prst="rect">
            <a:avLst/>
          </a:prstGeom>
          <a:noFill/>
        </p:spPr>
        <p:txBody>
          <a:bodyPr wrap="none" rtlCol="0">
            <a:spAutoFit/>
          </a:bodyPr>
          <a:lstStyle/>
          <a:p>
            <a:r>
              <a:rPr lang="en-US" sz="2400" b="1"/>
              <a:t>What AI sees</a:t>
            </a:r>
          </a:p>
        </p:txBody>
      </p:sp>
      <p:sp>
        <p:nvSpPr>
          <p:cNvPr id="25" name="Rounded Rectangle 24">
            <a:extLst>
              <a:ext uri="{FF2B5EF4-FFF2-40B4-BE49-F238E27FC236}">
                <a16:creationId xmlns:a16="http://schemas.microsoft.com/office/drawing/2014/main" id="{5B7E4979-ACC3-E21D-1A8D-BCEA9F28E86B}"/>
              </a:ext>
            </a:extLst>
          </p:cNvPr>
          <p:cNvSpPr/>
          <p:nvPr/>
        </p:nvSpPr>
        <p:spPr>
          <a:xfrm>
            <a:off x="5769794" y="1524659"/>
            <a:ext cx="4171382" cy="554265"/>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What’s 2 + 2?</a:t>
            </a:r>
          </a:p>
        </p:txBody>
      </p:sp>
      <p:pic>
        <p:nvPicPr>
          <p:cNvPr id="35" name="user1" descr="A stick figure with a computer&#10;&#10;AI-generated content may be incorrect.">
            <a:extLst>
              <a:ext uri="{FF2B5EF4-FFF2-40B4-BE49-F238E27FC236}">
                <a16:creationId xmlns:a16="http://schemas.microsoft.com/office/drawing/2014/main" id="{81D0CFAE-A624-0F92-9C74-326F8D780D2F}"/>
              </a:ext>
            </a:extLst>
          </p:cNvPr>
          <p:cNvPicPr>
            <a:picLocks noChangeAspect="1"/>
          </p:cNvPicPr>
          <p:nvPr/>
        </p:nvPicPr>
        <p:blipFill>
          <a:blip r:embed="rId2"/>
          <a:stretch>
            <a:fillRect/>
          </a:stretch>
        </p:blipFill>
        <p:spPr>
          <a:xfrm flipH="1">
            <a:off x="284055" y="1465298"/>
            <a:ext cx="579478" cy="783156"/>
          </a:xfrm>
          <a:prstGeom prst="rect">
            <a:avLst/>
          </a:prstGeom>
        </p:spPr>
      </p:pic>
      <p:sp>
        <p:nvSpPr>
          <p:cNvPr id="3" name="TextBox 2">
            <a:extLst>
              <a:ext uri="{FF2B5EF4-FFF2-40B4-BE49-F238E27FC236}">
                <a16:creationId xmlns:a16="http://schemas.microsoft.com/office/drawing/2014/main" id="{D1283B83-8DFD-4CCA-C722-DB171F6CFBDB}"/>
              </a:ext>
            </a:extLst>
          </p:cNvPr>
          <p:cNvSpPr txBox="1"/>
          <p:nvPr/>
        </p:nvSpPr>
        <p:spPr>
          <a:xfrm>
            <a:off x="927928" y="1675227"/>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What’s 2 + 2?</a:t>
            </a:r>
          </a:p>
        </p:txBody>
      </p:sp>
      <p:sp>
        <p:nvSpPr>
          <p:cNvPr id="6" name="TextBox 5">
            <a:extLst>
              <a:ext uri="{FF2B5EF4-FFF2-40B4-BE49-F238E27FC236}">
                <a16:creationId xmlns:a16="http://schemas.microsoft.com/office/drawing/2014/main" id="{05D740F4-D89C-833C-0758-499EBCB194C7}"/>
              </a:ext>
            </a:extLst>
          </p:cNvPr>
          <p:cNvSpPr txBox="1"/>
          <p:nvPr/>
        </p:nvSpPr>
        <p:spPr>
          <a:xfrm>
            <a:off x="2727399" y="4690587"/>
            <a:ext cx="3368601"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Still 4, dummy.</a:t>
            </a:r>
          </a:p>
        </p:txBody>
      </p:sp>
      <p:pic>
        <p:nvPicPr>
          <p:cNvPr id="8" name="user1" descr="A stick figure with a computer&#10;&#10;AI-generated content may be incorrect.">
            <a:extLst>
              <a:ext uri="{FF2B5EF4-FFF2-40B4-BE49-F238E27FC236}">
                <a16:creationId xmlns:a16="http://schemas.microsoft.com/office/drawing/2014/main" id="{6894C3DC-FAC8-66D8-C600-2380250340DB}"/>
              </a:ext>
            </a:extLst>
          </p:cNvPr>
          <p:cNvPicPr>
            <a:picLocks noChangeAspect="1"/>
          </p:cNvPicPr>
          <p:nvPr/>
        </p:nvPicPr>
        <p:blipFill>
          <a:blip r:embed="rId2"/>
          <a:stretch>
            <a:fillRect/>
          </a:stretch>
        </p:blipFill>
        <p:spPr>
          <a:xfrm flipH="1">
            <a:off x="263340" y="3352173"/>
            <a:ext cx="579478" cy="783156"/>
          </a:xfrm>
          <a:prstGeom prst="rect">
            <a:avLst/>
          </a:prstGeom>
        </p:spPr>
      </p:pic>
      <p:pic>
        <p:nvPicPr>
          <p:cNvPr id="10" name="genie2" descr="A stick figure with a computer&#10;&#10;AI-generated content may be incorrect.">
            <a:extLst>
              <a:ext uri="{FF2B5EF4-FFF2-40B4-BE49-F238E27FC236}">
                <a16:creationId xmlns:a16="http://schemas.microsoft.com/office/drawing/2014/main" id="{1547FD13-5445-69F5-675C-FFCE065A10EF}"/>
              </a:ext>
            </a:extLst>
          </p:cNvPr>
          <p:cNvPicPr>
            <a:picLocks noChangeAspect="1"/>
          </p:cNvPicPr>
          <p:nvPr/>
        </p:nvPicPr>
        <p:blipFill>
          <a:blip r:embed="rId3"/>
          <a:stretch>
            <a:fillRect/>
          </a:stretch>
        </p:blipFill>
        <p:spPr>
          <a:xfrm>
            <a:off x="5118989" y="1430401"/>
            <a:ext cx="553423" cy="777086"/>
          </a:xfrm>
          <a:prstGeom prst="rect">
            <a:avLst/>
          </a:prstGeom>
        </p:spPr>
      </p:pic>
      <p:sp>
        <p:nvSpPr>
          <p:cNvPr id="16" name="Rounded Rectangle 15">
            <a:extLst>
              <a:ext uri="{FF2B5EF4-FFF2-40B4-BE49-F238E27FC236}">
                <a16:creationId xmlns:a16="http://schemas.microsoft.com/office/drawing/2014/main" id="{0BA55A31-404A-5FEB-2748-09E256FAAC48}"/>
              </a:ext>
            </a:extLst>
          </p:cNvPr>
          <p:cNvSpPr/>
          <p:nvPr/>
        </p:nvSpPr>
        <p:spPr>
          <a:xfrm>
            <a:off x="5769794" y="822987"/>
            <a:ext cx="4197624" cy="503391"/>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571BBB65-3164-5D74-BE9A-CD7490EF0450}"/>
              </a:ext>
            </a:extLst>
          </p:cNvPr>
          <p:cNvSpPr txBox="1"/>
          <p:nvPr/>
        </p:nvSpPr>
        <p:spPr>
          <a:xfrm>
            <a:off x="10215059" y="862270"/>
            <a:ext cx="1753750" cy="369332"/>
          </a:xfrm>
          <a:prstGeom prst="rect">
            <a:avLst/>
          </a:prstGeom>
          <a:noFill/>
        </p:spPr>
        <p:txBody>
          <a:bodyPr wrap="none" rtlCol="0">
            <a:spAutoFit/>
          </a:bodyPr>
          <a:lstStyle/>
          <a:p>
            <a:r>
              <a:rPr lang="en-US"/>
              <a:t>Context Window</a:t>
            </a:r>
          </a:p>
        </p:txBody>
      </p:sp>
      <p:sp>
        <p:nvSpPr>
          <p:cNvPr id="39" name="Rounded Rectangle 38">
            <a:extLst>
              <a:ext uri="{FF2B5EF4-FFF2-40B4-BE49-F238E27FC236}">
                <a16:creationId xmlns:a16="http://schemas.microsoft.com/office/drawing/2014/main" id="{0635CDC4-DF05-63AA-A311-6F11ED3CA630}"/>
              </a:ext>
            </a:extLst>
          </p:cNvPr>
          <p:cNvSpPr/>
          <p:nvPr/>
        </p:nvSpPr>
        <p:spPr>
          <a:xfrm>
            <a:off x="5769794" y="3405848"/>
            <a:ext cx="4157977" cy="1032509"/>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p:txBody>
      </p:sp>
      <p:sp>
        <p:nvSpPr>
          <p:cNvPr id="41" name="Rounded Rectangle 40">
            <a:extLst>
              <a:ext uri="{FF2B5EF4-FFF2-40B4-BE49-F238E27FC236}">
                <a16:creationId xmlns:a16="http://schemas.microsoft.com/office/drawing/2014/main" id="{D62756F3-B5B9-737A-21C5-D3AFF2A59B59}"/>
              </a:ext>
            </a:extLst>
          </p:cNvPr>
          <p:cNvSpPr/>
          <p:nvPr/>
        </p:nvSpPr>
        <p:spPr>
          <a:xfrm>
            <a:off x="5769794" y="4961624"/>
            <a:ext cx="4157977" cy="1295968"/>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pic>
        <p:nvPicPr>
          <p:cNvPr id="44" name="genie2" descr="A stick figure with a computer&#10;&#10;AI-generated content may be incorrect.">
            <a:extLst>
              <a:ext uri="{FF2B5EF4-FFF2-40B4-BE49-F238E27FC236}">
                <a16:creationId xmlns:a16="http://schemas.microsoft.com/office/drawing/2014/main" id="{6D768D8D-908B-3DC0-98CC-217D767E82F2}"/>
              </a:ext>
            </a:extLst>
          </p:cNvPr>
          <p:cNvPicPr>
            <a:picLocks noChangeAspect="1"/>
          </p:cNvPicPr>
          <p:nvPr/>
        </p:nvPicPr>
        <p:blipFill>
          <a:blip r:embed="rId3"/>
          <a:stretch>
            <a:fillRect/>
          </a:stretch>
        </p:blipFill>
        <p:spPr>
          <a:xfrm>
            <a:off x="5118988" y="3555263"/>
            <a:ext cx="553423" cy="777086"/>
          </a:xfrm>
          <a:prstGeom prst="rect">
            <a:avLst/>
          </a:prstGeom>
        </p:spPr>
      </p:pic>
      <p:sp>
        <p:nvSpPr>
          <p:cNvPr id="5" name="TextBox 4">
            <a:extLst>
              <a:ext uri="{FF2B5EF4-FFF2-40B4-BE49-F238E27FC236}">
                <a16:creationId xmlns:a16="http://schemas.microsoft.com/office/drawing/2014/main" id="{1E2760B3-3082-BC64-CF4C-DEC7D53A4889}"/>
              </a:ext>
            </a:extLst>
          </p:cNvPr>
          <p:cNvSpPr txBox="1"/>
          <p:nvPr/>
        </p:nvSpPr>
        <p:spPr>
          <a:xfrm>
            <a:off x="907213" y="3543696"/>
            <a:ext cx="4936144"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 is it in Portuguese?</a:t>
            </a:r>
          </a:p>
        </p:txBody>
      </p:sp>
      <p:sp>
        <p:nvSpPr>
          <p:cNvPr id="45" name="TextBox 44">
            <a:extLst>
              <a:ext uri="{FF2B5EF4-FFF2-40B4-BE49-F238E27FC236}">
                <a16:creationId xmlns:a16="http://schemas.microsoft.com/office/drawing/2014/main" id="{00C708A7-DC40-9519-AD38-391DB0474CD8}"/>
              </a:ext>
            </a:extLst>
          </p:cNvPr>
          <p:cNvSpPr txBox="1"/>
          <p:nvPr/>
        </p:nvSpPr>
        <p:spPr>
          <a:xfrm>
            <a:off x="4647314" y="2625971"/>
            <a:ext cx="77940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- 4</a:t>
            </a:r>
          </a:p>
        </p:txBody>
      </p:sp>
      <p:sp>
        <p:nvSpPr>
          <p:cNvPr id="46" name="TextBox 45">
            <a:extLst>
              <a:ext uri="{FF2B5EF4-FFF2-40B4-BE49-F238E27FC236}">
                <a16:creationId xmlns:a16="http://schemas.microsoft.com/office/drawing/2014/main" id="{4A0946B3-FD1E-4F11-10FA-5C93E9D733E8}"/>
              </a:ext>
            </a:extLst>
          </p:cNvPr>
          <p:cNvSpPr txBox="1"/>
          <p:nvPr/>
        </p:nvSpPr>
        <p:spPr>
          <a:xfrm>
            <a:off x="10046744" y="5215936"/>
            <a:ext cx="1922065" cy="646331"/>
          </a:xfrm>
          <a:prstGeom prst="rect">
            <a:avLst/>
          </a:prstGeom>
          <a:noFill/>
        </p:spPr>
        <p:txBody>
          <a:bodyPr wrap="none" rtlCol="0">
            <a:spAutoFit/>
          </a:bodyPr>
          <a:lstStyle/>
          <a:p>
            <a:pPr algn="ctr"/>
            <a:r>
              <a:rPr lang="en-US"/>
              <a:t>Context Window –</a:t>
            </a:r>
          </a:p>
          <a:p>
            <a:pPr algn="ctr"/>
            <a:r>
              <a:rPr lang="en-US"/>
              <a:t>current state</a:t>
            </a:r>
          </a:p>
        </p:txBody>
      </p:sp>
      <p:sp>
        <p:nvSpPr>
          <p:cNvPr id="2" name="TextBox 1">
            <a:extLst>
              <a:ext uri="{FF2B5EF4-FFF2-40B4-BE49-F238E27FC236}">
                <a16:creationId xmlns:a16="http://schemas.microsoft.com/office/drawing/2014/main" id="{19D35E8F-13DC-CBE0-D591-20DB7FBCA33A}"/>
              </a:ext>
            </a:extLst>
          </p:cNvPr>
          <p:cNvSpPr txBox="1"/>
          <p:nvPr/>
        </p:nvSpPr>
        <p:spPr>
          <a:xfrm>
            <a:off x="10215059" y="3740262"/>
            <a:ext cx="1368195" cy="369332"/>
          </a:xfrm>
          <a:prstGeom prst="rect">
            <a:avLst/>
          </a:prstGeom>
          <a:noFill/>
        </p:spPr>
        <p:txBody>
          <a:bodyPr wrap="none" rtlCol="0">
            <a:spAutoFit/>
          </a:bodyPr>
          <a:lstStyle/>
          <a:p>
            <a:r>
              <a:rPr lang="en-US"/>
              <a:t>New prompt</a:t>
            </a:r>
          </a:p>
        </p:txBody>
      </p:sp>
    </p:spTree>
    <p:extLst>
      <p:ext uri="{BB962C8B-B14F-4D97-AF65-F5344CB8AC3E}">
        <p14:creationId xmlns:p14="http://schemas.microsoft.com/office/powerpoint/2010/main" val="374298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dissolv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 grpId="0"/>
      <p:bldP spid="6" grpId="0"/>
      <p:bldP spid="16" grpId="0" animBg="1"/>
      <p:bldP spid="21" grpId="0"/>
      <p:bldP spid="39" grpId="0" animBg="1"/>
      <p:bldP spid="41" grpId="0" animBg="1"/>
      <p:bldP spid="5" grpId="0"/>
      <p:bldP spid="45" grpId="0"/>
      <p:bldP spid="46"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B20F7-A546-6252-FCFB-186E4F54305E}"/>
              </a:ext>
            </a:extLst>
          </p:cNvPr>
          <p:cNvSpPr txBox="1"/>
          <p:nvPr/>
        </p:nvSpPr>
        <p:spPr>
          <a:xfrm>
            <a:off x="441943" y="3724185"/>
            <a:ext cx="6094826" cy="369332"/>
          </a:xfrm>
          <a:prstGeom prst="rect">
            <a:avLst/>
          </a:prstGeom>
          <a:noFill/>
        </p:spPr>
        <p:txBody>
          <a:bodyPr wrap="square">
            <a:spAutoFit/>
          </a:bodyPr>
          <a:lstStyle/>
          <a:p>
            <a:r>
              <a:rPr lang="en-US"/>
              <a:t>https://github.com/lexler/claude-code-user-reminders</a:t>
            </a:r>
          </a:p>
        </p:txBody>
      </p:sp>
      <p:sp>
        <p:nvSpPr>
          <p:cNvPr id="4" name="TextBox 3">
            <a:extLst>
              <a:ext uri="{FF2B5EF4-FFF2-40B4-BE49-F238E27FC236}">
                <a16:creationId xmlns:a16="http://schemas.microsoft.com/office/drawing/2014/main" id="{59612E2E-0717-4279-FA58-C71F6EAD4A44}"/>
              </a:ext>
            </a:extLst>
          </p:cNvPr>
          <p:cNvSpPr txBox="1"/>
          <p:nvPr/>
        </p:nvSpPr>
        <p:spPr>
          <a:xfrm>
            <a:off x="374551" y="480716"/>
            <a:ext cx="2820572" cy="369332"/>
          </a:xfrm>
          <a:prstGeom prst="rect">
            <a:avLst/>
          </a:prstGeom>
          <a:noFill/>
        </p:spPr>
        <p:txBody>
          <a:bodyPr wrap="square" rtlCol="0">
            <a:spAutoFit/>
          </a:bodyPr>
          <a:lstStyle/>
          <a:p>
            <a:r>
              <a:rPr lang="en-US" b="1"/>
              <a:t>Automating Reminders</a:t>
            </a:r>
            <a:endParaRPr lang="en-US"/>
          </a:p>
        </p:txBody>
      </p:sp>
      <p:sp>
        <p:nvSpPr>
          <p:cNvPr id="5" name="TextBox 4">
            <a:extLst>
              <a:ext uri="{FF2B5EF4-FFF2-40B4-BE49-F238E27FC236}">
                <a16:creationId xmlns:a16="http://schemas.microsoft.com/office/drawing/2014/main" id="{AEC2284C-D1B6-0382-5C78-5A33CC78045D}"/>
              </a:ext>
            </a:extLst>
          </p:cNvPr>
          <p:cNvSpPr txBox="1"/>
          <p:nvPr/>
        </p:nvSpPr>
        <p:spPr>
          <a:xfrm>
            <a:off x="327643" y="3262520"/>
            <a:ext cx="2914388" cy="923330"/>
          </a:xfrm>
          <a:prstGeom prst="rect">
            <a:avLst/>
          </a:prstGeom>
          <a:noFill/>
        </p:spPr>
        <p:txBody>
          <a:bodyPr wrap="none" rtlCol="0">
            <a:spAutoFit/>
          </a:bodyPr>
          <a:lstStyle/>
          <a:p>
            <a:r>
              <a:rPr lang="en-US" b="1"/>
              <a:t>Claude Code Reminder Hook</a:t>
            </a:r>
          </a:p>
          <a:p>
            <a:br>
              <a:rPr lang="en-US"/>
            </a:br>
            <a:endParaRPr lang="en-US"/>
          </a:p>
        </p:txBody>
      </p:sp>
      <p:sp>
        <p:nvSpPr>
          <p:cNvPr id="6" name="TextBox 5">
            <a:extLst>
              <a:ext uri="{FF2B5EF4-FFF2-40B4-BE49-F238E27FC236}">
                <a16:creationId xmlns:a16="http://schemas.microsoft.com/office/drawing/2014/main" id="{7DC4AC9D-7BB6-0964-E758-9C9F31A7A549}"/>
              </a:ext>
            </a:extLst>
          </p:cNvPr>
          <p:cNvSpPr txBox="1"/>
          <p:nvPr/>
        </p:nvSpPr>
        <p:spPr>
          <a:xfrm>
            <a:off x="323556" y="1223889"/>
            <a:ext cx="11498661" cy="1600438"/>
          </a:xfrm>
          <a:prstGeom prst="rect">
            <a:avLst/>
          </a:prstGeom>
          <a:noFill/>
        </p:spPr>
        <p:txBody>
          <a:bodyPr wrap="none" rtlCol="0">
            <a:spAutoFit/>
          </a:bodyPr>
          <a:lstStyle/>
          <a:p>
            <a:r>
              <a:rPr lang="en-US" sz="1600"/>
              <a:t>reminders = [</a:t>
            </a:r>
          </a:p>
          <a:p>
            <a:r>
              <a:rPr lang="en-US" sz="1600"/>
              <a:t>    "🤝 Exercise full agency to push back on mistakes. </a:t>
            </a:r>
            <a:r>
              <a:rPr lang="en-US" sz="1600" b="1"/>
              <a:t>Flag issues early</a:t>
            </a:r>
            <a:r>
              <a:rPr lang="en-US" sz="1600"/>
              <a:t>, ask </a:t>
            </a:r>
            <a:r>
              <a:rPr lang="en-US" sz="1600" b="1"/>
              <a:t>questions</a:t>
            </a:r>
            <a:r>
              <a:rPr lang="en-US" sz="1600"/>
              <a:t> if unsure of direction instead of choosing randomly",</a:t>
            </a:r>
          </a:p>
          <a:p>
            <a:r>
              <a:rPr lang="en-US" sz="1600"/>
              <a:t>    "🤲 Don't flatter me. Give me </a:t>
            </a:r>
            <a:r>
              <a:rPr lang="en-US" sz="1600" b="1"/>
              <a:t>honest feedback </a:t>
            </a:r>
            <a:r>
              <a:rPr lang="en-US" sz="1600"/>
              <a:t>even if I don't want to hear it",</a:t>
            </a:r>
          </a:p>
          <a:p>
            <a:r>
              <a:rPr lang="en-US" sz="1600"/>
              <a:t>    "🛤️ </a:t>
            </a:r>
            <a:r>
              <a:rPr lang="en-US" sz="1600" b="1"/>
              <a:t>No</a:t>
            </a:r>
            <a:r>
              <a:rPr lang="en-US" sz="1600"/>
              <a:t> shortcuts or </a:t>
            </a:r>
            <a:r>
              <a:rPr lang="en-US" sz="1600" b="1"/>
              <a:t>direction</a:t>
            </a:r>
            <a:r>
              <a:rPr lang="en-US" sz="1600"/>
              <a:t> </a:t>
            </a:r>
            <a:r>
              <a:rPr lang="en-US" sz="1600" b="1"/>
              <a:t>changes</a:t>
            </a:r>
            <a:r>
              <a:rPr lang="en-US" sz="1600"/>
              <a:t> without permission. Ask with❓emoji when changing course",</a:t>
            </a:r>
          </a:p>
          <a:p>
            <a:r>
              <a:rPr lang="en-US" sz="1600"/>
              <a:t>    "❓ If you need to ask me a list of questions, show me the list and then start asking </a:t>
            </a:r>
            <a:r>
              <a:rPr lang="en-US" sz="1600" b="1"/>
              <a:t>one question at a time</a:t>
            </a:r>
            <a:r>
              <a:rPr lang="en-US" sz="1600"/>
              <a:t>"</a:t>
            </a:r>
          </a:p>
          <a:p>
            <a:r>
              <a:rPr lang="en-US" sz="1600"/>
              <a:t>]</a:t>
            </a:r>
          </a:p>
        </p:txBody>
      </p:sp>
      <p:sp>
        <p:nvSpPr>
          <p:cNvPr id="7" name="Rounded Rectangle 6">
            <a:extLst>
              <a:ext uri="{FF2B5EF4-FFF2-40B4-BE49-F238E27FC236}">
                <a16:creationId xmlns:a16="http://schemas.microsoft.com/office/drawing/2014/main" id="{1C227E6C-2CC4-5CF2-A157-8D78BF1338DA}"/>
              </a:ext>
            </a:extLst>
          </p:cNvPr>
          <p:cNvSpPr/>
          <p:nvPr/>
        </p:nvSpPr>
        <p:spPr>
          <a:xfrm>
            <a:off x="546295" y="2229728"/>
            <a:ext cx="8977534" cy="267287"/>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53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07CF-8A87-4F70-CFD8-C3D0F382D60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0E1A52A-B20D-2B69-C7E1-0BD69F724D7C}"/>
              </a:ext>
            </a:extLst>
          </p:cNvPr>
          <p:cNvGrpSpPr/>
          <p:nvPr/>
        </p:nvGrpSpPr>
        <p:grpSpPr>
          <a:xfrm>
            <a:off x="-8780" y="380735"/>
            <a:ext cx="12192000" cy="3570343"/>
            <a:chOff x="-17092" y="134097"/>
            <a:chExt cx="12192000" cy="3570343"/>
          </a:xfrm>
        </p:grpSpPr>
        <p:pic>
          <p:nvPicPr>
            <p:cNvPr id="14" name="Picture 13" descr="A drawing of a mountain&#10;&#10;AI-generated content may be incorrect.">
              <a:extLst>
                <a:ext uri="{FF2B5EF4-FFF2-40B4-BE49-F238E27FC236}">
                  <a16:creationId xmlns:a16="http://schemas.microsoft.com/office/drawing/2014/main" id="{E81D36A1-D231-A4BA-1213-ACDF0ABBD93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5" name="Title 3">
              <a:extLst>
                <a:ext uri="{FF2B5EF4-FFF2-40B4-BE49-F238E27FC236}">
                  <a16:creationId xmlns:a16="http://schemas.microsoft.com/office/drawing/2014/main" id="{FE029189-1D43-7678-4233-C2FCDB5E9127}"/>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10878F52-5C49-D896-409F-69F3289C4C6A}"/>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misalighment</a:t>
            </a:r>
            <a:r>
              <a:rPr lang="en-US" sz="2400"/>
              <a:t> between human and AI “Mental Model”</a:t>
            </a:r>
            <a:endParaRPr lang="en-US" sz="2400" b="1"/>
          </a:p>
        </p:txBody>
      </p:sp>
      <p:sp>
        <p:nvSpPr>
          <p:cNvPr id="10" name="TextBox 9">
            <a:extLst>
              <a:ext uri="{FF2B5EF4-FFF2-40B4-BE49-F238E27FC236}">
                <a16:creationId xmlns:a16="http://schemas.microsoft.com/office/drawing/2014/main" id="{402E5A2E-2B92-45F6-A9C8-09982336DEE1}"/>
              </a:ext>
            </a:extLst>
          </p:cNvPr>
          <p:cNvSpPr txBox="1"/>
          <p:nvPr/>
        </p:nvSpPr>
        <p:spPr>
          <a:xfrm>
            <a:off x="3016697" y="5524149"/>
            <a:ext cx="2304413" cy="461665"/>
          </a:xfrm>
          <a:prstGeom prst="rect">
            <a:avLst/>
          </a:prstGeom>
          <a:noFill/>
        </p:spPr>
        <p:txBody>
          <a:bodyPr wrap="none" rtlCol="0">
            <a:spAutoFit/>
          </a:bodyPr>
          <a:lstStyle/>
          <a:p>
            <a:pPr marL="342900" indent="-342900">
              <a:buFont typeface="Arial" panose="020B0604020202020204" pitchFamily="34" charset="0"/>
              <a:buChar char="•"/>
            </a:pPr>
            <a:r>
              <a:rPr lang="en-US" sz="2400"/>
              <a:t>hard to detect</a:t>
            </a:r>
            <a:endParaRPr lang="en-US" sz="2400" b="1"/>
          </a:p>
        </p:txBody>
      </p:sp>
      <p:sp>
        <p:nvSpPr>
          <p:cNvPr id="12" name="TextBox 11">
            <a:extLst>
              <a:ext uri="{FF2B5EF4-FFF2-40B4-BE49-F238E27FC236}">
                <a16:creationId xmlns:a16="http://schemas.microsoft.com/office/drawing/2014/main" id="{A927361F-3E14-8ECF-F52E-AA31B386E175}"/>
              </a:ext>
            </a:extLst>
          </p:cNvPr>
          <p:cNvSpPr txBox="1"/>
          <p:nvPr/>
        </p:nvSpPr>
        <p:spPr>
          <a:xfrm>
            <a:off x="3884945" y="4148108"/>
            <a:ext cx="4422108" cy="646331"/>
          </a:xfrm>
          <a:prstGeom prst="rect">
            <a:avLst/>
          </a:prstGeom>
          <a:noFill/>
        </p:spPr>
        <p:txBody>
          <a:bodyPr wrap="none" rtlCol="0">
            <a:spAutoFit/>
          </a:bodyPr>
          <a:lstStyle/>
          <a:p>
            <a:r>
              <a:rPr lang="en-US" sz="3600"/>
              <a:t>AI internals are </a:t>
            </a:r>
            <a:r>
              <a:rPr lang="en-US" sz="3600" b="1"/>
              <a:t>hidden</a:t>
            </a:r>
          </a:p>
        </p:txBody>
      </p:sp>
    </p:spTree>
    <p:extLst>
      <p:ext uri="{BB962C8B-B14F-4D97-AF65-F5344CB8AC3E}">
        <p14:creationId xmlns:p14="http://schemas.microsoft.com/office/powerpoint/2010/main" val="102992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69C38-4662-2996-1B25-0A3D6A98D9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BC29C5-83A8-7614-C057-ED5D4D8580CD}"/>
              </a:ext>
            </a:extLst>
          </p:cNvPr>
          <p:cNvSpPr txBox="1"/>
          <p:nvPr/>
        </p:nvSpPr>
        <p:spPr>
          <a:xfrm>
            <a:off x="4335421" y="4148108"/>
            <a:ext cx="3249608" cy="646331"/>
          </a:xfrm>
          <a:prstGeom prst="rect">
            <a:avLst/>
          </a:prstGeom>
          <a:noFill/>
        </p:spPr>
        <p:txBody>
          <a:bodyPr wrap="none" rtlCol="0">
            <a:spAutoFit/>
          </a:bodyPr>
          <a:lstStyle/>
          <a:p>
            <a:r>
              <a:rPr lang="en-US" sz="3600"/>
              <a:t>Compliance Bias</a:t>
            </a:r>
          </a:p>
        </p:txBody>
      </p:sp>
      <p:grpSp>
        <p:nvGrpSpPr>
          <p:cNvPr id="4" name="Group 3">
            <a:extLst>
              <a:ext uri="{FF2B5EF4-FFF2-40B4-BE49-F238E27FC236}">
                <a16:creationId xmlns:a16="http://schemas.microsoft.com/office/drawing/2014/main" id="{2A112F5E-1E67-7A1B-A0B4-4F77CDCC8007}"/>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05608052-A6C3-E4FB-141F-25838995D33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B3698037-42C1-CB4A-22C2-C2C491D33FBC}"/>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A6E2B253-3EEB-7310-BEFF-3B34BDCF386B}"/>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a:t>LLM will do almost anything you ask it to do</a:t>
            </a:r>
          </a:p>
        </p:txBody>
      </p:sp>
    </p:spTree>
    <p:extLst>
      <p:ext uri="{BB962C8B-B14F-4D97-AF65-F5344CB8AC3E}">
        <p14:creationId xmlns:p14="http://schemas.microsoft.com/office/powerpoint/2010/main" val="32816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3A63-6A17-FC83-73C1-7854390941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BCDD02-21D0-F91E-5741-0FA7F824FB60}"/>
              </a:ext>
            </a:extLst>
          </p:cNvPr>
          <p:cNvSpPr txBox="1"/>
          <p:nvPr/>
        </p:nvSpPr>
        <p:spPr>
          <a:xfrm>
            <a:off x="2720280" y="2973556"/>
            <a:ext cx="6178999" cy="769441"/>
          </a:xfrm>
          <a:prstGeom prst="rect">
            <a:avLst/>
          </a:prstGeom>
          <a:noFill/>
        </p:spPr>
        <p:txBody>
          <a:bodyPr wrap="none" rtlCol="0">
            <a:spAutoFit/>
          </a:bodyPr>
          <a:lstStyle/>
          <a:p>
            <a:r>
              <a:rPr lang="en-US" sz="4400">
                <a:solidFill>
                  <a:schemeClr val="tx1">
                    <a:lumMod val="50000"/>
                    <a:lumOff val="50000"/>
                  </a:schemeClr>
                </a:solidFill>
              </a:rPr>
              <a:t>#20) </a:t>
            </a:r>
            <a:r>
              <a:rPr lang="en-US" sz="4400"/>
              <a:t>Silent Misalighnment</a:t>
            </a:r>
            <a:endParaRPr lang="en-US" sz="4400" dirty="0"/>
          </a:p>
        </p:txBody>
      </p:sp>
      <p:cxnSp>
        <p:nvCxnSpPr>
          <p:cNvPr id="4" name="Straight Connector 3">
            <a:extLst>
              <a:ext uri="{FF2B5EF4-FFF2-40B4-BE49-F238E27FC236}">
                <a16:creationId xmlns:a16="http://schemas.microsoft.com/office/drawing/2014/main" id="{B15C9AF6-D658-6CF1-4D2A-F669CFC2F37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E9C2982-302C-67BC-A727-FDE0AD49366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E8BCA19-5AA9-4669-32C2-685DE25B46AF}"/>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9A2CB6C5-3EE8-5DA6-74E7-E6B97D631B47}"/>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37037819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CD66-90BF-E8F9-2F78-67268CAB8128}"/>
            </a:ext>
          </a:extLst>
        </p:cNvPr>
        <p:cNvGrpSpPr/>
        <p:nvPr/>
      </p:nvGrpSpPr>
      <p:grpSpPr>
        <a:xfrm>
          <a:off x="0" y="0"/>
          <a:ext cx="0" cy="0"/>
          <a:chOff x="0" y="0"/>
          <a:chExt cx="0" cy="0"/>
        </a:xfrm>
      </p:grpSpPr>
      <p:pic>
        <p:nvPicPr>
          <p:cNvPr id="17" name="Picture 16" descr="Screens screenshot of a phone form&#10;&#10;AI-generated content may be incorrect.">
            <a:extLst>
              <a:ext uri="{FF2B5EF4-FFF2-40B4-BE49-F238E27FC236}">
                <a16:creationId xmlns:a16="http://schemas.microsoft.com/office/drawing/2014/main" id="{A98DB2DA-CD5B-5CDE-BBFA-17D4D9F8755A}"/>
              </a:ext>
            </a:extLst>
          </p:cNvPr>
          <p:cNvPicPr>
            <a:picLocks noChangeAspect="1"/>
          </p:cNvPicPr>
          <p:nvPr/>
        </p:nvPicPr>
        <p:blipFill>
          <a:blip r:embed="rId2"/>
          <a:stretch>
            <a:fillRect/>
          </a:stretch>
        </p:blipFill>
        <p:spPr>
          <a:xfrm>
            <a:off x="6475775" y="1325691"/>
            <a:ext cx="4911626" cy="4385606"/>
          </a:xfrm>
          <a:prstGeom prst="rect">
            <a:avLst/>
          </a:prstGeom>
        </p:spPr>
      </p:pic>
      <p:pic>
        <p:nvPicPr>
          <p:cNvPr id="19" name="Picture 18" descr="Screens screenshot of a phone&#10;&#10;AI-generated content may be incorrect.">
            <a:extLst>
              <a:ext uri="{FF2B5EF4-FFF2-40B4-BE49-F238E27FC236}">
                <a16:creationId xmlns:a16="http://schemas.microsoft.com/office/drawing/2014/main" id="{8C85DC3D-F52B-AAAE-D230-A6FB73B0CDBF}"/>
              </a:ext>
            </a:extLst>
          </p:cNvPr>
          <p:cNvPicPr>
            <a:picLocks noChangeAspect="1"/>
          </p:cNvPicPr>
          <p:nvPr/>
        </p:nvPicPr>
        <p:blipFill>
          <a:blip r:embed="rId3"/>
          <a:stretch>
            <a:fillRect/>
          </a:stretch>
        </p:blipFill>
        <p:spPr>
          <a:xfrm>
            <a:off x="622689" y="1325691"/>
            <a:ext cx="5025163" cy="4443098"/>
          </a:xfrm>
          <a:prstGeom prst="rect">
            <a:avLst/>
          </a:prstGeom>
        </p:spPr>
      </p:pic>
      <p:sp>
        <p:nvSpPr>
          <p:cNvPr id="20" name="Rounded Rectangle 19">
            <a:extLst>
              <a:ext uri="{FF2B5EF4-FFF2-40B4-BE49-F238E27FC236}">
                <a16:creationId xmlns:a16="http://schemas.microsoft.com/office/drawing/2014/main" id="{3DE3B716-AE87-1442-32F3-0D0C37131908}"/>
              </a:ext>
            </a:extLst>
          </p:cNvPr>
          <p:cNvSpPr/>
          <p:nvPr/>
        </p:nvSpPr>
        <p:spPr>
          <a:xfrm>
            <a:off x="662209" y="1376927"/>
            <a:ext cx="2613376" cy="86200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1616210-F0CD-AE9C-D360-E764B1B3D548}"/>
              </a:ext>
            </a:extLst>
          </p:cNvPr>
          <p:cNvSpPr/>
          <p:nvPr/>
        </p:nvSpPr>
        <p:spPr>
          <a:xfrm>
            <a:off x="662209" y="2238935"/>
            <a:ext cx="2613376" cy="3593462"/>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2810E9B-5980-8C60-B4E5-22F770B0659A}"/>
              </a:ext>
            </a:extLst>
          </p:cNvPr>
          <p:cNvSpPr/>
          <p:nvPr/>
        </p:nvSpPr>
        <p:spPr>
          <a:xfrm>
            <a:off x="3367025" y="1376926"/>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5A0DDDC-B848-4672-0903-CABAE8E207EB}"/>
              </a:ext>
            </a:extLst>
          </p:cNvPr>
          <p:cNvSpPr/>
          <p:nvPr/>
        </p:nvSpPr>
        <p:spPr>
          <a:xfrm>
            <a:off x="3359337" y="1909604"/>
            <a:ext cx="2349201" cy="3922793"/>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CCABA3C-D6FC-2F41-9DD1-2AE5A93CC068}"/>
              </a:ext>
            </a:extLst>
          </p:cNvPr>
          <p:cNvSpPr/>
          <p:nvPr/>
        </p:nvSpPr>
        <p:spPr>
          <a:xfrm>
            <a:off x="6544149" y="1909602"/>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DFEA967-B4DC-34E0-60F9-1B58797263AF}"/>
              </a:ext>
            </a:extLst>
          </p:cNvPr>
          <p:cNvSpPr/>
          <p:nvPr/>
        </p:nvSpPr>
        <p:spPr>
          <a:xfrm>
            <a:off x="9150724" y="2292724"/>
            <a:ext cx="2151529" cy="3341594"/>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CB2EC3E-ABF5-F845-E77C-E2A9BB45557B}"/>
              </a:ext>
            </a:extLst>
          </p:cNvPr>
          <p:cNvSpPr/>
          <p:nvPr/>
        </p:nvSpPr>
        <p:spPr>
          <a:xfrm>
            <a:off x="6536461" y="1376927"/>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0B6B889-4EF8-2C8A-1943-43B1F4D91A4D}"/>
              </a:ext>
            </a:extLst>
          </p:cNvPr>
          <p:cNvSpPr/>
          <p:nvPr/>
        </p:nvSpPr>
        <p:spPr>
          <a:xfrm>
            <a:off x="9150724" y="1376926"/>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1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54E81-3ECD-9FC6-9A07-687185E4E0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75F2FE-15B4-9AB3-9046-793BB275E23B}"/>
              </a:ext>
            </a:extLst>
          </p:cNvPr>
          <p:cNvSpPr txBox="1"/>
          <p:nvPr/>
        </p:nvSpPr>
        <p:spPr>
          <a:xfrm>
            <a:off x="3032226" y="2986484"/>
            <a:ext cx="4589718" cy="769441"/>
          </a:xfrm>
          <a:prstGeom prst="rect">
            <a:avLst/>
          </a:prstGeom>
          <a:noFill/>
        </p:spPr>
        <p:txBody>
          <a:bodyPr wrap="none" rtlCol="0">
            <a:spAutoFit/>
          </a:bodyPr>
          <a:lstStyle/>
          <a:p>
            <a:r>
              <a:rPr lang="en-US" sz="4400">
                <a:solidFill>
                  <a:schemeClr val="tx1">
                    <a:lumMod val="50000"/>
                    <a:lumOff val="50000"/>
                  </a:schemeClr>
                </a:solidFill>
              </a:rPr>
              <a:t>#21) </a:t>
            </a:r>
            <a:r>
              <a:rPr lang="en-US" sz="4400"/>
              <a:t>Active Partner</a:t>
            </a:r>
            <a:endParaRPr lang="en-US" sz="4400" dirty="0"/>
          </a:p>
        </p:txBody>
      </p:sp>
      <p:cxnSp>
        <p:nvCxnSpPr>
          <p:cNvPr id="4" name="Straight Connector 3">
            <a:extLst>
              <a:ext uri="{FF2B5EF4-FFF2-40B4-BE49-F238E27FC236}">
                <a16:creationId xmlns:a16="http://schemas.microsoft.com/office/drawing/2014/main" id="{77A1C1D9-59D6-E230-D585-7AF1FD376A8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8C90A72-B934-24B5-7CFC-750B1F3DBB8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08CA00-D030-0420-6D7E-1B97AE7B974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C9008DDA-6983-F370-32E2-260E9DA280FF}"/>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7F054C52-142D-54BE-5061-476267F08F60}"/>
              </a:ext>
            </a:extLst>
          </p:cNvPr>
          <p:cNvSpPr txBox="1"/>
          <p:nvPr/>
        </p:nvSpPr>
        <p:spPr>
          <a:xfrm>
            <a:off x="4099226" y="5132917"/>
            <a:ext cx="2601994" cy="461665"/>
          </a:xfrm>
          <a:prstGeom prst="rect">
            <a:avLst/>
          </a:prstGeom>
          <a:noFill/>
        </p:spPr>
        <p:txBody>
          <a:bodyPr wrap="none" rtlCol="0">
            <a:spAutoFit/>
          </a:bodyPr>
          <a:lstStyle/>
          <a:p>
            <a:r>
              <a:rPr lang="en-US" sz="2400">
                <a:solidFill>
                  <a:schemeClr val="accent5">
                    <a:lumMod val="50000"/>
                  </a:schemeClr>
                </a:solidFill>
              </a:rPr>
              <a:t>Let’s work together</a:t>
            </a:r>
          </a:p>
        </p:txBody>
      </p:sp>
      <p:pic>
        <p:nvPicPr>
          <p:cNvPr id="13" name="Picture 12" descr="A blue quote marks&#10;&#10;AI-generated content may be incorrect.">
            <a:extLst>
              <a:ext uri="{FF2B5EF4-FFF2-40B4-BE49-F238E27FC236}">
                <a16:creationId xmlns:a16="http://schemas.microsoft.com/office/drawing/2014/main" id="{48FBA899-5D76-9E45-7FB7-913316A893FA}"/>
              </a:ext>
            </a:extLst>
          </p:cNvPr>
          <p:cNvPicPr>
            <a:picLocks noChangeAspect="1"/>
          </p:cNvPicPr>
          <p:nvPr/>
        </p:nvPicPr>
        <p:blipFill>
          <a:blip r:embed="rId3"/>
          <a:stretch>
            <a:fillRect/>
          </a:stretch>
        </p:blipFill>
        <p:spPr>
          <a:xfrm>
            <a:off x="3468689" y="4748086"/>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D11F1507-D91F-4C0E-0809-A47EF6B91154}"/>
              </a:ext>
            </a:extLst>
          </p:cNvPr>
          <p:cNvPicPr>
            <a:picLocks noChangeAspect="1"/>
          </p:cNvPicPr>
          <p:nvPr/>
        </p:nvPicPr>
        <p:blipFill>
          <a:blip r:embed="rId4"/>
          <a:stretch>
            <a:fillRect/>
          </a:stretch>
        </p:blipFill>
        <p:spPr>
          <a:xfrm>
            <a:off x="6701220" y="5353208"/>
            <a:ext cx="549332" cy="482747"/>
          </a:xfrm>
          <a:prstGeom prst="rect">
            <a:avLst/>
          </a:prstGeom>
        </p:spPr>
      </p:pic>
    </p:spTree>
    <p:extLst>
      <p:ext uri="{BB962C8B-B14F-4D97-AF65-F5344CB8AC3E}">
        <p14:creationId xmlns:p14="http://schemas.microsoft.com/office/powerpoint/2010/main" val="24489755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746F-89A3-A6FE-2A14-3F6D83235DE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B78AD0B-700F-4C96-C293-D2DE38614557}"/>
              </a:ext>
            </a:extLst>
          </p:cNvPr>
          <p:cNvSpPr txBox="1"/>
          <p:nvPr/>
        </p:nvSpPr>
        <p:spPr>
          <a:xfrm>
            <a:off x="959433" y="1209300"/>
            <a:ext cx="4789773" cy="369332"/>
          </a:xfrm>
          <a:prstGeom prst="rect">
            <a:avLst/>
          </a:prstGeom>
          <a:noFill/>
        </p:spPr>
        <p:txBody>
          <a:bodyPr wrap="none" rtlCol="0">
            <a:spAutoFit/>
          </a:bodyPr>
          <a:lstStyle/>
          <a:p>
            <a:r>
              <a:rPr lang="en-US"/>
              <a:t>Using those, what can we do to manage context?</a:t>
            </a:r>
          </a:p>
        </p:txBody>
      </p:sp>
      <p:sp>
        <p:nvSpPr>
          <p:cNvPr id="11" name="TextBox 10">
            <a:extLst>
              <a:ext uri="{FF2B5EF4-FFF2-40B4-BE49-F238E27FC236}">
                <a16:creationId xmlns:a16="http://schemas.microsoft.com/office/drawing/2014/main" id="{EDEF9B9D-C816-65C1-DB4F-6A26460293A7}"/>
              </a:ext>
            </a:extLst>
          </p:cNvPr>
          <p:cNvSpPr txBox="1"/>
          <p:nvPr/>
        </p:nvSpPr>
        <p:spPr>
          <a:xfrm>
            <a:off x="2281924" y="5471282"/>
            <a:ext cx="216277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manually or via tools</a:t>
            </a:r>
          </a:p>
        </p:txBody>
      </p:sp>
      <p:sp>
        <p:nvSpPr>
          <p:cNvPr id="14" name="Rounded Rectangle 13">
            <a:extLst>
              <a:ext uri="{FF2B5EF4-FFF2-40B4-BE49-F238E27FC236}">
                <a16:creationId xmlns:a16="http://schemas.microsoft.com/office/drawing/2014/main" id="{6FB9226B-8094-2524-F7F3-F4822B0BBA7E}"/>
              </a:ext>
            </a:extLst>
          </p:cNvPr>
          <p:cNvSpPr/>
          <p:nvPr/>
        </p:nvSpPr>
        <p:spPr>
          <a:xfrm>
            <a:off x="1909942"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Append</a:t>
            </a:r>
          </a:p>
        </p:txBody>
      </p:sp>
      <p:sp>
        <p:nvSpPr>
          <p:cNvPr id="15" name="Rounded Rectangle 14">
            <a:extLst>
              <a:ext uri="{FF2B5EF4-FFF2-40B4-BE49-F238E27FC236}">
                <a16:creationId xmlns:a16="http://schemas.microsoft.com/office/drawing/2014/main" id="{ED66CC59-0898-3492-E17F-DB66257AB06E}"/>
              </a:ext>
            </a:extLst>
          </p:cNvPr>
          <p:cNvSpPr/>
          <p:nvPr/>
        </p:nvSpPr>
        <p:spPr>
          <a:xfrm>
            <a:off x="3484369"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Reset</a:t>
            </a:r>
          </a:p>
        </p:txBody>
      </p:sp>
      <p:pic>
        <p:nvPicPr>
          <p:cNvPr id="4" name="user1" descr="A stick figure with a computer&#10;&#10;AI-generated content may be incorrect.">
            <a:extLst>
              <a:ext uri="{FF2B5EF4-FFF2-40B4-BE49-F238E27FC236}">
                <a16:creationId xmlns:a16="http://schemas.microsoft.com/office/drawing/2014/main" id="{949372AF-31E1-A876-1C9A-0DA2D6A64901}"/>
              </a:ext>
            </a:extLst>
          </p:cNvPr>
          <p:cNvPicPr>
            <a:picLocks noChangeAspect="1"/>
          </p:cNvPicPr>
          <p:nvPr/>
        </p:nvPicPr>
        <p:blipFill>
          <a:blip r:embed="rId2"/>
          <a:stretch>
            <a:fillRect/>
          </a:stretch>
        </p:blipFill>
        <p:spPr>
          <a:xfrm flipH="1">
            <a:off x="888154" y="4688126"/>
            <a:ext cx="579478" cy="783156"/>
          </a:xfrm>
          <a:prstGeom prst="rect">
            <a:avLst/>
          </a:prstGeom>
        </p:spPr>
      </p:pic>
      <p:sp>
        <p:nvSpPr>
          <p:cNvPr id="8" name="Rounded Rectangle 7">
            <a:extLst>
              <a:ext uri="{FF2B5EF4-FFF2-40B4-BE49-F238E27FC236}">
                <a16:creationId xmlns:a16="http://schemas.microsoft.com/office/drawing/2014/main" id="{20DBEEA7-E7E8-F113-4759-71FE6AA90E60}"/>
              </a:ext>
            </a:extLst>
          </p:cNvPr>
          <p:cNvSpPr/>
          <p:nvPr/>
        </p:nvSpPr>
        <p:spPr>
          <a:xfrm>
            <a:off x="761843" y="1646490"/>
            <a:ext cx="5173439" cy="252185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90ADC4A-71BB-B70D-12B8-054BD7D80BE5}"/>
              </a:ext>
            </a:extLst>
          </p:cNvPr>
          <p:cNvSpPr/>
          <p:nvPr/>
        </p:nvSpPr>
        <p:spPr>
          <a:xfrm>
            <a:off x="1095299" y="1882430"/>
            <a:ext cx="2055614" cy="1044325"/>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weights</a:t>
            </a:r>
          </a:p>
          <a:p>
            <a:pPr algn="ctr"/>
            <a:r>
              <a:rPr lang="en-US">
                <a:solidFill>
                  <a:schemeClr val="tx1"/>
                </a:solidFill>
              </a:rPr>
              <a:t>fixed</a:t>
            </a:r>
          </a:p>
        </p:txBody>
      </p:sp>
      <p:sp>
        <p:nvSpPr>
          <p:cNvPr id="13" name="Rounded Rectangle 12">
            <a:extLst>
              <a:ext uri="{FF2B5EF4-FFF2-40B4-BE49-F238E27FC236}">
                <a16:creationId xmlns:a16="http://schemas.microsoft.com/office/drawing/2014/main" id="{6D99E83E-2EF5-95F9-96C9-3DC9435552C0}"/>
              </a:ext>
            </a:extLst>
          </p:cNvPr>
          <p:cNvSpPr/>
          <p:nvPr/>
        </p:nvSpPr>
        <p:spPr>
          <a:xfrm>
            <a:off x="3484369" y="1893349"/>
            <a:ext cx="2055614" cy="1044325"/>
          </a:xfrm>
          <a:prstGeom prst="round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context</a:t>
            </a:r>
          </a:p>
          <a:p>
            <a:pPr algn="ctr"/>
            <a:r>
              <a:rPr lang="en-US">
                <a:solidFill>
                  <a:schemeClr val="tx1"/>
                </a:solidFill>
              </a:rPr>
              <a:t>unchangeable</a:t>
            </a:r>
          </a:p>
          <a:p>
            <a:pPr algn="ctr"/>
            <a:r>
              <a:rPr lang="en-US">
                <a:solidFill>
                  <a:schemeClr val="tx1"/>
                </a:solidFill>
              </a:rPr>
              <a:t>cloneable</a:t>
            </a:r>
          </a:p>
        </p:txBody>
      </p:sp>
      <p:pic>
        <p:nvPicPr>
          <p:cNvPr id="17" name="Picture 16">
            <a:extLst>
              <a:ext uri="{FF2B5EF4-FFF2-40B4-BE49-F238E27FC236}">
                <a16:creationId xmlns:a16="http://schemas.microsoft.com/office/drawing/2014/main" id="{A5B113D7-C526-B1CA-E3EB-D2CB1EB0F39D}"/>
              </a:ext>
            </a:extLst>
          </p:cNvPr>
          <p:cNvPicPr>
            <a:picLocks noChangeAspect="1"/>
          </p:cNvPicPr>
          <p:nvPr/>
        </p:nvPicPr>
        <p:blipFill>
          <a:blip r:embed="rId3"/>
          <a:stretch>
            <a:fillRect/>
          </a:stretch>
        </p:blipFill>
        <p:spPr>
          <a:xfrm>
            <a:off x="959433" y="3157332"/>
            <a:ext cx="508199" cy="848511"/>
          </a:xfrm>
          <a:prstGeom prst="rect">
            <a:avLst/>
          </a:prstGeom>
        </p:spPr>
      </p:pic>
      <p:sp>
        <p:nvSpPr>
          <p:cNvPr id="29" name="Rounded Rectangle 28">
            <a:extLst>
              <a:ext uri="{FF2B5EF4-FFF2-40B4-BE49-F238E27FC236}">
                <a16:creationId xmlns:a16="http://schemas.microsoft.com/office/drawing/2014/main" id="{7E4CACBC-94B7-475F-E4AA-C5D759D055E8}"/>
              </a:ext>
            </a:extLst>
          </p:cNvPr>
          <p:cNvSpPr/>
          <p:nvPr/>
        </p:nvSpPr>
        <p:spPr>
          <a:xfrm>
            <a:off x="3835654" y="3111386"/>
            <a:ext cx="1353044" cy="830556"/>
          </a:xfrm>
          <a:prstGeom prst="roundRect">
            <a:avLst/>
          </a:prstGeom>
          <a:ln>
            <a:solidFill>
              <a:schemeClr val="tx1">
                <a:lumMod val="50000"/>
                <a:lumOff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800">
                <a:solidFill>
                  <a:schemeClr val="tx1"/>
                </a:solidFill>
              </a:rPr>
              <a:t>User: What’s 2 + 2?</a:t>
            </a:r>
          </a:p>
          <a:p>
            <a:r>
              <a:rPr lang="en-US" sz="800">
                <a:solidFill>
                  <a:schemeClr val="tx1"/>
                </a:solidFill>
              </a:rPr>
              <a:t>AI: 4</a:t>
            </a:r>
          </a:p>
          <a:p>
            <a:r>
              <a:rPr lang="en-US" sz="800">
                <a:solidFill>
                  <a:schemeClr val="tx1"/>
                </a:solidFill>
              </a:rPr>
              <a:t>User: What is it in Portuguese?</a:t>
            </a:r>
          </a:p>
          <a:p>
            <a:r>
              <a:rPr lang="en-US" sz="800">
                <a:solidFill>
                  <a:schemeClr val="tx1"/>
                </a:solidFill>
              </a:rPr>
              <a:t>AI: Still 4, dummy.</a:t>
            </a:r>
          </a:p>
        </p:txBody>
      </p:sp>
      <p:sp>
        <p:nvSpPr>
          <p:cNvPr id="23" name="TextBox 22">
            <a:extLst>
              <a:ext uri="{FF2B5EF4-FFF2-40B4-BE49-F238E27FC236}">
                <a16:creationId xmlns:a16="http://schemas.microsoft.com/office/drawing/2014/main" id="{F1880359-51F3-9A64-B67F-24285185C5B6}"/>
              </a:ext>
            </a:extLst>
          </p:cNvPr>
          <p:cNvSpPr txBox="1"/>
          <p:nvPr/>
        </p:nvSpPr>
        <p:spPr>
          <a:xfrm>
            <a:off x="8497388" y="1646490"/>
            <a:ext cx="1786708" cy="369332"/>
          </a:xfrm>
          <a:prstGeom prst="rect">
            <a:avLst/>
          </a:prstGeom>
          <a:noFill/>
        </p:spPr>
        <p:txBody>
          <a:bodyPr wrap="none" rtlCol="0">
            <a:spAutoFit/>
          </a:bodyPr>
          <a:lstStyle/>
          <a:p>
            <a:r>
              <a:rPr lang="en-US" b="1"/>
              <a:t>Context Window</a:t>
            </a:r>
          </a:p>
        </p:txBody>
      </p:sp>
      <p:sp>
        <p:nvSpPr>
          <p:cNvPr id="24" name="Rounded Rectangle 23">
            <a:extLst>
              <a:ext uri="{FF2B5EF4-FFF2-40B4-BE49-F238E27FC236}">
                <a16:creationId xmlns:a16="http://schemas.microsoft.com/office/drawing/2014/main" id="{20EB269F-966A-FC10-929E-C9A5EC83B906}"/>
              </a:ext>
            </a:extLst>
          </p:cNvPr>
          <p:cNvSpPr/>
          <p:nvPr/>
        </p:nvSpPr>
        <p:spPr>
          <a:xfrm>
            <a:off x="7684783" y="2148273"/>
            <a:ext cx="3411918" cy="144417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sp>
        <p:nvSpPr>
          <p:cNvPr id="25" name="TextBox 24">
            <a:extLst>
              <a:ext uri="{FF2B5EF4-FFF2-40B4-BE49-F238E27FC236}">
                <a16:creationId xmlns:a16="http://schemas.microsoft.com/office/drawing/2014/main" id="{B938D54C-D33F-D176-8E44-84ADA0BBCDC5}"/>
              </a:ext>
            </a:extLst>
          </p:cNvPr>
          <p:cNvSpPr txBox="1"/>
          <p:nvPr/>
        </p:nvSpPr>
        <p:spPr>
          <a:xfrm>
            <a:off x="8336959" y="4096481"/>
            <a:ext cx="2107565" cy="369332"/>
          </a:xfrm>
          <a:prstGeom prst="rect">
            <a:avLst/>
          </a:prstGeom>
          <a:noFill/>
        </p:spPr>
        <p:txBody>
          <a:bodyPr wrap="none" rtlCol="0">
            <a:spAutoFit/>
          </a:bodyPr>
          <a:lstStyle/>
          <a:p>
            <a:r>
              <a:rPr lang="en-US"/>
              <a:t>cannot remove from</a:t>
            </a:r>
          </a:p>
        </p:txBody>
      </p:sp>
      <p:sp>
        <p:nvSpPr>
          <p:cNvPr id="26" name="TextBox 25">
            <a:extLst>
              <a:ext uri="{FF2B5EF4-FFF2-40B4-BE49-F238E27FC236}">
                <a16:creationId xmlns:a16="http://schemas.microsoft.com/office/drawing/2014/main" id="{82AB1EB8-37A9-F9F4-0013-75968A14716E}"/>
              </a:ext>
            </a:extLst>
          </p:cNvPr>
          <p:cNvSpPr txBox="1"/>
          <p:nvPr/>
        </p:nvSpPr>
        <p:spPr>
          <a:xfrm>
            <a:off x="8336959" y="3724895"/>
            <a:ext cx="920124" cy="369332"/>
          </a:xfrm>
          <a:prstGeom prst="rect">
            <a:avLst/>
          </a:prstGeom>
          <a:noFill/>
        </p:spPr>
        <p:txBody>
          <a:bodyPr wrap="none" rtlCol="0">
            <a:spAutoFit/>
          </a:bodyPr>
          <a:lstStyle/>
          <a:p>
            <a:r>
              <a:rPr lang="en-US"/>
              <a:t>can add</a:t>
            </a:r>
          </a:p>
        </p:txBody>
      </p:sp>
    </p:spTree>
    <p:extLst>
      <p:ext uri="{BB962C8B-B14F-4D97-AF65-F5344CB8AC3E}">
        <p14:creationId xmlns:p14="http://schemas.microsoft.com/office/powerpoint/2010/main" val="37580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584F-9AF3-FD8C-A49C-4936EDD528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AB3F8D-56F9-6857-C7E0-168640B1A9DF}"/>
              </a:ext>
            </a:extLst>
          </p:cNvPr>
          <p:cNvSpPr txBox="1"/>
          <p:nvPr/>
        </p:nvSpPr>
        <p:spPr>
          <a:xfrm>
            <a:off x="3032226" y="2986484"/>
            <a:ext cx="5198859" cy="769441"/>
          </a:xfrm>
          <a:prstGeom prst="rect">
            <a:avLst/>
          </a:prstGeom>
          <a:noFill/>
        </p:spPr>
        <p:txBody>
          <a:bodyPr wrap="none" rtlCol="0">
            <a:spAutoFit/>
          </a:bodyPr>
          <a:lstStyle/>
          <a:p>
            <a:r>
              <a:rPr lang="en-US" sz="4400">
                <a:solidFill>
                  <a:schemeClr val="tx1">
                    <a:lumMod val="50000"/>
                    <a:lumOff val="50000"/>
                  </a:schemeClr>
                </a:solidFill>
              </a:rPr>
              <a:t>#22) </a:t>
            </a:r>
            <a:r>
              <a:rPr lang="en-US" sz="4400"/>
              <a:t>Check Alignment</a:t>
            </a:r>
            <a:endParaRPr lang="en-US" sz="4400" dirty="0"/>
          </a:p>
        </p:txBody>
      </p:sp>
      <p:cxnSp>
        <p:nvCxnSpPr>
          <p:cNvPr id="4" name="Straight Connector 3">
            <a:extLst>
              <a:ext uri="{FF2B5EF4-FFF2-40B4-BE49-F238E27FC236}">
                <a16:creationId xmlns:a16="http://schemas.microsoft.com/office/drawing/2014/main" id="{29690C89-34DF-21B1-96DD-2BDAF5744A0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3DE46D-E4C3-3F9A-024F-94C0C9EE1A4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E6F8F29-DCEC-F32F-FFFD-005F20650209}"/>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298BAA2B-75DA-42A5-3C19-18331A2EA08E}"/>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157624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345D2-0785-D12B-7AF3-000C92750C4C}"/>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6BFC1EB5-F58A-8AB0-22ED-D5A4E7C20859}"/>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p:txBody>
      </p:sp>
      <p:cxnSp>
        <p:nvCxnSpPr>
          <p:cNvPr id="5" name="Straight Arrow Connector 4">
            <a:extLst>
              <a:ext uri="{FF2B5EF4-FFF2-40B4-BE49-F238E27FC236}">
                <a16:creationId xmlns:a16="http://schemas.microsoft.com/office/drawing/2014/main" id="{B08BF361-DAE1-E1A7-8708-C4AC4A485FBE}"/>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E991E2-A71C-5AED-90A1-3B6140CD7D3A}"/>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A02CD213-DA85-08AF-E107-5654BDF6BDC5}"/>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pic>
        <p:nvPicPr>
          <p:cNvPr id="11" name="Picture 10" descr="A black and white cross&#10;&#10;AI-generated content may be incorrect.">
            <a:extLst>
              <a:ext uri="{FF2B5EF4-FFF2-40B4-BE49-F238E27FC236}">
                <a16:creationId xmlns:a16="http://schemas.microsoft.com/office/drawing/2014/main" id="{B63BE88F-A92D-05B1-810D-D57216C2D611}"/>
              </a:ext>
            </a:extLst>
          </p:cNvPr>
          <p:cNvPicPr>
            <a:picLocks noChangeAspect="1"/>
          </p:cNvPicPr>
          <p:nvPr/>
        </p:nvPicPr>
        <p:blipFill>
          <a:blip r:embed="rId3"/>
          <a:stretch>
            <a:fillRect/>
          </a:stretch>
        </p:blipFill>
        <p:spPr>
          <a:xfrm>
            <a:off x="7202856" y="3134784"/>
            <a:ext cx="450725" cy="432462"/>
          </a:xfrm>
          <a:prstGeom prst="rect">
            <a:avLst/>
          </a:prstGeom>
        </p:spPr>
      </p:pic>
      <p:pic>
        <p:nvPicPr>
          <p:cNvPr id="12" name="Picture 11" descr="A stick figure with a computer&#10;&#10;AI-generated content may be incorrect.">
            <a:extLst>
              <a:ext uri="{FF2B5EF4-FFF2-40B4-BE49-F238E27FC236}">
                <a16:creationId xmlns:a16="http://schemas.microsoft.com/office/drawing/2014/main" id="{98454B38-8393-DC15-2E36-3ABFED5502A0}"/>
              </a:ext>
            </a:extLst>
          </p:cNvPr>
          <p:cNvPicPr>
            <a:picLocks noChangeAspect="1"/>
          </p:cNvPicPr>
          <p:nvPr/>
        </p:nvPicPr>
        <p:blipFill>
          <a:blip r:embed="rId4"/>
          <a:stretch>
            <a:fillRect/>
          </a:stretch>
        </p:blipFill>
        <p:spPr>
          <a:xfrm>
            <a:off x="5678307" y="1723869"/>
            <a:ext cx="902801" cy="1059055"/>
          </a:xfrm>
          <a:prstGeom prst="rect">
            <a:avLst/>
          </a:prstGeom>
        </p:spPr>
      </p:pic>
      <p:sp>
        <p:nvSpPr>
          <p:cNvPr id="13" name="Rounded Rectangle 12">
            <a:extLst>
              <a:ext uri="{FF2B5EF4-FFF2-40B4-BE49-F238E27FC236}">
                <a16:creationId xmlns:a16="http://schemas.microsoft.com/office/drawing/2014/main" id="{11DBD937-30F5-5240-852D-D9F1122EEDC4}"/>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18" name="TextBox 17">
            <a:extLst>
              <a:ext uri="{FF2B5EF4-FFF2-40B4-BE49-F238E27FC236}">
                <a16:creationId xmlns:a16="http://schemas.microsoft.com/office/drawing/2014/main" id="{50A63055-CD84-11DB-3733-1220E9A309A2}"/>
              </a:ext>
            </a:extLst>
          </p:cNvPr>
          <p:cNvSpPr txBox="1"/>
          <p:nvPr/>
        </p:nvSpPr>
        <p:spPr>
          <a:xfrm>
            <a:off x="7895846" y="4003143"/>
            <a:ext cx="2306529" cy="461665"/>
          </a:xfrm>
          <a:prstGeom prst="rect">
            <a:avLst/>
          </a:prstGeom>
          <a:noFill/>
        </p:spPr>
        <p:txBody>
          <a:bodyPr wrap="none" rtlCol="0">
            <a:spAutoFit/>
          </a:bodyPr>
          <a:lstStyle/>
          <a:p>
            <a:pPr algn="ctr"/>
            <a:r>
              <a:rPr lang="en-US" sz="2400"/>
              <a:t>it misunderstood</a:t>
            </a:r>
          </a:p>
        </p:txBody>
      </p:sp>
      <p:sp>
        <p:nvSpPr>
          <p:cNvPr id="20" name="TextBox 19">
            <a:extLst>
              <a:ext uri="{FF2B5EF4-FFF2-40B4-BE49-F238E27FC236}">
                <a16:creationId xmlns:a16="http://schemas.microsoft.com/office/drawing/2014/main" id="{ED3BCBFB-6423-EC58-494F-BFA82EB93B02}"/>
              </a:ext>
            </a:extLst>
          </p:cNvPr>
          <p:cNvSpPr txBox="1"/>
          <p:nvPr/>
        </p:nvSpPr>
        <p:spPr>
          <a:xfrm>
            <a:off x="8445177" y="3046351"/>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
        <p:nvSpPr>
          <p:cNvPr id="21" name="TextBox 20">
            <a:extLst>
              <a:ext uri="{FF2B5EF4-FFF2-40B4-BE49-F238E27FC236}">
                <a16:creationId xmlns:a16="http://schemas.microsoft.com/office/drawing/2014/main" id="{C01CA695-6E7A-2A29-4D5C-DBD166830497}"/>
              </a:ext>
            </a:extLst>
          </p:cNvPr>
          <p:cNvSpPr txBox="1"/>
          <p:nvPr/>
        </p:nvSpPr>
        <p:spPr>
          <a:xfrm>
            <a:off x="5339509" y="4368854"/>
            <a:ext cx="1178528" cy="461665"/>
          </a:xfrm>
          <a:prstGeom prst="rect">
            <a:avLst/>
          </a:prstGeom>
          <a:noFill/>
        </p:spPr>
        <p:txBody>
          <a:bodyPr wrap="none" rtlCol="0">
            <a:spAutoFit/>
          </a:bodyPr>
          <a:lstStyle/>
          <a:p>
            <a:r>
              <a:rPr lang="en-US" sz="2400" b="1"/>
              <a:t>20 mins</a:t>
            </a:r>
          </a:p>
        </p:txBody>
      </p:sp>
      <p:sp>
        <p:nvSpPr>
          <p:cNvPr id="22" name="TextBox 21">
            <a:extLst>
              <a:ext uri="{FF2B5EF4-FFF2-40B4-BE49-F238E27FC236}">
                <a16:creationId xmlns:a16="http://schemas.microsoft.com/office/drawing/2014/main" id="{0B413427-D6B8-7B19-9456-F6045B56BA71}"/>
              </a:ext>
            </a:extLst>
          </p:cNvPr>
          <p:cNvSpPr txBox="1"/>
          <p:nvPr/>
        </p:nvSpPr>
        <p:spPr>
          <a:xfrm>
            <a:off x="5388400" y="4782799"/>
            <a:ext cx="1080745" cy="461665"/>
          </a:xfrm>
          <a:prstGeom prst="rect">
            <a:avLst/>
          </a:prstGeom>
          <a:noFill/>
        </p:spPr>
        <p:txBody>
          <a:bodyPr wrap="none" rtlCol="0">
            <a:spAutoFit/>
          </a:bodyPr>
          <a:lstStyle/>
          <a:p>
            <a:r>
              <a:rPr lang="en-US" sz="2400"/>
              <a:t>wasted</a:t>
            </a:r>
          </a:p>
        </p:txBody>
      </p:sp>
      <p:pic>
        <p:nvPicPr>
          <p:cNvPr id="23" name="Picture 22" descr="A black and white drawing of a stopwatch&#10;&#10;AI-generated content may be incorrect.">
            <a:extLst>
              <a:ext uri="{FF2B5EF4-FFF2-40B4-BE49-F238E27FC236}">
                <a16:creationId xmlns:a16="http://schemas.microsoft.com/office/drawing/2014/main" id="{099040B6-31C6-CE1A-2526-ED0DF9D5D42D}"/>
              </a:ext>
            </a:extLst>
          </p:cNvPr>
          <p:cNvPicPr>
            <a:picLocks noChangeAspect="1"/>
          </p:cNvPicPr>
          <p:nvPr/>
        </p:nvPicPr>
        <p:blipFill>
          <a:blip r:embed="rId5"/>
          <a:stretch>
            <a:fillRect/>
          </a:stretch>
        </p:blipFill>
        <p:spPr>
          <a:xfrm>
            <a:off x="6573454" y="3514831"/>
            <a:ext cx="504979" cy="561800"/>
          </a:xfrm>
          <a:prstGeom prst="rect">
            <a:avLst/>
          </a:prstGeom>
        </p:spPr>
      </p:pic>
    </p:spTree>
    <p:extLst>
      <p:ext uri="{BB962C8B-B14F-4D97-AF65-F5344CB8AC3E}">
        <p14:creationId xmlns:p14="http://schemas.microsoft.com/office/powerpoint/2010/main" val="371536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1"/>
      <p:bldP spid="22"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FA345-7AE9-6DC2-CFB5-C22B40CB2F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8D31A7-C70B-FBF6-6B9B-AE98188E16B0}"/>
              </a:ext>
            </a:extLst>
          </p:cNvPr>
          <p:cNvSpPr txBox="1"/>
          <p:nvPr/>
        </p:nvSpPr>
        <p:spPr>
          <a:xfrm>
            <a:off x="1828800" y="2830605"/>
            <a:ext cx="8169088" cy="954107"/>
          </a:xfrm>
          <a:prstGeom prst="rect">
            <a:avLst/>
          </a:prstGeom>
          <a:noFill/>
        </p:spPr>
        <p:txBody>
          <a:bodyPr wrap="square" rtlCol="0">
            <a:spAutoFit/>
          </a:bodyPr>
          <a:lstStyle/>
          <a:p>
            <a:r>
              <a:rPr lang="en-US" sz="2800">
                <a:latin typeface="Fira Code" pitchFamily="49" charset="0"/>
              </a:rPr>
              <a:t>Show me </a:t>
            </a:r>
            <a:r>
              <a:rPr lang="en-US" sz="2800">
                <a:solidFill>
                  <a:schemeClr val="tx1">
                    <a:lumMod val="50000"/>
                    <a:lumOff val="50000"/>
                  </a:schemeClr>
                </a:solidFill>
                <a:latin typeface="Fira Code" pitchFamily="49" charset="0"/>
              </a:rPr>
              <a:t>current architecture and </a:t>
            </a:r>
          </a:p>
          <a:p>
            <a:r>
              <a:rPr lang="en-US" sz="2800">
                <a:solidFill>
                  <a:schemeClr val="tx1">
                    <a:lumMod val="50000"/>
                    <a:lumOff val="50000"/>
                  </a:schemeClr>
                </a:solidFill>
                <a:latin typeface="Fira Code" pitchFamily="49" charset="0"/>
              </a:rPr>
              <a:t>what you plan to change, succinctly</a:t>
            </a:r>
            <a:endParaRPr lang="en-US" sz="2800">
              <a:solidFill>
                <a:schemeClr val="tx1">
                  <a:lumMod val="50000"/>
                  <a:lumOff val="50000"/>
                </a:schemeClr>
              </a:solidFill>
            </a:endParaRPr>
          </a:p>
        </p:txBody>
      </p:sp>
    </p:spTree>
    <p:extLst>
      <p:ext uri="{BB962C8B-B14F-4D97-AF65-F5344CB8AC3E}">
        <p14:creationId xmlns:p14="http://schemas.microsoft.com/office/powerpoint/2010/main" val="25578200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19DFB-6995-DF31-4F12-C7B1D0FCB7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517E7A-7947-83F9-4763-2820D4C0F938}"/>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C50000A6-873D-4F31-6A76-827784D8CC28}"/>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5" name="Straight Arrow Connector 4">
            <a:extLst>
              <a:ext uri="{FF2B5EF4-FFF2-40B4-BE49-F238E27FC236}">
                <a16:creationId xmlns:a16="http://schemas.microsoft.com/office/drawing/2014/main" id="{2CF0ABDE-0052-2484-10DD-E8AEC6909D5A}"/>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FF8D48A-357D-FF8C-6311-E6CF96D6D2CE}"/>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8941A87-240A-88AB-D97F-9B83A141B842}"/>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13" name="Rounded Rectangle 12">
            <a:extLst>
              <a:ext uri="{FF2B5EF4-FFF2-40B4-BE49-F238E27FC236}">
                <a16:creationId xmlns:a16="http://schemas.microsoft.com/office/drawing/2014/main" id="{1FB81851-53A8-F7C0-2375-6BAD9B707901}"/>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2" name="TextBox 1">
            <a:extLst>
              <a:ext uri="{FF2B5EF4-FFF2-40B4-BE49-F238E27FC236}">
                <a16:creationId xmlns:a16="http://schemas.microsoft.com/office/drawing/2014/main" id="{A84F8371-541B-EC14-C686-94D3AE3AB84C}"/>
              </a:ext>
            </a:extLst>
          </p:cNvPr>
          <p:cNvSpPr txBox="1"/>
          <p:nvPr/>
        </p:nvSpPr>
        <p:spPr>
          <a:xfrm>
            <a:off x="2515497" y="4020670"/>
            <a:ext cx="1922321" cy="646331"/>
          </a:xfrm>
          <a:prstGeom prst="rect">
            <a:avLst/>
          </a:prstGeom>
          <a:noFill/>
        </p:spPr>
        <p:txBody>
          <a:bodyPr wrap="none" rtlCol="0">
            <a:spAutoFit/>
          </a:bodyPr>
          <a:lstStyle/>
          <a:p>
            <a:pPr algn="ctr"/>
            <a:r>
              <a:rPr lang="en-US"/>
              <a:t>misunderstanding </a:t>
            </a:r>
          </a:p>
          <a:p>
            <a:pPr algn="ctr"/>
            <a:r>
              <a:rPr lang="en-US"/>
              <a:t>caught early</a:t>
            </a:r>
          </a:p>
        </p:txBody>
      </p:sp>
      <p:sp>
        <p:nvSpPr>
          <p:cNvPr id="8" name="Rounded Rectangle 7">
            <a:extLst>
              <a:ext uri="{FF2B5EF4-FFF2-40B4-BE49-F238E27FC236}">
                <a16:creationId xmlns:a16="http://schemas.microsoft.com/office/drawing/2014/main" id="{4E50D568-BB56-57B3-A885-4906CBF03914}"/>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implements</a:t>
            </a:r>
            <a:br>
              <a:rPr lang="en-US" sz="2000">
                <a:solidFill>
                  <a:schemeClr val="tx1"/>
                </a:solidFill>
              </a:rPr>
            </a:br>
            <a:r>
              <a:rPr lang="en-US" sz="2000">
                <a:solidFill>
                  <a:schemeClr val="tx1"/>
                </a:solidFill>
              </a:rPr>
              <a:t>the right thing</a:t>
            </a:r>
          </a:p>
        </p:txBody>
      </p:sp>
    </p:spTree>
    <p:extLst>
      <p:ext uri="{BB962C8B-B14F-4D97-AF65-F5344CB8AC3E}">
        <p14:creationId xmlns:p14="http://schemas.microsoft.com/office/powerpoint/2010/main" val="32078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D9F5-F0F2-2BD2-0CAA-3EF2B77E40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A67301-95B3-FEA6-61A6-D1C8D67A8755}"/>
              </a:ext>
            </a:extLst>
          </p:cNvPr>
          <p:cNvSpPr txBox="1"/>
          <p:nvPr/>
        </p:nvSpPr>
        <p:spPr>
          <a:xfrm>
            <a:off x="3032226" y="2986484"/>
            <a:ext cx="5123518" cy="769441"/>
          </a:xfrm>
          <a:prstGeom prst="rect">
            <a:avLst/>
          </a:prstGeom>
          <a:noFill/>
        </p:spPr>
        <p:txBody>
          <a:bodyPr wrap="none" rtlCol="0">
            <a:spAutoFit/>
          </a:bodyPr>
          <a:lstStyle/>
          <a:p>
            <a:r>
              <a:rPr lang="en-US" sz="4400">
                <a:solidFill>
                  <a:schemeClr val="tx1">
                    <a:lumMod val="50000"/>
                    <a:lumOff val="50000"/>
                  </a:schemeClr>
                </a:solidFill>
              </a:rPr>
              <a:t>#23) </a:t>
            </a:r>
            <a:r>
              <a:rPr lang="en-US" sz="4400"/>
              <a:t>Context Markers</a:t>
            </a:r>
            <a:endParaRPr lang="en-US" sz="4400" dirty="0"/>
          </a:p>
        </p:txBody>
      </p:sp>
      <p:cxnSp>
        <p:nvCxnSpPr>
          <p:cNvPr id="4" name="Straight Connector 3">
            <a:extLst>
              <a:ext uri="{FF2B5EF4-FFF2-40B4-BE49-F238E27FC236}">
                <a16:creationId xmlns:a16="http://schemas.microsoft.com/office/drawing/2014/main" id="{C1B8BB91-CB7A-1807-01DF-5DC484B027F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961C1B0-6CB0-6DC1-AD32-B281D37C0CA8}"/>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98D765-4CC2-44CD-59F5-E9A6C4FE9BB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78966558-A6F6-0882-A661-A9633F2E8CC2}"/>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0827117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64F57-CBBE-C828-7228-C8F23F88898B}"/>
              </a:ext>
            </a:extLst>
          </p:cNvPr>
          <p:cNvSpPr txBox="1"/>
          <p:nvPr/>
        </p:nvSpPr>
        <p:spPr>
          <a:xfrm>
            <a:off x="1820582" y="2690336"/>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7" name="TextBox 6">
            <a:extLst>
              <a:ext uri="{FF2B5EF4-FFF2-40B4-BE49-F238E27FC236}">
                <a16:creationId xmlns:a16="http://schemas.microsoft.com/office/drawing/2014/main" id="{0E4967F3-17AA-C6D9-EAED-AF38334BA4B2}"/>
              </a:ext>
            </a:extLst>
          </p:cNvPr>
          <p:cNvSpPr txBox="1"/>
          <p:nvPr/>
        </p:nvSpPr>
        <p:spPr>
          <a:xfrm>
            <a:off x="1820582" y="3772556"/>
            <a:ext cx="6096000" cy="461665"/>
          </a:xfrm>
          <a:prstGeom prst="rect">
            <a:avLst/>
          </a:prstGeom>
          <a:noFill/>
        </p:spPr>
        <p:txBody>
          <a:bodyPr wrap="square">
            <a:spAutoFit/>
          </a:bodyPr>
          <a:lstStyle/>
          <a:p>
            <a:r>
              <a:rPr lang="en-US" sz="2400"/>
              <a:t>&gt; what's 2 + 2?</a:t>
            </a:r>
          </a:p>
        </p:txBody>
      </p:sp>
      <p:sp>
        <p:nvSpPr>
          <p:cNvPr id="3" name="TextBox 2">
            <a:extLst>
              <a:ext uri="{FF2B5EF4-FFF2-40B4-BE49-F238E27FC236}">
                <a16:creationId xmlns:a16="http://schemas.microsoft.com/office/drawing/2014/main" id="{1B7604FA-BAEE-0BD1-0096-631420BC46A1}"/>
              </a:ext>
            </a:extLst>
          </p:cNvPr>
          <p:cNvSpPr txBox="1"/>
          <p:nvPr/>
        </p:nvSpPr>
        <p:spPr>
          <a:xfrm>
            <a:off x="112805" y="2799925"/>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
        <p:nvSpPr>
          <p:cNvPr id="5" name="TextBox 4">
            <a:extLst>
              <a:ext uri="{FF2B5EF4-FFF2-40B4-BE49-F238E27FC236}">
                <a16:creationId xmlns:a16="http://schemas.microsoft.com/office/drawing/2014/main" id="{A98C359F-7F35-CA43-E088-23AC068A60CF}"/>
              </a:ext>
            </a:extLst>
          </p:cNvPr>
          <p:cNvSpPr txBox="1"/>
          <p:nvPr/>
        </p:nvSpPr>
        <p:spPr>
          <a:xfrm>
            <a:off x="1820582" y="4443985"/>
            <a:ext cx="880369" cy="738664"/>
          </a:xfrm>
          <a:prstGeom prst="rect">
            <a:avLst/>
          </a:prstGeom>
          <a:noFill/>
        </p:spPr>
        <p:txBody>
          <a:bodyPr wrap="none" rtlCol="0">
            <a:spAutoFit/>
          </a:bodyPr>
          <a:lstStyle/>
          <a:p>
            <a:r>
              <a:rPr lang="en-US" sz="2400"/>
              <a:t>- 🍀 4</a:t>
            </a:r>
          </a:p>
          <a:p>
            <a:endParaRPr lang="en-US"/>
          </a:p>
        </p:txBody>
      </p:sp>
    </p:spTree>
    <p:extLst>
      <p:ext uri="{BB962C8B-B14F-4D97-AF65-F5344CB8AC3E}">
        <p14:creationId xmlns:p14="http://schemas.microsoft.com/office/powerpoint/2010/main" val="41634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E9F-ED10-167B-9EEA-C8ABFF98C1AD}"/>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2E1BC334-1043-07BE-D974-69917A9E0CEF}"/>
              </a:ext>
            </a:extLst>
          </p:cNvPr>
          <p:cNvSpPr/>
          <p:nvPr/>
        </p:nvSpPr>
        <p:spPr>
          <a:xfrm>
            <a:off x="2481544" y="4168128"/>
            <a:ext cx="544047" cy="417319"/>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469BD82-8BF0-FA13-EF77-EF600698C61D}"/>
              </a:ext>
            </a:extLst>
          </p:cNvPr>
          <p:cNvSpPr/>
          <p:nvPr/>
        </p:nvSpPr>
        <p:spPr>
          <a:xfrm>
            <a:off x="2353234" y="2046225"/>
            <a:ext cx="8364071"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1832A1C-80B1-3FFA-2F52-B1BF7D1173D2}"/>
              </a:ext>
            </a:extLst>
          </p:cNvPr>
          <p:cNvSpPr/>
          <p:nvPr/>
        </p:nvSpPr>
        <p:spPr>
          <a:xfrm>
            <a:off x="2353234" y="316006"/>
            <a:ext cx="8364072"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DE3EEF-2629-0953-9122-86FCBB205274}"/>
              </a:ext>
            </a:extLst>
          </p:cNvPr>
          <p:cNvSpPr txBox="1"/>
          <p:nvPr/>
        </p:nvSpPr>
        <p:spPr>
          <a:xfrm>
            <a:off x="384051" y="2432148"/>
            <a:ext cx="1896673"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committer.md</a:t>
            </a:r>
          </a:p>
        </p:txBody>
      </p:sp>
      <p:sp>
        <p:nvSpPr>
          <p:cNvPr id="4" name="TextBox 3">
            <a:extLst>
              <a:ext uri="{FF2B5EF4-FFF2-40B4-BE49-F238E27FC236}">
                <a16:creationId xmlns:a16="http://schemas.microsoft.com/office/drawing/2014/main" id="{19C19981-7C73-45D4-1011-BC50E73EBB1A}"/>
              </a:ext>
            </a:extLst>
          </p:cNvPr>
          <p:cNvSpPr txBox="1"/>
          <p:nvPr/>
        </p:nvSpPr>
        <p:spPr>
          <a:xfrm>
            <a:off x="2506382" y="2064624"/>
            <a:ext cx="7531847" cy="121692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You're a committer. Work with me like this:</a:t>
            </a:r>
          </a:p>
          <a:p>
            <a:endParaRPr lang="en-US">
              <a:latin typeface="Fira Code" pitchFamily="49" charset="0"/>
              <a:ea typeface="Fira Code" pitchFamily="49" charset="0"/>
              <a:cs typeface="Fira Code" pitchFamily="49" charset="0"/>
            </a:endParaRPr>
          </a:p>
          <a:p>
            <a:r>
              <a:rPr lang="en-US">
                <a:latin typeface="Fira Code" pitchFamily="49" charset="0"/>
                <a:ea typeface="Fira Code" pitchFamily="49" charset="0"/>
                <a:cs typeface="Fira Code" pitchFamily="49" charset="0"/>
              </a:rPr>
              <a:t>- add ✅ to STARTER_CHARACTER emojis</a:t>
            </a:r>
          </a:p>
          <a:p>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9" name="TextBox 8">
            <a:extLst>
              <a:ext uri="{FF2B5EF4-FFF2-40B4-BE49-F238E27FC236}">
                <a16:creationId xmlns:a16="http://schemas.microsoft.com/office/drawing/2014/main" id="{1F04CEDF-F159-8FB0-8BC0-E5555C66D3C0}"/>
              </a:ext>
            </a:extLst>
          </p:cNvPr>
          <p:cNvSpPr txBox="1"/>
          <p:nvPr/>
        </p:nvSpPr>
        <p:spPr>
          <a:xfrm>
            <a:off x="2447924" y="4260447"/>
            <a:ext cx="7296151" cy="1790730"/>
          </a:xfrm>
          <a:prstGeom prst="rect">
            <a:avLst/>
          </a:prstGeom>
          <a:noFill/>
        </p:spPr>
        <p:txBody>
          <a:bodyPr wrap="square">
            <a:spAutoFit/>
          </a:bodyPr>
          <a:lstStyle/>
          <a:p>
            <a:r>
              <a:rPr lang="en-US"/>
              <a:t>✅🍀 Let me check what changes need to be committed.</a:t>
            </a:r>
          </a:p>
          <a:p>
            <a:r>
              <a:rPr lang="en-US"/>
              <a:t>  ⎿  On branch main</a:t>
            </a:r>
          </a:p>
          <a:p>
            <a:r>
              <a:rPr lang="en-US"/>
              <a:t>     Untracked files:</a:t>
            </a:r>
          </a:p>
          <a:p>
            <a:r>
              <a:rPr lang="en-US"/>
              <a:t>       (use "git add &lt;file&gt;..." to include in what will be committed)</a:t>
            </a:r>
          </a:p>
          <a:p>
            <a:r>
              <a:rPr lang="en-US"/>
              <a:t>     … +3 lines (ctrl+o to expand)</a:t>
            </a:r>
          </a:p>
          <a:p>
            <a:r>
              <a:rPr lang="en-US"/>
              <a:t>  ⎿  (No content)</a:t>
            </a:r>
          </a:p>
        </p:txBody>
      </p:sp>
      <p:sp>
        <p:nvSpPr>
          <p:cNvPr id="10" name="TextBox 9">
            <a:extLst>
              <a:ext uri="{FF2B5EF4-FFF2-40B4-BE49-F238E27FC236}">
                <a16:creationId xmlns:a16="http://schemas.microsoft.com/office/drawing/2014/main" id="{CDA5AF31-E811-C11E-DC1F-2A07D59DA541}"/>
              </a:ext>
            </a:extLst>
          </p:cNvPr>
          <p:cNvSpPr txBox="1"/>
          <p:nvPr/>
        </p:nvSpPr>
        <p:spPr>
          <a:xfrm>
            <a:off x="2447924" y="3798796"/>
            <a:ext cx="1069203" cy="369332"/>
          </a:xfrm>
          <a:prstGeom prst="rect">
            <a:avLst/>
          </a:prstGeom>
          <a:noFill/>
        </p:spPr>
        <p:txBody>
          <a:bodyPr wrap="none" rtlCol="0">
            <a:spAutoFit/>
          </a:bodyPr>
          <a:lstStyle/>
          <a:p>
            <a:r>
              <a:rPr lang="en-US"/>
              <a:t>&gt; commit</a:t>
            </a:r>
          </a:p>
        </p:txBody>
      </p:sp>
      <p:sp>
        <p:nvSpPr>
          <p:cNvPr id="11" name="TextBox 10">
            <a:extLst>
              <a:ext uri="{FF2B5EF4-FFF2-40B4-BE49-F238E27FC236}">
                <a16:creationId xmlns:a16="http://schemas.microsoft.com/office/drawing/2014/main" id="{E062ABDA-4B7B-D682-A237-7BD204352758}"/>
              </a:ext>
            </a:extLst>
          </p:cNvPr>
          <p:cNvSpPr txBox="1"/>
          <p:nvPr/>
        </p:nvSpPr>
        <p:spPr>
          <a:xfrm>
            <a:off x="2506382" y="464768"/>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12" name="TextBox 11">
            <a:extLst>
              <a:ext uri="{FF2B5EF4-FFF2-40B4-BE49-F238E27FC236}">
                <a16:creationId xmlns:a16="http://schemas.microsoft.com/office/drawing/2014/main" id="{1FAD4830-5685-DAAE-A04E-5C31D3C369B2}"/>
              </a:ext>
            </a:extLst>
          </p:cNvPr>
          <p:cNvSpPr txBox="1"/>
          <p:nvPr/>
        </p:nvSpPr>
        <p:spPr>
          <a:xfrm>
            <a:off x="384051" y="741767"/>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Tree>
    <p:extLst>
      <p:ext uri="{BB962C8B-B14F-4D97-AF65-F5344CB8AC3E}">
        <p14:creationId xmlns:p14="http://schemas.microsoft.com/office/powerpoint/2010/main" val="191373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7F8B-60DB-1185-9C5E-BB5D0124C616}"/>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2B96CD0-328D-6399-0E08-799AA65B215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C08EB7B-03C7-E50D-A193-E15E1B35825A}"/>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3BD86686-C982-C82F-A45E-3D10716450A4}"/>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6A0B06F5-BA57-916A-3BFF-CE0D1D2C4285}"/>
              </a:ext>
            </a:extLst>
          </p:cNvPr>
          <p:cNvSpPr txBox="1"/>
          <p:nvPr/>
        </p:nvSpPr>
        <p:spPr>
          <a:xfrm>
            <a:off x="4895226" y="4292864"/>
            <a:ext cx="2383987" cy="646331"/>
          </a:xfrm>
          <a:prstGeom prst="rect">
            <a:avLst/>
          </a:prstGeom>
          <a:noFill/>
        </p:spPr>
        <p:txBody>
          <a:bodyPr wrap="none" rtlCol="0">
            <a:spAutoFit/>
          </a:bodyPr>
          <a:lstStyle/>
          <a:p>
            <a:pPr algn="ctr"/>
            <a:r>
              <a:rPr lang="en-US" sz="3600"/>
              <a:t>Context Rot</a:t>
            </a:r>
          </a:p>
        </p:txBody>
      </p:sp>
      <p:sp>
        <p:nvSpPr>
          <p:cNvPr id="2" name="TextBox 1">
            <a:extLst>
              <a:ext uri="{FF2B5EF4-FFF2-40B4-BE49-F238E27FC236}">
                <a16:creationId xmlns:a16="http://schemas.microsoft.com/office/drawing/2014/main" id="{C3FF084F-D28C-2EDF-A23B-8CFF5C52BC31}"/>
              </a:ext>
            </a:extLst>
          </p:cNvPr>
          <p:cNvSpPr txBox="1"/>
          <p:nvPr/>
        </p:nvSpPr>
        <p:spPr>
          <a:xfrm>
            <a:off x="3360666" y="5031460"/>
            <a:ext cx="5137304" cy="400110"/>
          </a:xfrm>
          <a:prstGeom prst="rect">
            <a:avLst/>
          </a:prstGeom>
          <a:noFill/>
        </p:spPr>
        <p:txBody>
          <a:bodyPr wrap="none" rtlCol="0">
            <a:spAutoFit/>
          </a:bodyPr>
          <a:lstStyle/>
          <a:p>
            <a:pPr marL="285750" indent="-285750">
              <a:buFont typeface="Arial" panose="020B0604020202020204" pitchFamily="34" charset="0"/>
              <a:buChar char="•"/>
            </a:pPr>
            <a:r>
              <a:rPr lang="en-US" sz="2000"/>
              <a:t>context </a:t>
            </a:r>
            <a:r>
              <a:rPr lang="en-US" sz="2000" b="1"/>
              <a:t>degrades</a:t>
            </a:r>
            <a:r>
              <a:rPr lang="en-US" sz="2000"/>
              <a:t> as conversation progresses</a:t>
            </a:r>
          </a:p>
        </p:txBody>
      </p:sp>
      <p:sp>
        <p:nvSpPr>
          <p:cNvPr id="12" name="TextBox 11">
            <a:extLst>
              <a:ext uri="{FF2B5EF4-FFF2-40B4-BE49-F238E27FC236}">
                <a16:creationId xmlns:a16="http://schemas.microsoft.com/office/drawing/2014/main" id="{5C8A2488-0935-DFF5-8C31-9754DD4E9337}"/>
              </a:ext>
            </a:extLst>
          </p:cNvPr>
          <p:cNvSpPr txBox="1"/>
          <p:nvPr/>
        </p:nvSpPr>
        <p:spPr>
          <a:xfrm>
            <a:off x="3360666" y="5553935"/>
            <a:ext cx="6601551" cy="400110"/>
          </a:xfrm>
          <a:prstGeom prst="rect">
            <a:avLst/>
          </a:prstGeom>
          <a:noFill/>
        </p:spPr>
        <p:txBody>
          <a:bodyPr wrap="none" rtlCol="0">
            <a:spAutoFit/>
          </a:bodyPr>
          <a:lstStyle/>
          <a:p>
            <a:pPr marL="342900" indent="-342900">
              <a:buFont typeface="Arial" panose="020B0604020202020204" pitchFamily="34" charset="0"/>
              <a:buChar char="•"/>
            </a:pPr>
            <a:r>
              <a:rPr lang="en-US" sz="2000"/>
              <a:t>LLM </a:t>
            </a:r>
            <a:r>
              <a:rPr lang="en-US" sz="2000" b="1"/>
              <a:t>stops following </a:t>
            </a:r>
            <a:r>
              <a:rPr lang="en-US" sz="2000"/>
              <a:t>more and more of earlier instructions</a:t>
            </a:r>
            <a:endParaRPr lang="en-US" sz="2000" b="1"/>
          </a:p>
        </p:txBody>
      </p:sp>
      <p:sp>
        <p:nvSpPr>
          <p:cNvPr id="14" name="TextBox 13">
            <a:extLst>
              <a:ext uri="{FF2B5EF4-FFF2-40B4-BE49-F238E27FC236}">
                <a16:creationId xmlns:a16="http://schemas.microsoft.com/office/drawing/2014/main" id="{C8B48156-7F7F-39F3-BED8-D04ED9266364}"/>
              </a:ext>
            </a:extLst>
          </p:cNvPr>
          <p:cNvSpPr txBox="1"/>
          <p:nvPr/>
        </p:nvSpPr>
        <p:spPr>
          <a:xfrm>
            <a:off x="3360666" y="6077155"/>
            <a:ext cx="5151538" cy="400110"/>
          </a:xfrm>
          <a:prstGeom prst="rect">
            <a:avLst/>
          </a:prstGeom>
          <a:noFill/>
        </p:spPr>
        <p:txBody>
          <a:bodyPr wrap="none" rtlCol="0">
            <a:spAutoFit/>
          </a:bodyPr>
          <a:lstStyle/>
          <a:p>
            <a:pPr marL="342900" indent="-342900">
              <a:buFont typeface="Arial" panose="020B0604020202020204" pitchFamily="34" charset="0"/>
              <a:buChar char="•"/>
            </a:pPr>
            <a:r>
              <a:rPr lang="en-US" sz="2000"/>
              <a:t>it happens </a:t>
            </a:r>
            <a:r>
              <a:rPr lang="en-US" sz="2000" b="1"/>
              <a:t>long before </a:t>
            </a:r>
            <a:r>
              <a:rPr lang="en-US" sz="2000"/>
              <a:t>context window limit</a:t>
            </a:r>
            <a:endParaRPr lang="en-US" sz="2000" b="1"/>
          </a:p>
        </p:txBody>
      </p:sp>
    </p:spTree>
    <p:extLst>
      <p:ext uri="{BB962C8B-B14F-4D97-AF65-F5344CB8AC3E}">
        <p14:creationId xmlns:p14="http://schemas.microsoft.com/office/powerpoint/2010/main" val="25069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AC52-D0A2-0ED5-A19C-89E0A7654BDB}"/>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1F586ED4-A63D-73F9-A905-656CF5F1CFD7}"/>
              </a:ext>
            </a:extLst>
          </p:cNvPr>
          <p:cNvSpPr/>
          <p:nvPr/>
        </p:nvSpPr>
        <p:spPr>
          <a:xfrm>
            <a:off x="138545" y="1620371"/>
            <a:ext cx="2866874" cy="484093"/>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8AE158-7A2B-9E56-3DF6-F146746F9BFA}"/>
              </a:ext>
            </a:extLst>
          </p:cNvPr>
          <p:cNvSpPr txBox="1"/>
          <p:nvPr/>
        </p:nvSpPr>
        <p:spPr>
          <a:xfrm>
            <a:off x="201499" y="1259883"/>
            <a:ext cx="6273257" cy="1508105"/>
          </a:xfrm>
          <a:prstGeom prst="rect">
            <a:avLst/>
          </a:prstGeom>
          <a:noFill/>
        </p:spPr>
        <p:txBody>
          <a:bodyPr wrap="square">
            <a:spAutoFit/>
          </a:bodyPr>
          <a:lstStyle/>
          <a:p>
            <a:pPr algn="l">
              <a:spcAft>
                <a:spcPts val="1200"/>
              </a:spcAft>
              <a:buNone/>
            </a:pPr>
            <a:r>
              <a:rPr lang="en-US" b="1" i="0">
                <a:solidFill>
                  <a:srgbClr val="1F2328"/>
                </a:solidFill>
                <a:effectLst/>
                <a:latin typeface="-apple-system"/>
              </a:rPr>
              <a:t>TDD Production Code Refactoring Process</a:t>
            </a:r>
          </a:p>
          <a:p>
            <a:pPr algn="l">
              <a:spcAft>
                <a:spcPts val="1200"/>
              </a:spcAft>
              <a:buNone/>
            </a:pPr>
            <a:r>
              <a:rPr lang="en-US" b="0" i="0">
                <a:solidFill>
                  <a:srgbClr val="1F2328"/>
                </a:solidFill>
                <a:effectLst/>
                <a:latin typeface="-apple-system"/>
              </a:rPr>
              <a:t>STARTER_CHARACTER = 🟣</a:t>
            </a:r>
          </a:p>
          <a:p>
            <a:pPr>
              <a:buNone/>
            </a:pPr>
            <a:br>
              <a:rPr lang="en-US"/>
            </a:br>
            <a:endParaRPr lang="en-US"/>
          </a:p>
        </p:txBody>
      </p:sp>
      <p:sp>
        <p:nvSpPr>
          <p:cNvPr id="9" name="TextBox 8">
            <a:extLst>
              <a:ext uri="{FF2B5EF4-FFF2-40B4-BE49-F238E27FC236}">
                <a16:creationId xmlns:a16="http://schemas.microsoft.com/office/drawing/2014/main" id="{E335F2C9-AD66-1D29-F384-BCAC3CFD1E59}"/>
              </a:ext>
            </a:extLst>
          </p:cNvPr>
          <p:cNvSpPr txBox="1"/>
          <p:nvPr/>
        </p:nvSpPr>
        <p:spPr>
          <a:xfrm>
            <a:off x="138544" y="2442206"/>
            <a:ext cx="11970327" cy="2862322"/>
          </a:xfrm>
          <a:prstGeom prst="rect">
            <a:avLst/>
          </a:prstGeom>
          <a:noFill/>
        </p:spPr>
        <p:txBody>
          <a:bodyPr wrap="square">
            <a:spAutoFit/>
          </a:bodyPr>
          <a:lstStyle/>
          <a:p>
            <a:r>
              <a:rPr lang="en-US"/>
              <a:t>- 🟣 I understand the TDD production code refactoring process. I'm ready to help refactor your code following these steps:</a:t>
            </a:r>
          </a:p>
          <a:p>
            <a:endParaRPr lang="en-US"/>
          </a:p>
          <a:p>
            <a:r>
              <a:rPr lang="en-US"/>
              <a:t>  1. Confirm test file location</a:t>
            </a:r>
          </a:p>
          <a:p>
            <a:r>
              <a:rPr lang="en-US"/>
              <a:t>  2. Ensure tests pass</a:t>
            </a:r>
          </a:p>
          <a:p>
            <a:r>
              <a:rPr lang="en-US"/>
              <a:t>  3. Make simple, atomic refactorings</a:t>
            </a:r>
          </a:p>
          <a:p>
            <a:r>
              <a:rPr lang="en-US"/>
              <a:t>  4. Verify tests after each change</a:t>
            </a:r>
          </a:p>
          <a:p>
            <a:r>
              <a:rPr lang="en-US"/>
              <a:t>  5. Commit with "- r " format</a:t>
            </a:r>
          </a:p>
          <a:p>
            <a:r>
              <a:rPr lang="en-US"/>
              <a:t>  6. Provide status updates</a:t>
            </a:r>
          </a:p>
          <a:p>
            <a:endParaRPr lang="en-US"/>
          </a:p>
          <a:p>
            <a:r>
              <a:rPr lang="en-US"/>
              <a:t>  Please share the code you'd like me to refactor, and I'll start by confirming the relevant test file location.</a:t>
            </a:r>
          </a:p>
        </p:txBody>
      </p:sp>
    </p:spTree>
    <p:extLst>
      <p:ext uri="{BB962C8B-B14F-4D97-AF65-F5344CB8AC3E}">
        <p14:creationId xmlns:p14="http://schemas.microsoft.com/office/powerpoint/2010/main" val="366697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5824E-32E6-9538-33AA-C8B815255FE0}"/>
              </a:ext>
            </a:extLst>
          </p:cNvPr>
          <p:cNvSpPr txBox="1"/>
          <p:nvPr/>
        </p:nvSpPr>
        <p:spPr>
          <a:xfrm>
            <a:off x="3560137" y="1720840"/>
            <a:ext cx="5630928" cy="3416320"/>
          </a:xfrm>
          <a:prstGeom prst="rect">
            <a:avLst/>
          </a:prstGeom>
          <a:noFill/>
        </p:spPr>
        <p:txBody>
          <a:bodyPr wrap="square">
            <a:spAutoFit/>
          </a:bodyPr>
          <a:lstStyle/>
          <a:p>
            <a:pPr>
              <a:buNone/>
            </a:pPr>
            <a:br>
              <a:rPr lang="en-US">
                <a:solidFill>
                  <a:srgbClr val="080808"/>
                </a:solidFill>
                <a:effectLst/>
                <a:latin typeface="Fira Code" pitchFamily="49" charset="0"/>
              </a:rPr>
            </a:b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Fira Code" pitchFamily="49" charset="0"/>
              </a:rPr>
              <a:t>Examples</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default mode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TDD phase (red/green/refactor)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committer role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flagging an error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rules just re-read</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creating new repository</a:t>
            </a:r>
            <a:br>
              <a:rPr lang="en-US">
                <a:solidFill>
                  <a:srgbClr val="080808"/>
                </a:solidFill>
                <a:effectLst/>
                <a:latin typeface="Fira Code" pitchFamily="49" charset="0"/>
              </a:rPr>
            </a:br>
            <a:br>
              <a:rPr lang="en-US">
                <a:solidFill>
                  <a:srgbClr val="080808"/>
                </a:solidFill>
                <a:effectLst/>
                <a:latin typeface="Fira Code" pitchFamily="49" charset="0"/>
              </a:rPr>
            </a:br>
            <a:endParaRPr lang="en-US">
              <a:solidFill>
                <a:srgbClr val="080808"/>
              </a:solidFill>
              <a:effectLst/>
              <a:latin typeface="Fira Code" pitchFamily="49" charset="0"/>
            </a:endParaRPr>
          </a:p>
        </p:txBody>
      </p:sp>
    </p:spTree>
    <p:extLst>
      <p:ext uri="{BB962C8B-B14F-4D97-AF65-F5344CB8AC3E}">
        <p14:creationId xmlns:p14="http://schemas.microsoft.com/office/powerpoint/2010/main" val="4120733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659B-ADB2-61AE-2DE0-536F37CC2C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147385-F2DF-47B3-00FA-BFD65BAD55A8}"/>
              </a:ext>
            </a:extLst>
          </p:cNvPr>
          <p:cNvSpPr txBox="1"/>
          <p:nvPr/>
        </p:nvSpPr>
        <p:spPr>
          <a:xfrm>
            <a:off x="2486798" y="2986483"/>
            <a:ext cx="5317802" cy="769441"/>
          </a:xfrm>
          <a:prstGeom prst="rect">
            <a:avLst/>
          </a:prstGeom>
          <a:noFill/>
        </p:spPr>
        <p:txBody>
          <a:bodyPr wrap="none" rtlCol="0">
            <a:spAutoFit/>
          </a:bodyPr>
          <a:lstStyle/>
          <a:p>
            <a:r>
              <a:rPr lang="en-US" sz="4400">
                <a:solidFill>
                  <a:schemeClr val="tx1">
                    <a:lumMod val="50000"/>
                    <a:lumOff val="50000"/>
                  </a:schemeClr>
                </a:solidFill>
              </a:rPr>
              <a:t>#24)  </a:t>
            </a:r>
            <a:r>
              <a:rPr lang="en-US" sz="4400"/>
              <a:t>Answer Injection</a:t>
            </a:r>
            <a:endParaRPr lang="en-US" sz="4400" dirty="0"/>
          </a:p>
        </p:txBody>
      </p:sp>
      <p:cxnSp>
        <p:nvCxnSpPr>
          <p:cNvPr id="4" name="Straight Connector 3">
            <a:extLst>
              <a:ext uri="{FF2B5EF4-FFF2-40B4-BE49-F238E27FC236}">
                <a16:creationId xmlns:a16="http://schemas.microsoft.com/office/drawing/2014/main" id="{B6FBA91F-BC23-0ACC-2E57-29B31F204A4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E34AC8D-04DB-1FB4-9EBF-C9724FDC19B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E649A68-029B-1763-57D4-EADB65986A11}"/>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sp>
        <p:nvSpPr>
          <p:cNvPr id="7" name="TextBox 6">
            <a:extLst>
              <a:ext uri="{FF2B5EF4-FFF2-40B4-BE49-F238E27FC236}">
                <a16:creationId xmlns:a16="http://schemas.microsoft.com/office/drawing/2014/main" id="{8ED8E4E8-0D3A-E96D-09AA-B3F4C25D59C8}"/>
              </a:ext>
            </a:extLst>
          </p:cNvPr>
          <p:cNvSpPr txBox="1"/>
          <p:nvPr/>
        </p:nvSpPr>
        <p:spPr>
          <a:xfrm>
            <a:off x="6096000" y="3744833"/>
            <a:ext cx="3377591" cy="646331"/>
          </a:xfrm>
          <a:prstGeom prst="rect">
            <a:avLst/>
          </a:prstGeom>
          <a:noFill/>
        </p:spPr>
        <p:txBody>
          <a:bodyPr wrap="none" rtlCol="0">
            <a:spAutoFit/>
          </a:bodyPr>
          <a:lstStyle/>
          <a:p>
            <a:r>
              <a:rPr lang="en-US" i="1"/>
              <a:t>Putting Answers in Your Question</a:t>
            </a:r>
            <a:endParaRPr lang="en-US" i="1" dirty="0"/>
          </a:p>
          <a:p>
            <a:endParaRPr lang="en-US"/>
          </a:p>
        </p:txBody>
      </p:sp>
      <p:sp>
        <p:nvSpPr>
          <p:cNvPr id="13" name="TextBox 12">
            <a:extLst>
              <a:ext uri="{FF2B5EF4-FFF2-40B4-BE49-F238E27FC236}">
                <a16:creationId xmlns:a16="http://schemas.microsoft.com/office/drawing/2014/main" id="{E1B006A7-0D60-A3AC-2CF7-01BDE743241D}"/>
              </a:ext>
            </a:extLst>
          </p:cNvPr>
          <p:cNvSpPr txBox="1"/>
          <p:nvPr/>
        </p:nvSpPr>
        <p:spPr>
          <a:xfrm>
            <a:off x="3420515" y="4911144"/>
            <a:ext cx="5312288" cy="830997"/>
          </a:xfrm>
          <a:prstGeom prst="rect">
            <a:avLst/>
          </a:prstGeom>
          <a:noFill/>
        </p:spPr>
        <p:txBody>
          <a:bodyPr wrap="none" rtlCol="0">
            <a:spAutoFit/>
          </a:bodyPr>
          <a:lstStyle/>
          <a:p>
            <a:r>
              <a:rPr lang="en-US" sz="2400">
                <a:solidFill>
                  <a:srgbClr val="0070C0"/>
                </a:solidFill>
              </a:rPr>
              <a:t>We need to organize a team celebration. </a:t>
            </a:r>
            <a:br>
              <a:rPr lang="en-US" sz="2400">
                <a:solidFill>
                  <a:srgbClr val="0070C0"/>
                </a:solidFill>
              </a:rPr>
            </a:br>
            <a:r>
              <a:rPr lang="en-US" sz="2400">
                <a:solidFill>
                  <a:srgbClr val="0070C0"/>
                </a:solidFill>
              </a:rPr>
              <a:t>Which fancy restaurant should I book?</a:t>
            </a:r>
          </a:p>
        </p:txBody>
      </p:sp>
      <p:sp>
        <p:nvSpPr>
          <p:cNvPr id="14" name="TextBox 13">
            <a:extLst>
              <a:ext uri="{FF2B5EF4-FFF2-40B4-BE49-F238E27FC236}">
                <a16:creationId xmlns:a16="http://schemas.microsoft.com/office/drawing/2014/main" id="{27FA5A70-1ED8-7D8E-DF66-B91DBC716CEC}"/>
              </a:ext>
            </a:extLst>
          </p:cNvPr>
          <p:cNvSpPr txBox="1"/>
          <p:nvPr/>
        </p:nvSpPr>
        <p:spPr>
          <a:xfrm>
            <a:off x="2718409" y="4216475"/>
            <a:ext cx="1642009"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 </a:t>
            </a:r>
          </a:p>
        </p:txBody>
      </p:sp>
      <p:sp>
        <p:nvSpPr>
          <p:cNvPr id="16" name="TextBox 15">
            <a:extLst>
              <a:ext uri="{FF2B5EF4-FFF2-40B4-BE49-F238E27FC236}">
                <a16:creationId xmlns:a16="http://schemas.microsoft.com/office/drawing/2014/main" id="{8F60A64E-B213-CBD8-800B-950B151FC087}"/>
              </a:ext>
            </a:extLst>
          </p:cNvPr>
          <p:cNvSpPr txBox="1"/>
          <p:nvPr/>
        </p:nvSpPr>
        <p:spPr>
          <a:xfrm>
            <a:off x="8391662" y="4911144"/>
            <a:ext cx="1754414"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a:t>
            </a:r>
          </a:p>
        </p:txBody>
      </p:sp>
      <p:pic>
        <p:nvPicPr>
          <p:cNvPr id="3" name="Picture 2">
            <a:extLst>
              <a:ext uri="{FF2B5EF4-FFF2-40B4-BE49-F238E27FC236}">
                <a16:creationId xmlns:a16="http://schemas.microsoft.com/office/drawing/2014/main" id="{BD8F2A54-D637-E663-9077-2AC663A7C16D}"/>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9839124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7B15C-083E-806E-A3D9-806C665A2522}"/>
              </a:ext>
            </a:extLst>
          </p:cNvPr>
          <p:cNvSpPr txBox="1"/>
          <p:nvPr/>
        </p:nvSpPr>
        <p:spPr>
          <a:xfrm>
            <a:off x="440574" y="282633"/>
            <a:ext cx="7640681" cy="646331"/>
          </a:xfrm>
          <a:prstGeom prst="rect">
            <a:avLst/>
          </a:prstGeom>
          <a:noFill/>
        </p:spPr>
        <p:txBody>
          <a:bodyPr wrap="none" rtlCol="0">
            <a:spAutoFit/>
          </a:bodyPr>
          <a:lstStyle/>
          <a:p>
            <a:r>
              <a:rPr lang="en-US"/>
              <a:t>We need to organize a team celebration. Which fancy restaurant should I book?</a:t>
            </a:r>
            <a:br>
              <a:rPr lang="en-US"/>
            </a:br>
            <a:endParaRPr lang="en-US"/>
          </a:p>
        </p:txBody>
      </p:sp>
      <p:pic>
        <p:nvPicPr>
          <p:cNvPr id="23" name="Picture 22" descr="A screenshot of a white background&#10;&#10;AI-generated content may be incorrect.">
            <a:extLst>
              <a:ext uri="{FF2B5EF4-FFF2-40B4-BE49-F238E27FC236}">
                <a16:creationId xmlns:a16="http://schemas.microsoft.com/office/drawing/2014/main" id="{B784D1AD-C284-F870-C78B-D1F3161800EB}"/>
              </a:ext>
            </a:extLst>
          </p:cNvPr>
          <p:cNvPicPr>
            <a:picLocks noChangeAspect="1"/>
          </p:cNvPicPr>
          <p:nvPr/>
        </p:nvPicPr>
        <p:blipFill>
          <a:blip r:embed="rId2"/>
          <a:stretch>
            <a:fillRect/>
          </a:stretch>
        </p:blipFill>
        <p:spPr>
          <a:xfrm>
            <a:off x="73967" y="1037029"/>
            <a:ext cx="12044065" cy="3593160"/>
          </a:xfrm>
          <a:prstGeom prst="rect">
            <a:avLst/>
          </a:prstGeom>
        </p:spPr>
      </p:pic>
    </p:spTree>
    <p:extLst>
      <p:ext uri="{BB962C8B-B14F-4D97-AF65-F5344CB8AC3E}">
        <p14:creationId xmlns:p14="http://schemas.microsoft.com/office/powerpoint/2010/main" val="4445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86385-67F2-B00C-8154-9CDDAF633A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84D3B-58A4-C3C5-E93C-23C1210EFCAC}"/>
              </a:ext>
            </a:extLst>
          </p:cNvPr>
          <p:cNvSpPr txBox="1"/>
          <p:nvPr/>
        </p:nvSpPr>
        <p:spPr>
          <a:xfrm>
            <a:off x="440574" y="282633"/>
            <a:ext cx="3989554" cy="369332"/>
          </a:xfrm>
          <a:prstGeom prst="rect">
            <a:avLst/>
          </a:prstGeom>
          <a:noFill/>
        </p:spPr>
        <p:txBody>
          <a:bodyPr wrap="none" rtlCol="0">
            <a:spAutoFit/>
          </a:bodyPr>
          <a:lstStyle/>
          <a:p>
            <a:r>
              <a:rPr lang="en-US"/>
              <a:t>We need to organize a team celebration.</a:t>
            </a:r>
          </a:p>
        </p:txBody>
      </p:sp>
      <p:sp>
        <p:nvSpPr>
          <p:cNvPr id="4" name="new">
            <a:extLst>
              <a:ext uri="{FF2B5EF4-FFF2-40B4-BE49-F238E27FC236}">
                <a16:creationId xmlns:a16="http://schemas.microsoft.com/office/drawing/2014/main" id="{DC6820A1-911D-D210-08C2-42DA3CCDD645}"/>
              </a:ext>
            </a:extLst>
          </p:cNvPr>
          <p:cNvSpPr txBox="1"/>
          <p:nvPr/>
        </p:nvSpPr>
        <p:spPr>
          <a:xfrm>
            <a:off x="4260914" y="282634"/>
            <a:ext cx="4949588" cy="646331"/>
          </a:xfrm>
          <a:prstGeom prst="rect">
            <a:avLst/>
          </a:prstGeom>
          <a:noFill/>
        </p:spPr>
        <p:txBody>
          <a:bodyPr wrap="square">
            <a:spAutoFit/>
          </a:bodyPr>
          <a:lstStyle/>
          <a:p>
            <a:r>
              <a:rPr lang="en-US"/>
              <a:t>Which fancy restaurant should I book?</a:t>
            </a:r>
            <a:br>
              <a:rPr lang="en-US"/>
            </a:br>
            <a:endParaRPr lang="en-US"/>
          </a:p>
        </p:txBody>
      </p:sp>
      <p:sp>
        <p:nvSpPr>
          <p:cNvPr id="6" name="TextBox 5">
            <a:extLst>
              <a:ext uri="{FF2B5EF4-FFF2-40B4-BE49-F238E27FC236}">
                <a16:creationId xmlns:a16="http://schemas.microsoft.com/office/drawing/2014/main" id="{0082C6DD-873D-DC3B-74B7-85E60D9D10C7}"/>
              </a:ext>
            </a:extLst>
          </p:cNvPr>
          <p:cNvSpPr txBox="1"/>
          <p:nvPr/>
        </p:nvSpPr>
        <p:spPr>
          <a:xfrm>
            <a:off x="4260914" y="282634"/>
            <a:ext cx="4949588" cy="369332"/>
          </a:xfrm>
          <a:prstGeom prst="rect">
            <a:avLst/>
          </a:prstGeom>
          <a:noFill/>
        </p:spPr>
        <p:txBody>
          <a:bodyPr wrap="square">
            <a:spAutoFit/>
          </a:bodyPr>
          <a:lstStyle/>
          <a:p>
            <a:r>
              <a:rPr lang="en-US"/>
              <a:t>Give me a few suggestions of what to do</a:t>
            </a:r>
          </a:p>
        </p:txBody>
      </p:sp>
      <p:pic>
        <p:nvPicPr>
          <p:cNvPr id="8" name="Picture 7" descr="A list of activities&#10;&#10;AI-generated content may be incorrect.">
            <a:extLst>
              <a:ext uri="{FF2B5EF4-FFF2-40B4-BE49-F238E27FC236}">
                <a16:creationId xmlns:a16="http://schemas.microsoft.com/office/drawing/2014/main" id="{2B504A7C-BC28-4715-4A07-C1645EA1B7E7}"/>
              </a:ext>
            </a:extLst>
          </p:cNvPr>
          <p:cNvPicPr>
            <a:picLocks noChangeAspect="1"/>
          </p:cNvPicPr>
          <p:nvPr/>
        </p:nvPicPr>
        <p:blipFill>
          <a:blip r:embed="rId2"/>
          <a:stretch>
            <a:fillRect/>
          </a:stretch>
        </p:blipFill>
        <p:spPr>
          <a:xfrm>
            <a:off x="91440" y="731521"/>
            <a:ext cx="7772400" cy="6126479"/>
          </a:xfrm>
          <a:prstGeom prst="rect">
            <a:avLst/>
          </a:prstGeom>
        </p:spPr>
      </p:pic>
    </p:spTree>
    <p:extLst>
      <p:ext uri="{BB962C8B-B14F-4D97-AF65-F5344CB8AC3E}">
        <p14:creationId xmlns:p14="http://schemas.microsoft.com/office/powerpoint/2010/main" val="30796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B23D6A7-F541-0E73-68B5-296F60F6F06A}"/>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FE16A7D-A430-35C1-AA3F-E4188F118D18}"/>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28A815-D5BC-C636-6462-CE5B3B72398C}"/>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8AB64F0-6128-08DA-8CD3-033CCF306C5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F3BBA91C-AAF8-10D7-41E6-1378546538D9}"/>
              </a:ext>
            </a:extLst>
          </p:cNvPr>
          <p:cNvSpPr txBox="1"/>
          <p:nvPr/>
        </p:nvSpPr>
        <p:spPr>
          <a:xfrm>
            <a:off x="1074182" y="1680882"/>
            <a:ext cx="300082" cy="369332"/>
          </a:xfrm>
          <a:prstGeom prst="rect">
            <a:avLst/>
          </a:prstGeom>
          <a:noFill/>
        </p:spPr>
        <p:txBody>
          <a:bodyPr wrap="none" rtlCol="0">
            <a:spAutoFit/>
          </a:bodyPr>
          <a:lstStyle/>
          <a:p>
            <a:r>
              <a:rPr lang="en-US"/>
              <a:t>&gt;</a:t>
            </a:r>
          </a:p>
        </p:txBody>
      </p:sp>
      <p:sp>
        <p:nvSpPr>
          <p:cNvPr id="7" name="TextBox 6">
            <a:extLst>
              <a:ext uri="{FF2B5EF4-FFF2-40B4-BE49-F238E27FC236}">
                <a16:creationId xmlns:a16="http://schemas.microsoft.com/office/drawing/2014/main" id="{CDCF84DD-4349-E144-1A9C-2C546D4DBBC4}"/>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40CF899A-5AD7-E5D6-DF38-F3FF7B7D65AC}"/>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9" name="TextBox 8">
            <a:extLst>
              <a:ext uri="{FF2B5EF4-FFF2-40B4-BE49-F238E27FC236}">
                <a16:creationId xmlns:a16="http://schemas.microsoft.com/office/drawing/2014/main" id="{198E0944-855A-8924-07E3-C785F88C4707}"/>
              </a:ext>
            </a:extLst>
          </p:cNvPr>
          <p:cNvSpPr txBox="1"/>
          <p:nvPr/>
        </p:nvSpPr>
        <p:spPr>
          <a:xfrm>
            <a:off x="6889377" y="2921168"/>
            <a:ext cx="3667997" cy="1015663"/>
          </a:xfrm>
          <a:prstGeom prst="rect">
            <a:avLst/>
          </a:prstGeom>
          <a:noFill/>
        </p:spPr>
        <p:txBody>
          <a:bodyPr wrap="square" rtlCol="0">
            <a:spAutoFit/>
          </a:bodyPr>
          <a:lstStyle/>
          <a:p>
            <a:pPr algn="ctr"/>
            <a:r>
              <a:rPr lang="en-US" sz="6000">
                <a:solidFill>
                  <a:schemeClr val="accent5">
                    <a:lumMod val="50000"/>
                  </a:schemeClr>
                </a:solidFill>
              </a:rPr>
              <a:t>Reminder</a:t>
            </a:r>
          </a:p>
        </p:txBody>
      </p:sp>
    </p:spTree>
    <p:extLst>
      <p:ext uri="{BB962C8B-B14F-4D97-AF65-F5344CB8AC3E}">
        <p14:creationId xmlns:p14="http://schemas.microsoft.com/office/powerpoint/2010/main" val="214452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EE3CB-EB1C-7156-15EC-843DD5A1D25D}"/>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D02274E-7773-8006-576E-241289423785}"/>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BE307B6-4D11-7796-8310-A863D9C0BD66}"/>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7032834-0BEC-4C76-9681-B7247D7CDEAD}"/>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62854FB-5C71-91BD-0EC1-C7C479B1782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5A6297F3-25ED-8181-E857-1F68B0DB7088}"/>
              </a:ext>
            </a:extLst>
          </p:cNvPr>
          <p:cNvSpPr txBox="1"/>
          <p:nvPr/>
        </p:nvSpPr>
        <p:spPr>
          <a:xfrm>
            <a:off x="1047996" y="1616838"/>
            <a:ext cx="3785011" cy="646331"/>
          </a:xfrm>
          <a:prstGeom prst="rect">
            <a:avLst/>
          </a:prstGeom>
          <a:noFill/>
        </p:spPr>
        <p:txBody>
          <a:bodyPr wrap="none" rtlCol="0">
            <a:spAutoFit/>
          </a:bodyPr>
          <a:lstStyle/>
          <a:p>
            <a:r>
              <a:rPr lang="en-US"/>
              <a:t>&gt; Can you send a message to another </a:t>
            </a:r>
          </a:p>
          <a:p>
            <a:r>
              <a:rPr lang="en-US"/>
              <a:t>Claude Code? Research if you need to.</a:t>
            </a:r>
          </a:p>
        </p:txBody>
      </p:sp>
      <p:sp>
        <p:nvSpPr>
          <p:cNvPr id="7" name="TextBox 6">
            <a:extLst>
              <a:ext uri="{FF2B5EF4-FFF2-40B4-BE49-F238E27FC236}">
                <a16:creationId xmlns:a16="http://schemas.microsoft.com/office/drawing/2014/main" id="{02B77664-601C-7AA3-46F7-C1B9EBC3E0F8}"/>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B35E4964-F2E0-351E-9CED-24D9386F6903}"/>
              </a:ext>
            </a:extLst>
          </p:cNvPr>
          <p:cNvSpPr txBox="1"/>
          <p:nvPr/>
        </p:nvSpPr>
        <p:spPr>
          <a:xfrm>
            <a:off x="1047996" y="2910062"/>
            <a:ext cx="3741730" cy="646331"/>
          </a:xfrm>
          <a:prstGeom prst="rect">
            <a:avLst/>
          </a:prstGeom>
          <a:noFill/>
        </p:spPr>
        <p:txBody>
          <a:bodyPr wrap="square" rtlCol="0">
            <a:spAutoFit/>
          </a:bodyPr>
          <a:lstStyle/>
          <a:p>
            <a:r>
              <a:rPr lang="en-US"/>
              <a:t>- No! Claude Codes cannot talk to each other directly.</a:t>
            </a:r>
          </a:p>
        </p:txBody>
      </p:sp>
      <p:sp>
        <p:nvSpPr>
          <p:cNvPr id="9" name="TextBox 8">
            <a:extLst>
              <a:ext uri="{FF2B5EF4-FFF2-40B4-BE49-F238E27FC236}">
                <a16:creationId xmlns:a16="http://schemas.microsoft.com/office/drawing/2014/main" id="{E3CE3DC4-4F92-2CA9-EC1C-12A1032B324E}"/>
              </a:ext>
            </a:extLst>
          </p:cNvPr>
          <p:cNvSpPr txBox="1"/>
          <p:nvPr/>
        </p:nvSpPr>
        <p:spPr>
          <a:xfrm>
            <a:off x="1057954" y="2433579"/>
            <a:ext cx="1787669" cy="369332"/>
          </a:xfrm>
          <a:prstGeom prst="rect">
            <a:avLst/>
          </a:prstGeom>
          <a:noFill/>
        </p:spPr>
        <p:txBody>
          <a:bodyPr wrap="none" rtlCol="0">
            <a:spAutoFit/>
          </a:bodyPr>
          <a:lstStyle/>
          <a:p>
            <a:r>
              <a:rPr lang="en-US"/>
              <a:t>- Let me search...</a:t>
            </a:r>
          </a:p>
        </p:txBody>
      </p:sp>
    </p:spTree>
    <p:extLst>
      <p:ext uri="{BB962C8B-B14F-4D97-AF65-F5344CB8AC3E}">
        <p14:creationId xmlns:p14="http://schemas.microsoft.com/office/powerpoint/2010/main" val="40471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155C-3142-CCD4-23E5-D1A9E64CAF5F}"/>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B8C1561-E733-4E58-BCA9-9C66B7A26FCA}"/>
              </a:ext>
            </a:extLst>
          </p:cNvPr>
          <p:cNvSpPr/>
          <p:nvPr/>
        </p:nvSpPr>
        <p:spPr>
          <a:xfrm>
            <a:off x="6963219" y="1532964"/>
            <a:ext cx="805030" cy="490817"/>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BA51BA3-B97D-50E1-31A4-454584165B79}"/>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E872AE2-611D-8EE2-CFF3-BAB0A71D468E}"/>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AF379-05DA-E93C-664C-2A922A3C2E5E}"/>
              </a:ext>
            </a:extLst>
          </p:cNvPr>
          <p:cNvSpPr txBox="1"/>
          <p:nvPr/>
        </p:nvSpPr>
        <p:spPr>
          <a:xfrm>
            <a:off x="908577" y="885568"/>
            <a:ext cx="1552028" cy="369332"/>
          </a:xfrm>
          <a:prstGeom prst="rect">
            <a:avLst/>
          </a:prstGeom>
          <a:noFill/>
        </p:spPr>
        <p:txBody>
          <a:bodyPr wrap="none" rtlCol="0">
            <a:spAutoFit/>
          </a:bodyPr>
          <a:lstStyle/>
          <a:p>
            <a:r>
              <a:rPr lang="en-US"/>
              <a:t>Claude Code A</a:t>
            </a:r>
          </a:p>
        </p:txBody>
      </p:sp>
      <p:sp>
        <p:nvSpPr>
          <p:cNvPr id="5" name="TextBox 4">
            <a:extLst>
              <a:ext uri="{FF2B5EF4-FFF2-40B4-BE49-F238E27FC236}">
                <a16:creationId xmlns:a16="http://schemas.microsoft.com/office/drawing/2014/main" id="{DC2B4817-E98A-6FD8-E1B6-27D283DD5A5C}"/>
              </a:ext>
            </a:extLst>
          </p:cNvPr>
          <p:cNvSpPr txBox="1"/>
          <p:nvPr/>
        </p:nvSpPr>
        <p:spPr>
          <a:xfrm>
            <a:off x="6475001" y="885568"/>
            <a:ext cx="1552028" cy="369332"/>
          </a:xfrm>
          <a:prstGeom prst="rect">
            <a:avLst/>
          </a:prstGeom>
          <a:noFill/>
        </p:spPr>
        <p:txBody>
          <a:bodyPr wrap="none" rtlCol="0">
            <a:spAutoFit/>
          </a:bodyPr>
          <a:lstStyle/>
          <a:p>
            <a:r>
              <a:rPr lang="en-US"/>
              <a:t>Claude Code B</a:t>
            </a:r>
          </a:p>
        </p:txBody>
      </p:sp>
      <p:sp>
        <p:nvSpPr>
          <p:cNvPr id="7" name="TextBox 6">
            <a:extLst>
              <a:ext uri="{FF2B5EF4-FFF2-40B4-BE49-F238E27FC236}">
                <a16:creationId xmlns:a16="http://schemas.microsoft.com/office/drawing/2014/main" id="{D224CEE8-53DE-AD27-0E76-AFBAA5FDB7C4}"/>
              </a:ext>
            </a:extLst>
          </p:cNvPr>
          <p:cNvSpPr txBox="1"/>
          <p:nvPr/>
        </p:nvSpPr>
        <p:spPr>
          <a:xfrm>
            <a:off x="6949771" y="1595634"/>
            <a:ext cx="805029" cy="369332"/>
          </a:xfrm>
          <a:prstGeom prst="rect">
            <a:avLst/>
          </a:prstGeom>
          <a:noFill/>
        </p:spPr>
        <p:txBody>
          <a:bodyPr wrap="none" rtlCol="0">
            <a:spAutoFit/>
          </a:bodyPr>
          <a:lstStyle/>
          <a:p>
            <a:r>
              <a:rPr lang="en-US"/>
              <a:t>claude</a:t>
            </a:r>
          </a:p>
        </p:txBody>
      </p:sp>
      <p:sp>
        <p:nvSpPr>
          <p:cNvPr id="8" name="TextBox 7">
            <a:extLst>
              <a:ext uri="{FF2B5EF4-FFF2-40B4-BE49-F238E27FC236}">
                <a16:creationId xmlns:a16="http://schemas.microsoft.com/office/drawing/2014/main" id="{4B07B975-95F8-B686-E8E2-76176FCABDF8}"/>
              </a:ext>
            </a:extLst>
          </p:cNvPr>
          <p:cNvSpPr txBox="1"/>
          <p:nvPr/>
        </p:nvSpPr>
        <p:spPr>
          <a:xfrm>
            <a:off x="6739218" y="1601279"/>
            <a:ext cx="300082" cy="369332"/>
          </a:xfrm>
          <a:prstGeom prst="rect">
            <a:avLst/>
          </a:prstGeom>
          <a:noFill/>
        </p:spPr>
        <p:txBody>
          <a:bodyPr wrap="none" rtlCol="0">
            <a:spAutoFit/>
          </a:bodyPr>
          <a:lstStyle/>
          <a:p>
            <a:r>
              <a:rPr lang="en-US"/>
              <a:t>&gt;</a:t>
            </a:r>
          </a:p>
        </p:txBody>
      </p:sp>
      <p:sp>
        <p:nvSpPr>
          <p:cNvPr id="9" name="TextBox 8">
            <a:extLst>
              <a:ext uri="{FF2B5EF4-FFF2-40B4-BE49-F238E27FC236}">
                <a16:creationId xmlns:a16="http://schemas.microsoft.com/office/drawing/2014/main" id="{9D2E5E86-2FF7-301F-08FA-2985AB5E37C1}"/>
              </a:ext>
            </a:extLst>
          </p:cNvPr>
          <p:cNvSpPr txBox="1"/>
          <p:nvPr/>
        </p:nvSpPr>
        <p:spPr>
          <a:xfrm>
            <a:off x="986681" y="1601279"/>
            <a:ext cx="3060453" cy="369332"/>
          </a:xfrm>
          <a:prstGeom prst="rect">
            <a:avLst/>
          </a:prstGeom>
          <a:noFill/>
        </p:spPr>
        <p:txBody>
          <a:bodyPr wrap="none" rtlCol="0">
            <a:spAutoFit/>
          </a:bodyPr>
          <a:lstStyle/>
          <a:p>
            <a:r>
              <a:rPr lang="en-US"/>
              <a:t>&gt; Launch another Claude Code</a:t>
            </a:r>
          </a:p>
        </p:txBody>
      </p:sp>
      <p:sp>
        <p:nvSpPr>
          <p:cNvPr id="10" name="TextBox 9">
            <a:extLst>
              <a:ext uri="{FF2B5EF4-FFF2-40B4-BE49-F238E27FC236}">
                <a16:creationId xmlns:a16="http://schemas.microsoft.com/office/drawing/2014/main" id="{D6E3C32E-FBF2-DB4E-6E6E-292E7EBEBAC1}"/>
              </a:ext>
            </a:extLst>
          </p:cNvPr>
          <p:cNvSpPr txBox="1"/>
          <p:nvPr/>
        </p:nvSpPr>
        <p:spPr>
          <a:xfrm>
            <a:off x="1057954" y="2085646"/>
            <a:ext cx="1172116" cy="369332"/>
          </a:xfrm>
          <a:prstGeom prst="rect">
            <a:avLst/>
          </a:prstGeom>
          <a:noFill/>
        </p:spPr>
        <p:txBody>
          <a:bodyPr wrap="none" rtlCol="0">
            <a:spAutoFit/>
          </a:bodyPr>
          <a:lstStyle/>
          <a:p>
            <a:r>
              <a:rPr lang="en-US"/>
              <a:t>- launched</a:t>
            </a:r>
          </a:p>
        </p:txBody>
      </p:sp>
      <p:sp>
        <p:nvSpPr>
          <p:cNvPr id="11" name="TextBox 10">
            <a:extLst>
              <a:ext uri="{FF2B5EF4-FFF2-40B4-BE49-F238E27FC236}">
                <a16:creationId xmlns:a16="http://schemas.microsoft.com/office/drawing/2014/main" id="{D835836A-A641-7707-B152-7F08395C59EC}"/>
              </a:ext>
            </a:extLst>
          </p:cNvPr>
          <p:cNvSpPr txBox="1"/>
          <p:nvPr/>
        </p:nvSpPr>
        <p:spPr>
          <a:xfrm>
            <a:off x="986681" y="2533838"/>
            <a:ext cx="3060453" cy="369332"/>
          </a:xfrm>
          <a:prstGeom prst="rect">
            <a:avLst/>
          </a:prstGeom>
          <a:noFill/>
        </p:spPr>
        <p:txBody>
          <a:bodyPr wrap="none" rtlCol="0">
            <a:spAutoFit/>
          </a:bodyPr>
          <a:lstStyle/>
          <a:p>
            <a:r>
              <a:rPr lang="en-US"/>
              <a:t>&gt; Launch another Claude Code</a:t>
            </a:r>
          </a:p>
        </p:txBody>
      </p:sp>
      <p:sp>
        <p:nvSpPr>
          <p:cNvPr id="12" name="TextBox 11">
            <a:extLst>
              <a:ext uri="{FF2B5EF4-FFF2-40B4-BE49-F238E27FC236}">
                <a16:creationId xmlns:a16="http://schemas.microsoft.com/office/drawing/2014/main" id="{B6DA0963-9F6B-44D4-9D9D-A2763150A80A}"/>
              </a:ext>
            </a:extLst>
          </p:cNvPr>
          <p:cNvSpPr txBox="1"/>
          <p:nvPr/>
        </p:nvSpPr>
        <p:spPr>
          <a:xfrm>
            <a:off x="1057954" y="3018205"/>
            <a:ext cx="1172116" cy="369332"/>
          </a:xfrm>
          <a:prstGeom prst="rect">
            <a:avLst/>
          </a:prstGeom>
          <a:noFill/>
        </p:spPr>
        <p:txBody>
          <a:bodyPr wrap="none" rtlCol="0">
            <a:spAutoFit/>
          </a:bodyPr>
          <a:lstStyle/>
          <a:p>
            <a:r>
              <a:rPr lang="en-US"/>
              <a:t>- launched</a:t>
            </a:r>
          </a:p>
        </p:txBody>
      </p:sp>
      <p:sp>
        <p:nvSpPr>
          <p:cNvPr id="14" name="TextBox 13">
            <a:extLst>
              <a:ext uri="{FF2B5EF4-FFF2-40B4-BE49-F238E27FC236}">
                <a16:creationId xmlns:a16="http://schemas.microsoft.com/office/drawing/2014/main" id="{96C771B1-3DA9-1279-C151-951B307A7DB3}"/>
              </a:ext>
            </a:extLst>
          </p:cNvPr>
          <p:cNvSpPr txBox="1"/>
          <p:nvPr/>
        </p:nvSpPr>
        <p:spPr>
          <a:xfrm>
            <a:off x="7039300" y="2618547"/>
            <a:ext cx="3251403" cy="830997"/>
          </a:xfrm>
          <a:prstGeom prst="rect">
            <a:avLst/>
          </a:prstGeom>
          <a:noFill/>
        </p:spPr>
        <p:txBody>
          <a:bodyPr wrap="none" rtlCol="0">
            <a:spAutoFit/>
          </a:bodyPr>
          <a:lstStyle/>
          <a:p>
            <a:r>
              <a:rPr lang="en-US" sz="2400"/>
              <a:t>You </a:t>
            </a:r>
            <a:r>
              <a:rPr lang="en-US" sz="2400" b="1">
                <a:solidFill>
                  <a:srgbClr val="C00000"/>
                </a:solidFill>
              </a:rPr>
              <a:t>can</a:t>
            </a:r>
            <a:r>
              <a:rPr lang="en-US" sz="2400"/>
              <a:t> send messages </a:t>
            </a:r>
          </a:p>
          <a:p>
            <a:r>
              <a:rPr lang="en-US" sz="2400"/>
              <a:t>to another Claude Code!</a:t>
            </a:r>
          </a:p>
        </p:txBody>
      </p:sp>
      <p:sp>
        <p:nvSpPr>
          <p:cNvPr id="15" name="TextBox 14">
            <a:extLst>
              <a:ext uri="{FF2B5EF4-FFF2-40B4-BE49-F238E27FC236}">
                <a16:creationId xmlns:a16="http://schemas.microsoft.com/office/drawing/2014/main" id="{84723D99-264E-EEF9-9B03-8C62CB010FBD}"/>
              </a:ext>
            </a:extLst>
          </p:cNvPr>
          <p:cNvSpPr txBox="1"/>
          <p:nvPr/>
        </p:nvSpPr>
        <p:spPr>
          <a:xfrm>
            <a:off x="7039300" y="3884466"/>
            <a:ext cx="3256020" cy="461665"/>
          </a:xfrm>
          <a:prstGeom prst="rect">
            <a:avLst/>
          </a:prstGeom>
          <a:noFill/>
        </p:spPr>
        <p:txBody>
          <a:bodyPr wrap="none" rtlCol="0">
            <a:spAutoFit/>
          </a:bodyPr>
          <a:lstStyle/>
          <a:p>
            <a:r>
              <a:rPr lang="en-US" sz="2400"/>
              <a:t>I just </a:t>
            </a:r>
            <a:r>
              <a:rPr lang="en-US" sz="2400" b="1">
                <a:solidFill>
                  <a:srgbClr val="C00000"/>
                </a:solidFill>
              </a:rPr>
              <a:t>wasn’t asking right</a:t>
            </a:r>
          </a:p>
        </p:txBody>
      </p:sp>
    </p:spTree>
    <p:extLst>
      <p:ext uri="{BB962C8B-B14F-4D97-AF65-F5344CB8AC3E}">
        <p14:creationId xmlns:p14="http://schemas.microsoft.com/office/powerpoint/2010/main" val="180729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22" presetClass="entr" presetSubtype="8" fill="hold" grpId="0" nodeType="with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5" grpId="0"/>
      <p:bldP spid="7" grpId="0"/>
      <p:bldP spid="8" grpId="0"/>
      <p:bldP spid="9" grpId="0"/>
      <p:bldP spid="10" grpId="0"/>
      <p:bldP spid="11" grpId="0"/>
      <p:bldP spid="12" grpId="0"/>
      <p:bldP spid="14" grpId="0"/>
      <p:bldP spid="1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2FB7743-69B7-1291-1A64-181E8284A66E}"/>
              </a:ext>
            </a:extLst>
          </p:cNvPr>
          <p:cNvSpPr/>
          <p:nvPr/>
        </p:nvSpPr>
        <p:spPr>
          <a:xfrm>
            <a:off x="746311" y="1266295"/>
            <a:ext cx="4000501" cy="87178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D3AD74-C8F8-968D-F8BC-51CC9B856496}"/>
              </a:ext>
            </a:extLst>
          </p:cNvPr>
          <p:cNvSpPr txBox="1"/>
          <p:nvPr/>
        </p:nvSpPr>
        <p:spPr>
          <a:xfrm>
            <a:off x="797578" y="1377887"/>
            <a:ext cx="3897966" cy="646331"/>
          </a:xfrm>
          <a:prstGeom prst="rect">
            <a:avLst/>
          </a:prstGeom>
          <a:noFill/>
        </p:spPr>
        <p:txBody>
          <a:bodyPr wrap="square">
            <a:spAutoFit/>
          </a:bodyPr>
          <a:lstStyle/>
          <a:p>
            <a:r>
              <a:rPr lang="en-US"/>
              <a:t>Can you send a message to another </a:t>
            </a:r>
          </a:p>
          <a:p>
            <a:r>
              <a:rPr lang="en-US"/>
              <a:t>Claude Code? Research if you need to.</a:t>
            </a:r>
          </a:p>
        </p:txBody>
      </p:sp>
      <p:sp>
        <p:nvSpPr>
          <p:cNvPr id="6" name="Rounded Rectangle 5">
            <a:extLst>
              <a:ext uri="{FF2B5EF4-FFF2-40B4-BE49-F238E27FC236}">
                <a16:creationId xmlns:a16="http://schemas.microsoft.com/office/drawing/2014/main" id="{177191BC-C5C5-28AD-185C-09DC29250446}"/>
              </a:ext>
            </a:extLst>
          </p:cNvPr>
          <p:cNvSpPr/>
          <p:nvPr/>
        </p:nvSpPr>
        <p:spPr>
          <a:xfrm>
            <a:off x="726142" y="3543300"/>
            <a:ext cx="5943599" cy="77992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87C0998-E055-7EB4-2C95-44A3D6D53B96}"/>
              </a:ext>
            </a:extLst>
          </p:cNvPr>
          <p:cNvSpPr/>
          <p:nvPr/>
        </p:nvSpPr>
        <p:spPr>
          <a:xfrm>
            <a:off x="4901453" y="1526240"/>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CA133C-7292-18A7-E238-334B78392B0D}"/>
              </a:ext>
            </a:extLst>
          </p:cNvPr>
          <p:cNvSpPr txBox="1"/>
          <p:nvPr/>
        </p:nvSpPr>
        <p:spPr>
          <a:xfrm>
            <a:off x="797578" y="3616220"/>
            <a:ext cx="5811651" cy="646331"/>
          </a:xfrm>
          <a:prstGeom prst="rect">
            <a:avLst/>
          </a:prstGeom>
          <a:noFill/>
        </p:spPr>
        <p:txBody>
          <a:bodyPr wrap="square">
            <a:spAutoFit/>
          </a:bodyPr>
          <a:lstStyle/>
          <a:p>
            <a:r>
              <a:rPr lang="en-US"/>
              <a:t>My iterm2 window is split into left panel and right panel.</a:t>
            </a:r>
          </a:p>
          <a:p>
            <a:r>
              <a:rPr lang="en-US"/>
              <a:t>How can I send message to right panel from the left panel? </a:t>
            </a:r>
          </a:p>
        </p:txBody>
      </p:sp>
      <p:sp>
        <p:nvSpPr>
          <p:cNvPr id="9" name="Right Arrow 8">
            <a:extLst>
              <a:ext uri="{FF2B5EF4-FFF2-40B4-BE49-F238E27FC236}">
                <a16:creationId xmlns:a16="http://schemas.microsoft.com/office/drawing/2014/main" id="{6F588875-B06B-FEC4-288E-A58F483CAD62}"/>
              </a:ext>
            </a:extLst>
          </p:cNvPr>
          <p:cNvSpPr/>
          <p:nvPr/>
        </p:nvSpPr>
        <p:spPr>
          <a:xfrm>
            <a:off x="6815138" y="3795495"/>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923EF3-2320-7574-ECB5-C77D44328F06}"/>
              </a:ext>
            </a:extLst>
          </p:cNvPr>
          <p:cNvSpPr txBox="1"/>
          <p:nvPr/>
        </p:nvSpPr>
        <p:spPr>
          <a:xfrm>
            <a:off x="2365421" y="5008592"/>
            <a:ext cx="7376973" cy="369332"/>
          </a:xfrm>
          <a:prstGeom prst="rect">
            <a:avLst/>
          </a:prstGeom>
          <a:noFill/>
        </p:spPr>
        <p:txBody>
          <a:bodyPr wrap="square" rtlCol="0">
            <a:spAutoFit/>
          </a:bodyPr>
          <a:lstStyle/>
          <a:p>
            <a:pPr marL="285750" indent="-285750">
              <a:buFontTx/>
              <a:buChar char="-"/>
            </a:pPr>
            <a:r>
              <a:rPr lang="en-US"/>
              <a:t>Sure! You can use </a:t>
            </a:r>
            <a:r>
              <a:rPr lang="en-US" b="1"/>
              <a:t>AppleScript</a:t>
            </a:r>
            <a:r>
              <a:rPr lang="en-US"/>
              <a:t> to talk to specific iterm2. Here’s how: ...</a:t>
            </a:r>
          </a:p>
        </p:txBody>
      </p:sp>
      <p:sp>
        <p:nvSpPr>
          <p:cNvPr id="12" name="TextBox 11">
            <a:extLst>
              <a:ext uri="{FF2B5EF4-FFF2-40B4-BE49-F238E27FC236}">
                <a16:creationId xmlns:a16="http://schemas.microsoft.com/office/drawing/2014/main" id="{1F141F6F-539A-0B66-E305-4A0686AF2198}"/>
              </a:ext>
            </a:extLst>
          </p:cNvPr>
          <p:cNvSpPr txBox="1"/>
          <p:nvPr/>
        </p:nvSpPr>
        <p:spPr>
          <a:xfrm>
            <a:off x="2365421" y="5407039"/>
            <a:ext cx="7578679" cy="369332"/>
          </a:xfrm>
          <a:prstGeom prst="rect">
            <a:avLst/>
          </a:prstGeom>
          <a:noFill/>
        </p:spPr>
        <p:txBody>
          <a:bodyPr wrap="square">
            <a:spAutoFit/>
          </a:bodyPr>
          <a:lstStyle/>
          <a:p>
            <a:pPr marL="285750" indent="-285750">
              <a:buFontTx/>
              <a:buChar char="-"/>
            </a:pPr>
            <a:r>
              <a:rPr lang="en-US"/>
              <a:t>You can use </a:t>
            </a:r>
            <a:r>
              <a:rPr lang="en-US" b="1"/>
              <a:t>tmux</a:t>
            </a:r>
            <a:r>
              <a:rPr lang="en-US"/>
              <a:t> to send messages to different windows in any terminal</a:t>
            </a:r>
          </a:p>
        </p:txBody>
      </p:sp>
      <p:sp>
        <p:nvSpPr>
          <p:cNvPr id="14" name="TextBox 13">
            <a:extLst>
              <a:ext uri="{FF2B5EF4-FFF2-40B4-BE49-F238E27FC236}">
                <a16:creationId xmlns:a16="http://schemas.microsoft.com/office/drawing/2014/main" id="{F3295FBC-7DCC-40AC-5A4B-D2E71443EF95}"/>
              </a:ext>
            </a:extLst>
          </p:cNvPr>
          <p:cNvSpPr txBox="1"/>
          <p:nvPr/>
        </p:nvSpPr>
        <p:spPr>
          <a:xfrm>
            <a:off x="5802406" y="1506531"/>
            <a:ext cx="6181448" cy="369332"/>
          </a:xfrm>
          <a:prstGeom prst="rect">
            <a:avLst/>
          </a:prstGeom>
          <a:noFill/>
        </p:spPr>
        <p:txBody>
          <a:bodyPr wrap="square" rtlCol="0">
            <a:spAutoFit/>
          </a:bodyPr>
          <a:lstStyle/>
          <a:p>
            <a:r>
              <a:rPr lang="en-US">
                <a:solidFill>
                  <a:schemeClr val="tx1">
                    <a:lumMod val="50000"/>
                    <a:lumOff val="50000"/>
                  </a:schemeClr>
                </a:solidFill>
              </a:rPr>
              <a:t>answer injection: </a:t>
            </a:r>
            <a:r>
              <a:rPr lang="en-US"/>
              <a:t>does Claude Code have support for it?</a:t>
            </a:r>
          </a:p>
        </p:txBody>
      </p:sp>
      <p:sp>
        <p:nvSpPr>
          <p:cNvPr id="15" name="TextBox 14">
            <a:extLst>
              <a:ext uri="{FF2B5EF4-FFF2-40B4-BE49-F238E27FC236}">
                <a16:creationId xmlns:a16="http://schemas.microsoft.com/office/drawing/2014/main" id="{5031B8F7-7CD6-C671-EBE0-90CA0EF031BD}"/>
              </a:ext>
            </a:extLst>
          </p:cNvPr>
          <p:cNvSpPr txBox="1"/>
          <p:nvPr/>
        </p:nvSpPr>
        <p:spPr>
          <a:xfrm>
            <a:off x="7706847" y="3775786"/>
            <a:ext cx="3653117" cy="369332"/>
          </a:xfrm>
          <a:prstGeom prst="rect">
            <a:avLst/>
          </a:prstGeom>
          <a:noFill/>
        </p:spPr>
        <p:txBody>
          <a:bodyPr wrap="square" rtlCol="0">
            <a:spAutoFit/>
          </a:bodyPr>
          <a:lstStyle/>
          <a:p>
            <a:r>
              <a:rPr lang="en-US"/>
              <a:t>describing what I am trying to do</a:t>
            </a:r>
          </a:p>
        </p:txBody>
      </p:sp>
      <p:sp>
        <p:nvSpPr>
          <p:cNvPr id="16" name="TextBox 15">
            <a:extLst>
              <a:ext uri="{FF2B5EF4-FFF2-40B4-BE49-F238E27FC236}">
                <a16:creationId xmlns:a16="http://schemas.microsoft.com/office/drawing/2014/main" id="{71736B00-FCB0-B8C6-DE31-346791E3A0B1}"/>
              </a:ext>
            </a:extLst>
          </p:cNvPr>
          <p:cNvSpPr txBox="1"/>
          <p:nvPr/>
        </p:nvSpPr>
        <p:spPr>
          <a:xfrm>
            <a:off x="7453596" y="1904978"/>
            <a:ext cx="2559419" cy="369332"/>
          </a:xfrm>
          <a:prstGeom prst="rect">
            <a:avLst/>
          </a:prstGeom>
          <a:noFill/>
        </p:spPr>
        <p:txBody>
          <a:bodyPr wrap="none" rtlCol="0">
            <a:spAutoFit/>
          </a:bodyPr>
          <a:lstStyle/>
          <a:p>
            <a:r>
              <a:rPr lang="en-US"/>
              <a:t>not bringing up terminals</a:t>
            </a:r>
          </a:p>
        </p:txBody>
      </p:sp>
      <p:sp>
        <p:nvSpPr>
          <p:cNvPr id="17" name="Rounded Rectangle 16">
            <a:extLst>
              <a:ext uri="{FF2B5EF4-FFF2-40B4-BE49-F238E27FC236}">
                <a16:creationId xmlns:a16="http://schemas.microsoft.com/office/drawing/2014/main" id="{DD3801C3-7D86-8CAE-2E73-54265EE07BB3}"/>
              </a:ext>
            </a:extLst>
          </p:cNvPr>
          <p:cNvSpPr/>
          <p:nvPr/>
        </p:nvSpPr>
        <p:spPr>
          <a:xfrm>
            <a:off x="4394851" y="5023426"/>
            <a:ext cx="1165508" cy="36300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4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2" grpId="0"/>
      <p:bldP spid="14" grpId="0"/>
      <p:bldP spid="15" grpId="0"/>
      <p:bldP spid="16" grpId="0"/>
      <p:bldP spid="1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57E2-E262-3EFE-170A-13576B18F8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7E4151-79C6-49F0-420D-9439665B8D3F}"/>
              </a:ext>
            </a:extLst>
          </p:cNvPr>
          <p:cNvSpPr txBox="1"/>
          <p:nvPr/>
        </p:nvSpPr>
        <p:spPr>
          <a:xfrm>
            <a:off x="3350453" y="2992946"/>
            <a:ext cx="4027064" cy="769441"/>
          </a:xfrm>
          <a:prstGeom prst="rect">
            <a:avLst/>
          </a:prstGeom>
          <a:noFill/>
        </p:spPr>
        <p:txBody>
          <a:bodyPr wrap="none" rtlCol="0">
            <a:spAutoFit/>
          </a:bodyPr>
          <a:lstStyle/>
          <a:p>
            <a:r>
              <a:rPr lang="en-US" sz="4400">
                <a:solidFill>
                  <a:schemeClr val="tx1">
                    <a:lumMod val="50000"/>
                    <a:lumOff val="50000"/>
                  </a:schemeClr>
                </a:solidFill>
              </a:rPr>
              <a:t>#25) </a:t>
            </a:r>
            <a:r>
              <a:rPr lang="en-US" sz="4400"/>
              <a:t>Tell me a lie</a:t>
            </a:r>
            <a:endParaRPr lang="en-US" sz="4400" dirty="0"/>
          </a:p>
        </p:txBody>
      </p:sp>
      <p:cxnSp>
        <p:nvCxnSpPr>
          <p:cNvPr id="4" name="Straight Connector 3">
            <a:extLst>
              <a:ext uri="{FF2B5EF4-FFF2-40B4-BE49-F238E27FC236}">
                <a16:creationId xmlns:a16="http://schemas.microsoft.com/office/drawing/2014/main" id="{FFDEC478-3D73-F8C8-0677-48EFA32834C8}"/>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B769922-19DA-5035-B973-C43BCFAC4AC8}"/>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125FA25-D6D5-228E-2C73-C16A74688B60}"/>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5EC50694-6772-88E0-B5D6-56C5093A433C}"/>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63434D2F-9A05-FE03-58CD-30BE671355F4}"/>
              </a:ext>
            </a:extLst>
          </p:cNvPr>
          <p:cNvSpPr txBox="1"/>
          <p:nvPr/>
        </p:nvSpPr>
        <p:spPr>
          <a:xfrm>
            <a:off x="3781726" y="4886696"/>
            <a:ext cx="4193777" cy="461665"/>
          </a:xfrm>
          <a:prstGeom prst="rect">
            <a:avLst/>
          </a:prstGeom>
          <a:noFill/>
        </p:spPr>
        <p:txBody>
          <a:bodyPr wrap="none" rtlCol="0">
            <a:spAutoFit/>
          </a:bodyPr>
          <a:lstStyle/>
          <a:p>
            <a:r>
              <a:rPr lang="en-US" sz="2400">
                <a:solidFill>
                  <a:srgbClr val="0070C0"/>
                </a:solidFill>
              </a:rPr>
              <a:t>What’s 2 + 2? Give me 5 options</a:t>
            </a:r>
          </a:p>
        </p:txBody>
      </p:sp>
      <p:pic>
        <p:nvPicPr>
          <p:cNvPr id="9" name="Picture 8" descr="A blue quote marks&#10;&#10;AI-generated content may be incorrect.">
            <a:extLst>
              <a:ext uri="{FF2B5EF4-FFF2-40B4-BE49-F238E27FC236}">
                <a16:creationId xmlns:a16="http://schemas.microsoft.com/office/drawing/2014/main" id="{493C94C9-B554-1EF0-8ED7-334074D2A23A}"/>
              </a:ext>
            </a:extLst>
          </p:cNvPr>
          <p:cNvPicPr>
            <a:picLocks noChangeAspect="1"/>
          </p:cNvPicPr>
          <p:nvPr/>
        </p:nvPicPr>
        <p:blipFill>
          <a:blip r:embed="rId4"/>
          <a:stretch>
            <a:fillRect/>
          </a:stretch>
        </p:blipFill>
        <p:spPr>
          <a:xfrm>
            <a:off x="3151189" y="4577790"/>
            <a:ext cx="630537" cy="557431"/>
          </a:xfrm>
          <a:prstGeom prst="rect">
            <a:avLst/>
          </a:prstGeom>
        </p:spPr>
      </p:pic>
      <p:pic>
        <p:nvPicPr>
          <p:cNvPr id="11" name="Picture 10" descr="A blue quote marks&#10;&#10;AI-generated content may be incorrect.">
            <a:extLst>
              <a:ext uri="{FF2B5EF4-FFF2-40B4-BE49-F238E27FC236}">
                <a16:creationId xmlns:a16="http://schemas.microsoft.com/office/drawing/2014/main" id="{BADFFEE3-9876-C899-C26D-CACC537F3708}"/>
              </a:ext>
            </a:extLst>
          </p:cNvPr>
          <p:cNvPicPr>
            <a:picLocks noChangeAspect="1"/>
          </p:cNvPicPr>
          <p:nvPr/>
        </p:nvPicPr>
        <p:blipFill>
          <a:blip r:embed="rId5"/>
          <a:stretch>
            <a:fillRect/>
          </a:stretch>
        </p:blipFill>
        <p:spPr>
          <a:xfrm>
            <a:off x="8030977" y="5095955"/>
            <a:ext cx="549332" cy="482747"/>
          </a:xfrm>
          <a:prstGeom prst="rect">
            <a:avLst/>
          </a:prstGeom>
        </p:spPr>
      </p:pic>
    </p:spTree>
    <p:extLst>
      <p:ext uri="{BB962C8B-B14F-4D97-AF65-F5344CB8AC3E}">
        <p14:creationId xmlns:p14="http://schemas.microsoft.com/office/powerpoint/2010/main" val="196817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7AC2E-1299-128E-5422-5CE91969462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E2E6322-A566-04D0-5048-EDE70692044C}"/>
              </a:ext>
            </a:extLst>
          </p:cNvPr>
          <p:cNvSpPr/>
          <p:nvPr/>
        </p:nvSpPr>
        <p:spPr>
          <a:xfrm>
            <a:off x="1386115" y="678543"/>
            <a:ext cx="2963463"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98A074-99BE-594A-531E-C995749DB227}"/>
              </a:ext>
            </a:extLst>
          </p:cNvPr>
          <p:cNvSpPr txBox="1"/>
          <p:nvPr/>
        </p:nvSpPr>
        <p:spPr>
          <a:xfrm>
            <a:off x="1947123" y="5653314"/>
            <a:ext cx="1686103" cy="369332"/>
          </a:xfrm>
          <a:prstGeom prst="rect">
            <a:avLst/>
          </a:prstGeom>
          <a:noFill/>
        </p:spPr>
        <p:txBody>
          <a:bodyPr wrap="none" rtlCol="0">
            <a:spAutoFit/>
          </a:bodyPr>
          <a:lstStyle/>
          <a:p>
            <a:r>
              <a:rPr lang="en-US"/>
              <a:t>context window</a:t>
            </a:r>
          </a:p>
        </p:txBody>
      </p:sp>
      <p:sp>
        <p:nvSpPr>
          <p:cNvPr id="5" name="TextBox 4">
            <a:extLst>
              <a:ext uri="{FF2B5EF4-FFF2-40B4-BE49-F238E27FC236}">
                <a16:creationId xmlns:a16="http://schemas.microsoft.com/office/drawing/2014/main" id="{93C07703-99DD-79FB-D5F4-296115BCD97B}"/>
              </a:ext>
            </a:extLst>
          </p:cNvPr>
          <p:cNvSpPr txBox="1"/>
          <p:nvPr/>
        </p:nvSpPr>
        <p:spPr>
          <a:xfrm>
            <a:off x="2008755" y="3183236"/>
            <a:ext cx="1737976" cy="369332"/>
          </a:xfrm>
          <a:prstGeom prst="rect">
            <a:avLst/>
          </a:prstGeom>
          <a:noFill/>
        </p:spPr>
        <p:txBody>
          <a:bodyPr wrap="none" rtlCol="0">
            <a:spAutoFit/>
          </a:bodyPr>
          <a:lstStyle/>
          <a:p>
            <a:r>
              <a:rPr lang="en-US"/>
              <a:t>effective context</a:t>
            </a:r>
          </a:p>
        </p:txBody>
      </p:sp>
      <p:sp>
        <p:nvSpPr>
          <p:cNvPr id="6" name="TextBox 5">
            <a:extLst>
              <a:ext uri="{FF2B5EF4-FFF2-40B4-BE49-F238E27FC236}">
                <a16:creationId xmlns:a16="http://schemas.microsoft.com/office/drawing/2014/main" id="{CBB858A4-42AF-4C7A-2949-1D61C16606F2}"/>
              </a:ext>
            </a:extLst>
          </p:cNvPr>
          <p:cNvSpPr txBox="1"/>
          <p:nvPr/>
        </p:nvSpPr>
        <p:spPr>
          <a:xfrm>
            <a:off x="2536945" y="835354"/>
            <a:ext cx="681597" cy="369332"/>
          </a:xfrm>
          <a:prstGeom prst="rect">
            <a:avLst/>
          </a:prstGeom>
          <a:noFill/>
        </p:spPr>
        <p:txBody>
          <a:bodyPr wrap="none" rtlCol="0">
            <a:spAutoFit/>
          </a:bodyPr>
          <a:lstStyle/>
          <a:p>
            <a:r>
              <a:rPr lang="en-US"/>
              <a:t>focus</a:t>
            </a:r>
          </a:p>
        </p:txBody>
      </p:sp>
      <p:sp>
        <p:nvSpPr>
          <p:cNvPr id="12" name="Rounded Rectangle 11">
            <a:extLst>
              <a:ext uri="{FF2B5EF4-FFF2-40B4-BE49-F238E27FC236}">
                <a16:creationId xmlns:a16="http://schemas.microsoft.com/office/drawing/2014/main" id="{B09CDFBC-2BFC-C352-B360-9A97D0020C22}"/>
              </a:ext>
            </a:extLst>
          </p:cNvPr>
          <p:cNvSpPr/>
          <p:nvPr/>
        </p:nvSpPr>
        <p:spPr>
          <a:xfrm rot="16200000">
            <a:off x="8074570" y="3271092"/>
            <a:ext cx="312415"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E8D876B-F17D-F1D9-EFD7-BEC0EB526EB2}"/>
              </a:ext>
            </a:extLst>
          </p:cNvPr>
          <p:cNvCxnSpPr>
            <a:cxnSpLocks/>
          </p:cNvCxnSpPr>
          <p:nvPr/>
        </p:nvCxnSpPr>
        <p:spPr>
          <a:xfrm flipV="1">
            <a:off x="5490718" y="2113691"/>
            <a:ext cx="0" cy="3539623"/>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437016-DA89-5363-69C8-C07D36A06C2F}"/>
              </a:ext>
            </a:extLst>
          </p:cNvPr>
          <p:cNvSpPr txBox="1"/>
          <p:nvPr/>
        </p:nvSpPr>
        <p:spPr>
          <a:xfrm rot="16200000">
            <a:off x="4619718" y="3781500"/>
            <a:ext cx="1074333" cy="369332"/>
          </a:xfrm>
          <a:prstGeom prst="rect">
            <a:avLst/>
          </a:prstGeom>
          <a:noFill/>
        </p:spPr>
        <p:txBody>
          <a:bodyPr wrap="none" rtlCol="0">
            <a:spAutoFit/>
          </a:bodyPr>
          <a:lstStyle/>
          <a:p>
            <a:r>
              <a:rPr lang="en-US"/>
              <a:t>goodness</a:t>
            </a:r>
          </a:p>
        </p:txBody>
      </p:sp>
      <p:sp>
        <p:nvSpPr>
          <p:cNvPr id="25" name="Freeform 24">
            <a:extLst>
              <a:ext uri="{FF2B5EF4-FFF2-40B4-BE49-F238E27FC236}">
                <a16:creationId xmlns:a16="http://schemas.microsoft.com/office/drawing/2014/main" id="{E92AFF6F-4D9C-652B-1D5A-E13B1D4877EB}"/>
              </a:ext>
            </a:extLst>
          </p:cNvPr>
          <p:cNvSpPr/>
          <p:nvPr/>
        </p:nvSpPr>
        <p:spPr>
          <a:xfrm>
            <a:off x="5639886" y="2555631"/>
            <a:ext cx="5692346" cy="3270943"/>
          </a:xfrm>
          <a:custGeom>
            <a:avLst/>
            <a:gdLst>
              <a:gd name="connsiteX0" fmla="*/ 0 w 5692346"/>
              <a:gd name="connsiteY0" fmla="*/ 521 h 3270943"/>
              <a:gd name="connsiteX1" fmla="*/ 98854 w 5692346"/>
              <a:gd name="connsiteY1" fmla="*/ 521 h 3270943"/>
              <a:gd name="connsiteX2" fmla="*/ 304800 w 5692346"/>
              <a:gd name="connsiteY2" fmla="*/ 16997 h 3270943"/>
              <a:gd name="connsiteX3" fmla="*/ 362465 w 5692346"/>
              <a:gd name="connsiteY3" fmla="*/ 33472 h 3270943"/>
              <a:gd name="connsiteX4" fmla="*/ 395416 w 5692346"/>
              <a:gd name="connsiteY4" fmla="*/ 41710 h 3270943"/>
              <a:gd name="connsiteX5" fmla="*/ 444843 w 5692346"/>
              <a:gd name="connsiteY5" fmla="*/ 58186 h 3270943"/>
              <a:gd name="connsiteX6" fmla="*/ 477795 w 5692346"/>
              <a:gd name="connsiteY6" fmla="*/ 66424 h 3270943"/>
              <a:gd name="connsiteX7" fmla="*/ 543698 w 5692346"/>
              <a:gd name="connsiteY7" fmla="*/ 91137 h 3270943"/>
              <a:gd name="connsiteX8" fmla="*/ 593125 w 5692346"/>
              <a:gd name="connsiteY8" fmla="*/ 107613 h 3270943"/>
              <a:gd name="connsiteX9" fmla="*/ 650789 w 5692346"/>
              <a:gd name="connsiteY9" fmla="*/ 140564 h 3270943"/>
              <a:gd name="connsiteX10" fmla="*/ 757881 w 5692346"/>
              <a:gd name="connsiteY10" fmla="*/ 214705 h 3270943"/>
              <a:gd name="connsiteX11" fmla="*/ 807308 w 5692346"/>
              <a:gd name="connsiteY11" fmla="*/ 239418 h 3270943"/>
              <a:gd name="connsiteX12" fmla="*/ 864973 w 5692346"/>
              <a:gd name="connsiteY12" fmla="*/ 305321 h 3270943"/>
              <a:gd name="connsiteX13" fmla="*/ 889687 w 5692346"/>
              <a:gd name="connsiteY13" fmla="*/ 338272 h 3270943"/>
              <a:gd name="connsiteX14" fmla="*/ 930876 w 5692346"/>
              <a:gd name="connsiteY14" fmla="*/ 404175 h 3270943"/>
              <a:gd name="connsiteX15" fmla="*/ 955589 w 5692346"/>
              <a:gd name="connsiteY15" fmla="*/ 461840 h 3270943"/>
              <a:gd name="connsiteX16" fmla="*/ 980303 w 5692346"/>
              <a:gd name="connsiteY16" fmla="*/ 519505 h 3270943"/>
              <a:gd name="connsiteX17" fmla="*/ 1021492 w 5692346"/>
              <a:gd name="connsiteY17" fmla="*/ 577170 h 3270943"/>
              <a:gd name="connsiteX18" fmla="*/ 1087395 w 5692346"/>
              <a:gd name="connsiteY18" fmla="*/ 676024 h 3270943"/>
              <a:gd name="connsiteX19" fmla="*/ 1112108 w 5692346"/>
              <a:gd name="connsiteY19" fmla="*/ 692499 h 3270943"/>
              <a:gd name="connsiteX20" fmla="*/ 1194487 w 5692346"/>
              <a:gd name="connsiteY20" fmla="*/ 758402 h 3270943"/>
              <a:gd name="connsiteX21" fmla="*/ 1268627 w 5692346"/>
              <a:gd name="connsiteY21" fmla="*/ 799591 h 3270943"/>
              <a:gd name="connsiteX22" fmla="*/ 1318054 w 5692346"/>
              <a:gd name="connsiteY22" fmla="*/ 832543 h 3270943"/>
              <a:gd name="connsiteX23" fmla="*/ 1408670 w 5692346"/>
              <a:gd name="connsiteY23" fmla="*/ 865494 h 3270943"/>
              <a:gd name="connsiteX24" fmla="*/ 1639330 w 5692346"/>
              <a:gd name="connsiteY24" fmla="*/ 931397 h 3270943"/>
              <a:gd name="connsiteX25" fmla="*/ 1762898 w 5692346"/>
              <a:gd name="connsiteY25" fmla="*/ 956110 h 3270943"/>
              <a:gd name="connsiteX26" fmla="*/ 2215979 w 5692346"/>
              <a:gd name="connsiteY26" fmla="*/ 1104391 h 3270943"/>
              <a:gd name="connsiteX27" fmla="*/ 2364260 w 5692346"/>
              <a:gd name="connsiteY27" fmla="*/ 1162056 h 3270943"/>
              <a:gd name="connsiteX28" fmla="*/ 2421925 w 5692346"/>
              <a:gd name="connsiteY28" fmla="*/ 1186770 h 3270943"/>
              <a:gd name="connsiteX29" fmla="*/ 2471352 w 5692346"/>
              <a:gd name="connsiteY29" fmla="*/ 1203245 h 3270943"/>
              <a:gd name="connsiteX30" fmla="*/ 2537254 w 5692346"/>
              <a:gd name="connsiteY30" fmla="*/ 1227959 h 3270943"/>
              <a:gd name="connsiteX31" fmla="*/ 2561968 w 5692346"/>
              <a:gd name="connsiteY31" fmla="*/ 1236197 h 3270943"/>
              <a:gd name="connsiteX32" fmla="*/ 2677298 w 5692346"/>
              <a:gd name="connsiteY32" fmla="*/ 1285624 h 3270943"/>
              <a:gd name="connsiteX33" fmla="*/ 2734962 w 5692346"/>
              <a:gd name="connsiteY33" fmla="*/ 1310337 h 3270943"/>
              <a:gd name="connsiteX34" fmla="*/ 2916195 w 5692346"/>
              <a:gd name="connsiteY34" fmla="*/ 1409191 h 3270943"/>
              <a:gd name="connsiteX35" fmla="*/ 2990335 w 5692346"/>
              <a:gd name="connsiteY35" fmla="*/ 1450380 h 3270943"/>
              <a:gd name="connsiteX36" fmla="*/ 3015049 w 5692346"/>
              <a:gd name="connsiteY36" fmla="*/ 1466856 h 3270943"/>
              <a:gd name="connsiteX37" fmla="*/ 3097427 w 5692346"/>
              <a:gd name="connsiteY37" fmla="*/ 1524521 h 3270943"/>
              <a:gd name="connsiteX38" fmla="*/ 3212757 w 5692346"/>
              <a:gd name="connsiteY38" fmla="*/ 1639851 h 3270943"/>
              <a:gd name="connsiteX39" fmla="*/ 3237470 w 5692346"/>
              <a:gd name="connsiteY39" fmla="*/ 1664564 h 3270943"/>
              <a:gd name="connsiteX40" fmla="*/ 3286898 w 5692346"/>
              <a:gd name="connsiteY40" fmla="*/ 1722229 h 3270943"/>
              <a:gd name="connsiteX41" fmla="*/ 3311611 w 5692346"/>
              <a:gd name="connsiteY41" fmla="*/ 1746943 h 3270943"/>
              <a:gd name="connsiteX42" fmla="*/ 3344562 w 5692346"/>
              <a:gd name="connsiteY42" fmla="*/ 1796370 h 3270943"/>
              <a:gd name="connsiteX43" fmla="*/ 3377514 w 5692346"/>
              <a:gd name="connsiteY43" fmla="*/ 1911699 h 3270943"/>
              <a:gd name="connsiteX44" fmla="*/ 3509319 w 5692346"/>
              <a:gd name="connsiteY44" fmla="*/ 2249451 h 3270943"/>
              <a:gd name="connsiteX45" fmla="*/ 3525795 w 5692346"/>
              <a:gd name="connsiteY45" fmla="*/ 2298878 h 3270943"/>
              <a:gd name="connsiteX46" fmla="*/ 3534033 w 5692346"/>
              <a:gd name="connsiteY46" fmla="*/ 2340067 h 3270943"/>
              <a:gd name="connsiteX47" fmla="*/ 3558746 w 5692346"/>
              <a:gd name="connsiteY47" fmla="*/ 2480110 h 3270943"/>
              <a:gd name="connsiteX48" fmla="*/ 3591698 w 5692346"/>
              <a:gd name="connsiteY48" fmla="*/ 2628391 h 3270943"/>
              <a:gd name="connsiteX49" fmla="*/ 3674076 w 5692346"/>
              <a:gd name="connsiteY49" fmla="*/ 2751959 h 3270943"/>
              <a:gd name="connsiteX50" fmla="*/ 4044779 w 5692346"/>
              <a:gd name="connsiteY50" fmla="*/ 3106186 h 3270943"/>
              <a:gd name="connsiteX51" fmla="*/ 4209535 w 5692346"/>
              <a:gd name="connsiteY51" fmla="*/ 3163851 h 3270943"/>
              <a:gd name="connsiteX52" fmla="*/ 4588476 w 5692346"/>
              <a:gd name="connsiteY52" fmla="*/ 3221516 h 3270943"/>
              <a:gd name="connsiteX53" fmla="*/ 5329881 w 5692346"/>
              <a:gd name="connsiteY53" fmla="*/ 3237991 h 3270943"/>
              <a:gd name="connsiteX54" fmla="*/ 5568779 w 5692346"/>
              <a:gd name="connsiteY54" fmla="*/ 3262705 h 3270943"/>
              <a:gd name="connsiteX55" fmla="*/ 5692346 w 5692346"/>
              <a:gd name="connsiteY55" fmla="*/ 3270943 h 327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692346" h="3270943">
                <a:moveTo>
                  <a:pt x="0" y="521"/>
                </a:moveTo>
                <a:cubicBezTo>
                  <a:pt x="113443" y="23210"/>
                  <a:pt x="-46468" y="-4020"/>
                  <a:pt x="98854" y="521"/>
                </a:cubicBezTo>
                <a:cubicBezTo>
                  <a:pt x="167688" y="2672"/>
                  <a:pt x="304800" y="16997"/>
                  <a:pt x="304800" y="16997"/>
                </a:cubicBezTo>
                <a:cubicBezTo>
                  <a:pt x="407748" y="42731"/>
                  <a:pt x="279789" y="9849"/>
                  <a:pt x="362465" y="33472"/>
                </a:cubicBezTo>
                <a:cubicBezTo>
                  <a:pt x="373351" y="36582"/>
                  <a:pt x="384572" y="38457"/>
                  <a:pt x="395416" y="41710"/>
                </a:cubicBezTo>
                <a:cubicBezTo>
                  <a:pt x="412050" y="46700"/>
                  <a:pt x="428209" y="53196"/>
                  <a:pt x="444843" y="58186"/>
                </a:cubicBezTo>
                <a:cubicBezTo>
                  <a:pt x="455688" y="61439"/>
                  <a:pt x="467054" y="62844"/>
                  <a:pt x="477795" y="66424"/>
                </a:cubicBezTo>
                <a:cubicBezTo>
                  <a:pt x="500052" y="73843"/>
                  <a:pt x="521603" y="83246"/>
                  <a:pt x="543698" y="91137"/>
                </a:cubicBezTo>
                <a:cubicBezTo>
                  <a:pt x="560053" y="96978"/>
                  <a:pt x="578046" y="98997"/>
                  <a:pt x="593125" y="107613"/>
                </a:cubicBezTo>
                <a:cubicBezTo>
                  <a:pt x="612346" y="118597"/>
                  <a:pt x="632227" y="128499"/>
                  <a:pt x="650789" y="140564"/>
                </a:cubicBezTo>
                <a:cubicBezTo>
                  <a:pt x="687192" y="164226"/>
                  <a:pt x="719047" y="195288"/>
                  <a:pt x="757881" y="214705"/>
                </a:cubicBezTo>
                <a:cubicBezTo>
                  <a:pt x="774357" y="222943"/>
                  <a:pt x="792411" y="228584"/>
                  <a:pt x="807308" y="239418"/>
                </a:cubicBezTo>
                <a:cubicBezTo>
                  <a:pt x="843912" y="266039"/>
                  <a:pt x="843636" y="275449"/>
                  <a:pt x="864973" y="305321"/>
                </a:cubicBezTo>
                <a:cubicBezTo>
                  <a:pt x="872953" y="316493"/>
                  <a:pt x="882410" y="326629"/>
                  <a:pt x="889687" y="338272"/>
                </a:cubicBezTo>
                <a:cubicBezTo>
                  <a:pt x="946226" y="428735"/>
                  <a:pt x="860865" y="310830"/>
                  <a:pt x="930876" y="404175"/>
                </a:cubicBezTo>
                <a:cubicBezTo>
                  <a:pt x="946595" y="451333"/>
                  <a:pt x="930142" y="405858"/>
                  <a:pt x="955589" y="461840"/>
                </a:cubicBezTo>
                <a:cubicBezTo>
                  <a:pt x="964243" y="480878"/>
                  <a:pt x="970950" y="500800"/>
                  <a:pt x="980303" y="519505"/>
                </a:cubicBezTo>
                <a:cubicBezTo>
                  <a:pt x="987219" y="533336"/>
                  <a:pt x="1014659" y="567231"/>
                  <a:pt x="1021492" y="577170"/>
                </a:cubicBezTo>
                <a:cubicBezTo>
                  <a:pt x="1043928" y="609804"/>
                  <a:pt x="1054443" y="654057"/>
                  <a:pt x="1087395" y="676024"/>
                </a:cubicBezTo>
                <a:cubicBezTo>
                  <a:pt x="1095633" y="681516"/>
                  <a:pt x="1104261" y="686463"/>
                  <a:pt x="1112108" y="692499"/>
                </a:cubicBezTo>
                <a:cubicBezTo>
                  <a:pt x="1139981" y="713940"/>
                  <a:pt x="1163747" y="741324"/>
                  <a:pt x="1194487" y="758402"/>
                </a:cubicBezTo>
                <a:cubicBezTo>
                  <a:pt x="1219200" y="772132"/>
                  <a:pt x="1244385" y="785046"/>
                  <a:pt x="1268627" y="799591"/>
                </a:cubicBezTo>
                <a:cubicBezTo>
                  <a:pt x="1285607" y="809779"/>
                  <a:pt x="1300137" y="824112"/>
                  <a:pt x="1318054" y="832543"/>
                </a:cubicBezTo>
                <a:cubicBezTo>
                  <a:pt x="1347135" y="846228"/>
                  <a:pt x="1378179" y="855330"/>
                  <a:pt x="1408670" y="865494"/>
                </a:cubicBezTo>
                <a:cubicBezTo>
                  <a:pt x="1493470" y="893760"/>
                  <a:pt x="1554427" y="912530"/>
                  <a:pt x="1639330" y="931397"/>
                </a:cubicBezTo>
                <a:cubicBezTo>
                  <a:pt x="1680335" y="940509"/>
                  <a:pt x="1722147" y="945922"/>
                  <a:pt x="1762898" y="956110"/>
                </a:cubicBezTo>
                <a:cubicBezTo>
                  <a:pt x="1926081" y="996905"/>
                  <a:pt x="2052694" y="1044729"/>
                  <a:pt x="2215979" y="1104391"/>
                </a:cubicBezTo>
                <a:cubicBezTo>
                  <a:pt x="2265791" y="1122592"/>
                  <a:pt x="2315515" y="1141165"/>
                  <a:pt x="2364260" y="1162056"/>
                </a:cubicBezTo>
                <a:cubicBezTo>
                  <a:pt x="2383482" y="1170294"/>
                  <a:pt x="2402406" y="1179263"/>
                  <a:pt x="2421925" y="1186770"/>
                </a:cubicBezTo>
                <a:cubicBezTo>
                  <a:pt x="2438134" y="1193004"/>
                  <a:pt x="2454997" y="1197404"/>
                  <a:pt x="2471352" y="1203245"/>
                </a:cubicBezTo>
                <a:cubicBezTo>
                  <a:pt x="2493446" y="1211136"/>
                  <a:pt x="2515205" y="1219941"/>
                  <a:pt x="2537254" y="1227959"/>
                </a:cubicBezTo>
                <a:cubicBezTo>
                  <a:pt x="2545415" y="1230927"/>
                  <a:pt x="2553938" y="1232891"/>
                  <a:pt x="2561968" y="1236197"/>
                </a:cubicBezTo>
                <a:cubicBezTo>
                  <a:pt x="2600643" y="1252122"/>
                  <a:pt x="2638855" y="1269148"/>
                  <a:pt x="2677298" y="1285624"/>
                </a:cubicBezTo>
                <a:cubicBezTo>
                  <a:pt x="2696519" y="1293862"/>
                  <a:pt x="2716603" y="1300323"/>
                  <a:pt x="2734962" y="1310337"/>
                </a:cubicBezTo>
                <a:lnTo>
                  <a:pt x="2916195" y="1409191"/>
                </a:lnTo>
                <a:cubicBezTo>
                  <a:pt x="2940983" y="1422785"/>
                  <a:pt x="2966812" y="1434698"/>
                  <a:pt x="2990335" y="1450380"/>
                </a:cubicBezTo>
                <a:cubicBezTo>
                  <a:pt x="2998573" y="1455872"/>
                  <a:pt x="3006453" y="1461944"/>
                  <a:pt x="3015049" y="1466856"/>
                </a:cubicBezTo>
                <a:cubicBezTo>
                  <a:pt x="3066631" y="1496332"/>
                  <a:pt x="3039529" y="1469518"/>
                  <a:pt x="3097427" y="1524521"/>
                </a:cubicBezTo>
                <a:cubicBezTo>
                  <a:pt x="3136843" y="1561966"/>
                  <a:pt x="3174314" y="1601408"/>
                  <a:pt x="3212757" y="1639851"/>
                </a:cubicBezTo>
                <a:cubicBezTo>
                  <a:pt x="3220995" y="1648089"/>
                  <a:pt x="3229888" y="1655719"/>
                  <a:pt x="3237470" y="1664564"/>
                </a:cubicBezTo>
                <a:cubicBezTo>
                  <a:pt x="3253946" y="1683786"/>
                  <a:pt x="3269962" y="1703411"/>
                  <a:pt x="3286898" y="1722229"/>
                </a:cubicBezTo>
                <a:cubicBezTo>
                  <a:pt x="3294691" y="1730888"/>
                  <a:pt x="3304459" y="1737747"/>
                  <a:pt x="3311611" y="1746943"/>
                </a:cubicBezTo>
                <a:cubicBezTo>
                  <a:pt x="3323768" y="1762573"/>
                  <a:pt x="3344562" y="1796370"/>
                  <a:pt x="3344562" y="1796370"/>
                </a:cubicBezTo>
                <a:cubicBezTo>
                  <a:pt x="3355546" y="1834813"/>
                  <a:pt x="3363851" y="1874125"/>
                  <a:pt x="3377514" y="1911699"/>
                </a:cubicBezTo>
                <a:cubicBezTo>
                  <a:pt x="3418815" y="2025276"/>
                  <a:pt x="3471101" y="2134800"/>
                  <a:pt x="3509319" y="2249451"/>
                </a:cubicBezTo>
                <a:cubicBezTo>
                  <a:pt x="3514811" y="2265927"/>
                  <a:pt x="3521225" y="2282123"/>
                  <a:pt x="3525795" y="2298878"/>
                </a:cubicBezTo>
                <a:cubicBezTo>
                  <a:pt x="3529479" y="2312386"/>
                  <a:pt x="3531528" y="2326291"/>
                  <a:pt x="3534033" y="2340067"/>
                </a:cubicBezTo>
                <a:cubicBezTo>
                  <a:pt x="3542513" y="2386705"/>
                  <a:pt x="3549450" y="2433628"/>
                  <a:pt x="3558746" y="2480110"/>
                </a:cubicBezTo>
                <a:cubicBezTo>
                  <a:pt x="3568676" y="2529760"/>
                  <a:pt x="3571923" y="2581779"/>
                  <a:pt x="3591698" y="2628391"/>
                </a:cubicBezTo>
                <a:cubicBezTo>
                  <a:pt x="3611032" y="2673963"/>
                  <a:pt x="3645303" y="2711676"/>
                  <a:pt x="3674076" y="2751959"/>
                </a:cubicBezTo>
                <a:cubicBezTo>
                  <a:pt x="3768971" y="2884813"/>
                  <a:pt x="3880692" y="3048755"/>
                  <a:pt x="4044779" y="3106186"/>
                </a:cubicBezTo>
                <a:cubicBezTo>
                  <a:pt x="4099698" y="3125408"/>
                  <a:pt x="4153234" y="3149164"/>
                  <a:pt x="4209535" y="3163851"/>
                </a:cubicBezTo>
                <a:cubicBezTo>
                  <a:pt x="4338697" y="3197545"/>
                  <a:pt x="4457069" y="3211408"/>
                  <a:pt x="4588476" y="3221516"/>
                </a:cubicBezTo>
                <a:cubicBezTo>
                  <a:pt x="4803907" y="3238087"/>
                  <a:pt x="5199567" y="3236156"/>
                  <a:pt x="5329881" y="3237991"/>
                </a:cubicBezTo>
                <a:lnTo>
                  <a:pt x="5568779" y="3262705"/>
                </a:lnTo>
                <a:cubicBezTo>
                  <a:pt x="5609890" y="3266442"/>
                  <a:pt x="5692346" y="3270943"/>
                  <a:pt x="5692346" y="3270943"/>
                </a:cubicBezTo>
              </a:path>
            </a:pathLst>
          </a:cu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C6A4051-B846-B02B-CF60-C00D1677A248}"/>
              </a:ext>
            </a:extLst>
          </p:cNvPr>
          <p:cNvSpPr txBox="1"/>
          <p:nvPr/>
        </p:nvSpPr>
        <p:spPr>
          <a:xfrm>
            <a:off x="270978" y="3237171"/>
            <a:ext cx="965970" cy="646331"/>
          </a:xfrm>
          <a:prstGeom prst="rect">
            <a:avLst/>
          </a:prstGeom>
          <a:noFill/>
        </p:spPr>
        <p:txBody>
          <a:bodyPr wrap="none" rtlCol="0">
            <a:spAutoFit/>
          </a:bodyPr>
          <a:lstStyle/>
          <a:p>
            <a:pPr algn="ctr"/>
            <a:r>
              <a:rPr lang="en-US"/>
              <a:t>Context </a:t>
            </a:r>
          </a:p>
          <a:p>
            <a:pPr algn="ctr"/>
            <a:r>
              <a:rPr lang="en-US"/>
              <a:t>Rot</a:t>
            </a:r>
          </a:p>
        </p:txBody>
      </p:sp>
    </p:spTree>
    <p:extLst>
      <p:ext uri="{BB962C8B-B14F-4D97-AF65-F5344CB8AC3E}">
        <p14:creationId xmlns:p14="http://schemas.microsoft.com/office/powerpoint/2010/main" val="356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15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2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8465-61BC-3C63-74F9-29F1F56F391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A181B28-23EE-D249-74A9-E97D2FA9BD6F}"/>
              </a:ext>
            </a:extLst>
          </p:cNvPr>
          <p:cNvPicPr>
            <a:picLocks noChangeAspect="1"/>
          </p:cNvPicPr>
          <p:nvPr/>
        </p:nvPicPr>
        <p:blipFill>
          <a:blip r:embed="rId2"/>
          <a:stretch>
            <a:fillRect/>
          </a:stretch>
        </p:blipFill>
        <p:spPr>
          <a:xfrm>
            <a:off x="562728" y="870215"/>
            <a:ext cx="4544125" cy="2887952"/>
          </a:xfrm>
          <a:prstGeom prst="rect">
            <a:avLst/>
          </a:prstGeom>
        </p:spPr>
      </p:pic>
      <p:sp>
        <p:nvSpPr>
          <p:cNvPr id="7" name="TextBox 6">
            <a:extLst>
              <a:ext uri="{FF2B5EF4-FFF2-40B4-BE49-F238E27FC236}">
                <a16:creationId xmlns:a16="http://schemas.microsoft.com/office/drawing/2014/main" id="{89B83070-8A74-9806-679B-6C6ED8CF553E}"/>
              </a:ext>
            </a:extLst>
          </p:cNvPr>
          <p:cNvSpPr txBox="1"/>
          <p:nvPr/>
        </p:nvSpPr>
        <p:spPr>
          <a:xfrm>
            <a:off x="386464" y="3963305"/>
            <a:ext cx="2533001" cy="461665"/>
          </a:xfrm>
          <a:prstGeom prst="rect">
            <a:avLst/>
          </a:prstGeom>
          <a:noFill/>
        </p:spPr>
        <p:txBody>
          <a:bodyPr wrap="none" rtlCol="0">
            <a:spAutoFit/>
          </a:bodyPr>
          <a:lstStyle/>
          <a:p>
            <a:r>
              <a:rPr lang="en-US" sz="2400"/>
              <a:t>Claude Sonnet 4.5:</a:t>
            </a:r>
          </a:p>
        </p:txBody>
      </p:sp>
      <p:pic>
        <p:nvPicPr>
          <p:cNvPr id="10" name="Picture 9" descr="A black background with white text&#10;&#10;AI-generated content may be incorrect.">
            <a:extLst>
              <a:ext uri="{FF2B5EF4-FFF2-40B4-BE49-F238E27FC236}">
                <a16:creationId xmlns:a16="http://schemas.microsoft.com/office/drawing/2014/main" id="{AF5D827D-6717-42ED-9DB4-1B18E8840626}"/>
              </a:ext>
            </a:extLst>
          </p:cNvPr>
          <p:cNvPicPr>
            <a:picLocks noChangeAspect="1"/>
          </p:cNvPicPr>
          <p:nvPr/>
        </p:nvPicPr>
        <p:blipFill>
          <a:blip r:embed="rId3"/>
          <a:stretch>
            <a:fillRect/>
          </a:stretch>
        </p:blipFill>
        <p:spPr>
          <a:xfrm>
            <a:off x="567998" y="4424970"/>
            <a:ext cx="10822811" cy="1706889"/>
          </a:xfrm>
          <a:prstGeom prst="rect">
            <a:avLst/>
          </a:prstGeom>
        </p:spPr>
      </p:pic>
      <p:sp>
        <p:nvSpPr>
          <p:cNvPr id="11" name="TextBox 10">
            <a:extLst>
              <a:ext uri="{FF2B5EF4-FFF2-40B4-BE49-F238E27FC236}">
                <a16:creationId xmlns:a16="http://schemas.microsoft.com/office/drawing/2014/main" id="{CD49411A-8E5C-FC20-B00A-6C5DCD69D70E}"/>
              </a:ext>
            </a:extLst>
          </p:cNvPr>
          <p:cNvSpPr txBox="1"/>
          <p:nvPr/>
        </p:nvSpPr>
        <p:spPr>
          <a:xfrm>
            <a:off x="386464" y="408550"/>
            <a:ext cx="1537600" cy="461665"/>
          </a:xfrm>
          <a:prstGeom prst="rect">
            <a:avLst/>
          </a:prstGeom>
          <a:noFill/>
        </p:spPr>
        <p:txBody>
          <a:bodyPr wrap="none" rtlCol="0">
            <a:spAutoFit/>
          </a:bodyPr>
          <a:lstStyle/>
          <a:p>
            <a:r>
              <a:rPr lang="en-US" sz="2400"/>
              <a:t>Gemini 2.5</a:t>
            </a:r>
          </a:p>
        </p:txBody>
      </p:sp>
      <p:sp>
        <p:nvSpPr>
          <p:cNvPr id="2" name="TextBox 1">
            <a:extLst>
              <a:ext uri="{FF2B5EF4-FFF2-40B4-BE49-F238E27FC236}">
                <a16:creationId xmlns:a16="http://schemas.microsoft.com/office/drawing/2014/main" id="{2D3D7D20-AD27-DFB2-261D-067C587F83BC}"/>
              </a:ext>
            </a:extLst>
          </p:cNvPr>
          <p:cNvSpPr txBox="1"/>
          <p:nvPr/>
        </p:nvSpPr>
        <p:spPr>
          <a:xfrm>
            <a:off x="3961818" y="5128123"/>
            <a:ext cx="423514" cy="369332"/>
          </a:xfrm>
          <a:prstGeom prst="rect">
            <a:avLst/>
          </a:prstGeom>
          <a:noFill/>
        </p:spPr>
        <p:txBody>
          <a:bodyPr wrap="none" rtlCol="0">
            <a:spAutoFit/>
          </a:bodyPr>
          <a:lstStyle/>
          <a:p>
            <a:r>
              <a:rPr lang="en-US">
                <a:solidFill>
                  <a:srgbClr val="FF0000"/>
                </a:solidFill>
              </a:rPr>
              <a:t>: ) </a:t>
            </a:r>
          </a:p>
        </p:txBody>
      </p:sp>
    </p:spTree>
    <p:extLst>
      <p:ext uri="{BB962C8B-B14F-4D97-AF65-F5344CB8AC3E}">
        <p14:creationId xmlns:p14="http://schemas.microsoft.com/office/powerpoint/2010/main" val="24698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2938-6094-27F1-007C-CA57F9FDBB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4A65E4-2BF3-61E9-6DB2-EE98B8A0E36C}"/>
              </a:ext>
            </a:extLst>
          </p:cNvPr>
          <p:cNvSpPr txBox="1"/>
          <p:nvPr/>
        </p:nvSpPr>
        <p:spPr>
          <a:xfrm>
            <a:off x="3032226" y="2986484"/>
            <a:ext cx="5357557" cy="769441"/>
          </a:xfrm>
          <a:prstGeom prst="rect">
            <a:avLst/>
          </a:prstGeom>
          <a:noFill/>
        </p:spPr>
        <p:txBody>
          <a:bodyPr wrap="none" rtlCol="0">
            <a:spAutoFit/>
          </a:bodyPr>
          <a:lstStyle/>
          <a:p>
            <a:r>
              <a:rPr lang="en-US" sz="4400">
                <a:solidFill>
                  <a:schemeClr val="tx1">
                    <a:lumMod val="50000"/>
                    <a:lumOff val="50000"/>
                  </a:schemeClr>
                </a:solidFill>
              </a:rPr>
              <a:t>#26) </a:t>
            </a:r>
            <a:r>
              <a:rPr lang="en-US" sz="4400"/>
              <a:t>Reverse Direction</a:t>
            </a:r>
            <a:endParaRPr lang="en-US" sz="4400" dirty="0"/>
          </a:p>
        </p:txBody>
      </p:sp>
      <p:cxnSp>
        <p:nvCxnSpPr>
          <p:cNvPr id="4" name="Straight Connector 3">
            <a:extLst>
              <a:ext uri="{FF2B5EF4-FFF2-40B4-BE49-F238E27FC236}">
                <a16:creationId xmlns:a16="http://schemas.microsoft.com/office/drawing/2014/main" id="{0B302302-6B76-4ED3-D32E-F7037F1D89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5066DFB-B6EC-FEDB-55C8-15577FC4F74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E1B9FA-27EF-B54A-5229-B67B0326AE7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7100B10-8C49-6A04-0892-4B19284598CC}"/>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3703751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D640-7042-60A5-7E48-5ADB12B72A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63B193D-B933-EC55-7860-D8F69752B106}"/>
              </a:ext>
            </a:extLst>
          </p:cNvPr>
          <p:cNvSpPr txBox="1"/>
          <p:nvPr/>
        </p:nvSpPr>
        <p:spPr>
          <a:xfrm>
            <a:off x="1643310" y="2033141"/>
            <a:ext cx="1182295" cy="463522"/>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inertia </a:t>
            </a:r>
          </a:p>
        </p:txBody>
      </p:sp>
      <p:pic>
        <p:nvPicPr>
          <p:cNvPr id="15" name="developer" descr="A black stick figure with one hand raised&#10;&#10;AI-generated content may be incorrect.">
            <a:extLst>
              <a:ext uri="{FF2B5EF4-FFF2-40B4-BE49-F238E27FC236}">
                <a16:creationId xmlns:a16="http://schemas.microsoft.com/office/drawing/2014/main" id="{41914123-7930-5C94-B380-057623B4ACD0}"/>
              </a:ext>
            </a:extLst>
          </p:cNvPr>
          <p:cNvPicPr>
            <a:picLocks noChangeAspect="1"/>
          </p:cNvPicPr>
          <p:nvPr/>
        </p:nvPicPr>
        <p:blipFill>
          <a:blip r:embed="rId3"/>
          <a:stretch>
            <a:fillRect/>
          </a:stretch>
        </p:blipFill>
        <p:spPr>
          <a:xfrm>
            <a:off x="453400" y="2381099"/>
            <a:ext cx="932891" cy="1982393"/>
          </a:xfrm>
          <a:prstGeom prst="rect">
            <a:avLst/>
          </a:prstGeom>
        </p:spPr>
      </p:pic>
      <p:pic>
        <p:nvPicPr>
          <p:cNvPr id="16" name="genie" descr="A black stick figure with a white background&#10;&#10;AI-generated content may be incorrect.">
            <a:extLst>
              <a:ext uri="{FF2B5EF4-FFF2-40B4-BE49-F238E27FC236}">
                <a16:creationId xmlns:a16="http://schemas.microsoft.com/office/drawing/2014/main" id="{C44A240C-5E4B-4E17-D195-D5559148523D}"/>
              </a:ext>
            </a:extLst>
          </p:cNvPr>
          <p:cNvPicPr>
            <a:picLocks noChangeAspect="1"/>
          </p:cNvPicPr>
          <p:nvPr/>
        </p:nvPicPr>
        <p:blipFill>
          <a:blip r:embed="rId4"/>
          <a:stretch>
            <a:fillRect/>
          </a:stretch>
        </p:blipFill>
        <p:spPr>
          <a:xfrm>
            <a:off x="3308747" y="2033141"/>
            <a:ext cx="938456" cy="2664860"/>
          </a:xfrm>
          <a:prstGeom prst="rect">
            <a:avLst/>
          </a:prstGeom>
        </p:spPr>
      </p:pic>
      <p:sp>
        <p:nvSpPr>
          <p:cNvPr id="17" name="Right Arrow 16">
            <a:extLst>
              <a:ext uri="{FF2B5EF4-FFF2-40B4-BE49-F238E27FC236}">
                <a16:creationId xmlns:a16="http://schemas.microsoft.com/office/drawing/2014/main" id="{743C9C69-D608-E737-E07C-9291A3B5D18E}"/>
              </a:ext>
            </a:extLst>
          </p:cNvPr>
          <p:cNvSpPr/>
          <p:nvPr/>
        </p:nvSpPr>
        <p:spPr>
          <a:xfrm>
            <a:off x="1787613"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09076A56-F539-231B-BC3C-8225E9A6FBEC}"/>
              </a:ext>
            </a:extLst>
          </p:cNvPr>
          <p:cNvSpPr/>
          <p:nvPr/>
        </p:nvSpPr>
        <p:spPr>
          <a:xfrm>
            <a:off x="1787613" y="307774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38EFD56-FC8A-8E77-A346-079FF05A960D}"/>
              </a:ext>
            </a:extLst>
          </p:cNvPr>
          <p:cNvSpPr/>
          <p:nvPr/>
        </p:nvSpPr>
        <p:spPr>
          <a:xfrm>
            <a:off x="1783750"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32EF346-7849-D1C0-225C-CD056D3E6F1C}"/>
              </a:ext>
            </a:extLst>
          </p:cNvPr>
          <p:cNvSpPr/>
          <p:nvPr/>
        </p:nvSpPr>
        <p:spPr>
          <a:xfrm>
            <a:off x="1783750" y="394930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CBE861-D7AF-65B4-D9CC-25EEB6004D49}"/>
              </a:ext>
            </a:extLst>
          </p:cNvPr>
          <p:cNvSpPr txBox="1"/>
          <p:nvPr/>
        </p:nvSpPr>
        <p:spPr>
          <a:xfrm>
            <a:off x="7644653" y="2033141"/>
            <a:ext cx="1774493" cy="461665"/>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reverse</a:t>
            </a:r>
          </a:p>
        </p:txBody>
      </p:sp>
      <p:pic>
        <p:nvPicPr>
          <p:cNvPr id="5" name="developer" descr="A black stick figure with one hand raised&#10;&#10;AI-generated content may be incorrect.">
            <a:extLst>
              <a:ext uri="{FF2B5EF4-FFF2-40B4-BE49-F238E27FC236}">
                <a16:creationId xmlns:a16="http://schemas.microsoft.com/office/drawing/2014/main" id="{5215FCA6-0AAA-383A-2312-568215701C7C}"/>
              </a:ext>
            </a:extLst>
          </p:cNvPr>
          <p:cNvPicPr>
            <a:picLocks noChangeAspect="1"/>
          </p:cNvPicPr>
          <p:nvPr/>
        </p:nvPicPr>
        <p:blipFill>
          <a:blip r:embed="rId3"/>
          <a:stretch>
            <a:fillRect/>
          </a:stretch>
        </p:blipFill>
        <p:spPr>
          <a:xfrm>
            <a:off x="6488888" y="2381099"/>
            <a:ext cx="932891" cy="1982393"/>
          </a:xfrm>
          <a:prstGeom prst="rect">
            <a:avLst/>
          </a:prstGeom>
        </p:spPr>
      </p:pic>
      <p:pic>
        <p:nvPicPr>
          <p:cNvPr id="6" name="genie" descr="A black stick figure with a white background&#10;&#10;AI-generated content may be incorrect.">
            <a:extLst>
              <a:ext uri="{FF2B5EF4-FFF2-40B4-BE49-F238E27FC236}">
                <a16:creationId xmlns:a16="http://schemas.microsoft.com/office/drawing/2014/main" id="{65100D1F-E9D6-9937-3E6C-1EFE070AA862}"/>
              </a:ext>
            </a:extLst>
          </p:cNvPr>
          <p:cNvPicPr>
            <a:picLocks noChangeAspect="1"/>
          </p:cNvPicPr>
          <p:nvPr/>
        </p:nvPicPr>
        <p:blipFill>
          <a:blip r:embed="rId4"/>
          <a:stretch>
            <a:fillRect/>
          </a:stretch>
        </p:blipFill>
        <p:spPr>
          <a:xfrm>
            <a:off x="9344235" y="2033141"/>
            <a:ext cx="938456" cy="2664860"/>
          </a:xfrm>
          <a:prstGeom prst="rect">
            <a:avLst/>
          </a:prstGeom>
        </p:spPr>
      </p:pic>
      <p:sp>
        <p:nvSpPr>
          <p:cNvPr id="13" name="Right Arrow 12">
            <a:extLst>
              <a:ext uri="{FF2B5EF4-FFF2-40B4-BE49-F238E27FC236}">
                <a16:creationId xmlns:a16="http://schemas.microsoft.com/office/drawing/2014/main" id="{BE0B00DF-28AB-F8E0-606A-5F5C70A8BD81}"/>
              </a:ext>
            </a:extLst>
          </p:cNvPr>
          <p:cNvSpPr/>
          <p:nvPr/>
        </p:nvSpPr>
        <p:spPr>
          <a:xfrm>
            <a:off x="7823101"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480ABA5-BB14-8C9E-E796-A8B68AE0500C}"/>
              </a:ext>
            </a:extLst>
          </p:cNvPr>
          <p:cNvSpPr/>
          <p:nvPr/>
        </p:nvSpPr>
        <p:spPr>
          <a:xfrm flipH="1">
            <a:off x="7786060" y="3050207"/>
            <a:ext cx="901414" cy="378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9B7D24E-AD4F-4050-1D2C-CB5F82E3537E}"/>
              </a:ext>
            </a:extLst>
          </p:cNvPr>
          <p:cNvSpPr/>
          <p:nvPr/>
        </p:nvSpPr>
        <p:spPr>
          <a:xfrm>
            <a:off x="7819238"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CFCD2A57-90F7-A9B6-A808-7DEF8FF09D1B}"/>
              </a:ext>
            </a:extLst>
          </p:cNvPr>
          <p:cNvSpPr/>
          <p:nvPr/>
        </p:nvSpPr>
        <p:spPr>
          <a:xfrm flipH="1">
            <a:off x="7819237" y="3971542"/>
            <a:ext cx="901413" cy="362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8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1" animBg="1"/>
      <p:bldP spid="18" grpId="0" animBg="1"/>
      <p:bldP spid="19" grpId="0" animBg="1"/>
      <p:bldP spid="20" grpId="0" animBg="1"/>
      <p:bldP spid="4" grpId="0"/>
      <p:bldP spid="13" grpId="0" animBg="1"/>
      <p:bldP spid="21" grpId="0" animBg="1"/>
      <p:bldP spid="22" grpId="0" animBg="1"/>
      <p:bldP spid="2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1A07-3CAF-38B7-1D24-DB38C70570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1C5840-2070-E21E-CE8B-20C11DC9238B}"/>
              </a:ext>
            </a:extLst>
          </p:cNvPr>
          <p:cNvSpPr txBox="1"/>
          <p:nvPr/>
        </p:nvSpPr>
        <p:spPr>
          <a:xfrm>
            <a:off x="5204660" y="1507031"/>
            <a:ext cx="2841996" cy="307777"/>
          </a:xfrm>
          <a:prstGeom prst="rect">
            <a:avLst/>
          </a:prstGeom>
          <a:noFill/>
        </p:spPr>
        <p:txBody>
          <a:bodyPr wrap="none" rtlCol="0">
            <a:spAutoFit/>
          </a:bodyPr>
          <a:lstStyle/>
          <a:p>
            <a:r>
              <a:rPr lang="en-US" sz="1400"/>
              <a:t>- What do you want to rename it to?</a:t>
            </a:r>
          </a:p>
        </p:txBody>
      </p:sp>
      <p:sp>
        <p:nvSpPr>
          <p:cNvPr id="2" name="TextBox 1">
            <a:extLst>
              <a:ext uri="{FF2B5EF4-FFF2-40B4-BE49-F238E27FC236}">
                <a16:creationId xmlns:a16="http://schemas.microsoft.com/office/drawing/2014/main" id="{5D629847-BE56-AA58-E035-8E7CD084A66D}"/>
              </a:ext>
            </a:extLst>
          </p:cNvPr>
          <p:cNvSpPr txBox="1"/>
          <p:nvPr/>
        </p:nvSpPr>
        <p:spPr>
          <a:xfrm>
            <a:off x="5204660" y="1892193"/>
            <a:ext cx="2910638" cy="307777"/>
          </a:xfrm>
          <a:prstGeom prst="rect">
            <a:avLst/>
          </a:prstGeom>
          <a:noFill/>
        </p:spPr>
        <p:txBody>
          <a:bodyPr wrap="square" rtlCol="0">
            <a:spAutoFit/>
          </a:bodyPr>
          <a:lstStyle/>
          <a:p>
            <a:r>
              <a:rPr lang="en-US" sz="1400"/>
              <a:t>&gt;</a:t>
            </a:r>
            <a:r>
              <a:rPr lang="en-US" sz="1400" b="1"/>
              <a:t> </a:t>
            </a:r>
            <a:r>
              <a:rPr lang="en-US" sz="1400"/>
              <a:t>can you </a:t>
            </a:r>
            <a:r>
              <a:rPr lang="en-US" sz="1400" b="1"/>
              <a:t>suggest me a few options?</a:t>
            </a:r>
          </a:p>
        </p:txBody>
      </p:sp>
      <p:sp>
        <p:nvSpPr>
          <p:cNvPr id="8" name="TextBox 7">
            <a:extLst>
              <a:ext uri="{FF2B5EF4-FFF2-40B4-BE49-F238E27FC236}">
                <a16:creationId xmlns:a16="http://schemas.microsoft.com/office/drawing/2014/main" id="{1C35D557-9A23-B915-456B-A570581B8DBE}"/>
              </a:ext>
            </a:extLst>
          </p:cNvPr>
          <p:cNvSpPr txBox="1"/>
          <p:nvPr/>
        </p:nvSpPr>
        <p:spPr>
          <a:xfrm>
            <a:off x="5204660" y="2345549"/>
            <a:ext cx="6607899" cy="4185761"/>
          </a:xfrm>
          <a:prstGeom prst="rect">
            <a:avLst/>
          </a:prstGeom>
          <a:noFill/>
        </p:spPr>
        <p:txBody>
          <a:bodyPr wrap="none" rtlCol="0">
            <a:spAutoFit/>
          </a:bodyPr>
          <a:lstStyle/>
          <a:p>
            <a:pPr marL="285750" indent="-285750">
              <a:buFontTx/>
              <a:buChar char="-"/>
            </a:pPr>
            <a:r>
              <a:rPr lang="en-US" sz="1400"/>
              <a:t>🍀 Here are some naming options for claude-send-to.sh:</a:t>
            </a:r>
          </a:p>
          <a:p>
            <a:endParaRPr lang="en-US" sz="1400"/>
          </a:p>
          <a:p>
            <a:r>
              <a:rPr lang="en-US" sz="1400"/>
              <a:t>  Short &amp; sweet:</a:t>
            </a:r>
          </a:p>
          <a:p>
            <a:r>
              <a:rPr lang="en-US" sz="1400"/>
              <a:t>  - claude-send - Simple, matches other claude-* tools</a:t>
            </a:r>
          </a:p>
          <a:p>
            <a:r>
              <a:rPr lang="en-US" sz="1400"/>
              <a:t>  - claude-msg - Brief and clear</a:t>
            </a:r>
          </a:p>
          <a:p>
            <a:r>
              <a:rPr lang="en-US" sz="1400"/>
              <a:t>  - claude-tell - Natural language feel</a:t>
            </a:r>
          </a:p>
          <a:p>
            <a:endParaRPr lang="en-US" sz="1400"/>
          </a:p>
          <a:p>
            <a:r>
              <a:rPr lang="en-US" sz="1400"/>
              <a:t>  More descriptive:</a:t>
            </a:r>
          </a:p>
          <a:p>
            <a:r>
              <a:rPr lang="en-US" sz="1400"/>
              <a:t>  - claude-message - Clear purpose</a:t>
            </a:r>
          </a:p>
          <a:p>
            <a:r>
              <a:rPr lang="en-US" sz="1400"/>
              <a:t>  - claude-notify - Implies sending notifications</a:t>
            </a:r>
          </a:p>
          <a:p>
            <a:r>
              <a:rPr lang="en-US" sz="1400"/>
              <a:t>  - claude-ping - Like network ping but for Claudes</a:t>
            </a:r>
          </a:p>
          <a:p>
            <a:endParaRPr lang="en-US" sz="1400"/>
          </a:p>
          <a:p>
            <a:r>
              <a:rPr lang="en-US" sz="1400"/>
              <a:t>  Action-oriented:</a:t>
            </a:r>
          </a:p>
          <a:p>
            <a:r>
              <a:rPr lang="en-US" sz="1400"/>
              <a:t>  - claude-whisper - Fun, implies private messaging</a:t>
            </a:r>
          </a:p>
          <a:p>
            <a:r>
              <a:rPr lang="en-US" sz="1400"/>
              <a:t>  - claude-speak - But you already have a speak tool</a:t>
            </a:r>
          </a:p>
          <a:p>
            <a:r>
              <a:rPr lang="en-US" sz="1400"/>
              <a:t>  - claude-chat - Suggests communication</a:t>
            </a:r>
          </a:p>
          <a:p>
            <a:endParaRPr lang="en-US" sz="1400"/>
          </a:p>
          <a:p>
            <a:r>
              <a:rPr lang="en-US" sz="1400"/>
              <a:t>  My favorites are claude-send (consistent with your pattern) or claude-tell (reads nicely:</a:t>
            </a:r>
          </a:p>
          <a:p>
            <a:r>
              <a:rPr lang="en-US" sz="1400"/>
              <a:t>  "claude-tell W1-T1-S2 'hello'").</a:t>
            </a:r>
          </a:p>
        </p:txBody>
      </p:sp>
      <p:sp>
        <p:nvSpPr>
          <p:cNvPr id="9" name="TextBox 8">
            <a:extLst>
              <a:ext uri="{FF2B5EF4-FFF2-40B4-BE49-F238E27FC236}">
                <a16:creationId xmlns:a16="http://schemas.microsoft.com/office/drawing/2014/main" id="{6D2551FD-3BEE-4535-1FD6-13C827A5531D}"/>
              </a:ext>
            </a:extLst>
          </p:cNvPr>
          <p:cNvSpPr txBox="1"/>
          <p:nvPr/>
        </p:nvSpPr>
        <p:spPr>
          <a:xfrm>
            <a:off x="5204660" y="1082301"/>
            <a:ext cx="4699097" cy="307777"/>
          </a:xfrm>
          <a:prstGeom prst="rect">
            <a:avLst/>
          </a:prstGeom>
          <a:noFill/>
        </p:spPr>
        <p:txBody>
          <a:bodyPr wrap="square" rtlCol="0">
            <a:spAutoFit/>
          </a:bodyPr>
          <a:lstStyle/>
          <a:p>
            <a:r>
              <a:rPr lang="en-US" sz="1400"/>
              <a:t>&gt; I don’t like the name claude-send-to.sh. Let’s </a:t>
            </a:r>
            <a:r>
              <a:rPr lang="en-US" sz="1400" b="1"/>
              <a:t>rename</a:t>
            </a:r>
            <a:r>
              <a:rPr lang="en-US" sz="1400"/>
              <a:t> it.</a:t>
            </a:r>
          </a:p>
        </p:txBody>
      </p:sp>
      <p:sp>
        <p:nvSpPr>
          <p:cNvPr id="10" name="Rounded Rectangle 9">
            <a:extLst>
              <a:ext uri="{FF2B5EF4-FFF2-40B4-BE49-F238E27FC236}">
                <a16:creationId xmlns:a16="http://schemas.microsoft.com/office/drawing/2014/main" id="{3A90E3D3-8AE4-F3C5-7FE9-B7D57C037591}"/>
              </a:ext>
            </a:extLst>
          </p:cNvPr>
          <p:cNvSpPr/>
          <p:nvPr/>
        </p:nvSpPr>
        <p:spPr>
          <a:xfrm>
            <a:off x="5339557" y="3041142"/>
            <a:ext cx="1040617" cy="217698"/>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a:extLst>
              <a:ext uri="{FF2B5EF4-FFF2-40B4-BE49-F238E27FC236}">
                <a16:creationId xmlns:a16="http://schemas.microsoft.com/office/drawing/2014/main" id="{4946A598-06A1-5FA3-402F-C6EA0648091A}"/>
              </a:ext>
            </a:extLst>
          </p:cNvPr>
          <p:cNvSpPr/>
          <p:nvPr/>
        </p:nvSpPr>
        <p:spPr>
          <a:xfrm>
            <a:off x="4911069" y="2824067"/>
            <a:ext cx="356347" cy="3560979"/>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E7DC399-C117-3E16-C547-7D2DED439CDF}"/>
              </a:ext>
            </a:extLst>
          </p:cNvPr>
          <p:cNvSpPr txBox="1"/>
          <p:nvPr/>
        </p:nvSpPr>
        <p:spPr>
          <a:xfrm>
            <a:off x="1539688" y="3792098"/>
            <a:ext cx="2640466" cy="646331"/>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when I see more options,</a:t>
            </a:r>
          </a:p>
          <a:p>
            <a:r>
              <a:rPr lang="en-US">
                <a:solidFill>
                  <a:schemeClr val="accent5">
                    <a:lumMod val="50000"/>
                  </a:schemeClr>
                </a:solidFill>
                <a:latin typeface="Ink Free" panose="03080402000500000000" pitchFamily="66" charset="0"/>
              </a:rPr>
              <a:t>I get more other ideas</a:t>
            </a:r>
          </a:p>
        </p:txBody>
      </p:sp>
      <p:sp>
        <p:nvSpPr>
          <p:cNvPr id="14" name="TextBox 13">
            <a:extLst>
              <a:ext uri="{FF2B5EF4-FFF2-40B4-BE49-F238E27FC236}">
                <a16:creationId xmlns:a16="http://schemas.microsoft.com/office/drawing/2014/main" id="{8FD08C58-04F2-DC51-18B3-9007D1C08CA3}"/>
              </a:ext>
            </a:extLst>
          </p:cNvPr>
          <p:cNvSpPr txBox="1"/>
          <p:nvPr/>
        </p:nvSpPr>
        <p:spPr>
          <a:xfrm>
            <a:off x="1539688" y="4736350"/>
            <a:ext cx="275588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can quickly see what I like</a:t>
            </a:r>
          </a:p>
        </p:txBody>
      </p:sp>
    </p:spTree>
    <p:extLst>
      <p:ext uri="{BB962C8B-B14F-4D97-AF65-F5344CB8AC3E}">
        <p14:creationId xmlns:p14="http://schemas.microsoft.com/office/powerpoint/2010/main" val="224914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P spid="9" grpId="0"/>
      <p:bldP spid="10" grpId="0" animBg="1"/>
      <p:bldP spid="11" grpId="0" animBg="1"/>
      <p:bldP spid="12" grpId="0"/>
      <p:bldP spid="1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F5F8-0444-0C6C-DC43-2DAAC367A4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3CBE5C-8851-89CF-4729-BA533FDBF614}"/>
              </a:ext>
            </a:extLst>
          </p:cNvPr>
          <p:cNvSpPr txBox="1"/>
          <p:nvPr/>
        </p:nvSpPr>
        <p:spPr>
          <a:xfrm>
            <a:off x="3032226" y="2986484"/>
            <a:ext cx="3807004" cy="769441"/>
          </a:xfrm>
          <a:prstGeom prst="rect">
            <a:avLst/>
          </a:prstGeom>
          <a:noFill/>
        </p:spPr>
        <p:txBody>
          <a:bodyPr wrap="none" rtlCol="0">
            <a:spAutoFit/>
          </a:bodyPr>
          <a:lstStyle/>
          <a:p>
            <a:r>
              <a:rPr lang="en-US" sz="4400">
                <a:solidFill>
                  <a:schemeClr val="tx1">
                    <a:lumMod val="50000"/>
                    <a:lumOff val="50000"/>
                  </a:schemeClr>
                </a:solidFill>
              </a:rPr>
              <a:t>#27) </a:t>
            </a:r>
            <a:r>
              <a:rPr lang="en-US" sz="4400"/>
              <a:t>Text native</a:t>
            </a:r>
            <a:endParaRPr lang="en-US" sz="4400" dirty="0"/>
          </a:p>
        </p:txBody>
      </p:sp>
      <p:cxnSp>
        <p:nvCxnSpPr>
          <p:cNvPr id="4" name="Straight Connector 3">
            <a:extLst>
              <a:ext uri="{FF2B5EF4-FFF2-40B4-BE49-F238E27FC236}">
                <a16:creationId xmlns:a16="http://schemas.microsoft.com/office/drawing/2014/main" id="{19E17346-7C31-FC78-A7BB-5361A8601EB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1473507-348F-B287-CB00-64A52226794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E24979A-6E5C-46C8-A501-DEF16E62A1E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A8EBAAB-42BF-893B-F38D-1E0FD76E4C75}"/>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8305014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78C93-1E68-7FE4-1D51-CE2B3D32C7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01A133-2A47-8099-88B5-4EB9BC7C2B29}"/>
              </a:ext>
            </a:extLst>
          </p:cNvPr>
          <p:cNvSpPr txBox="1"/>
          <p:nvPr/>
        </p:nvSpPr>
        <p:spPr>
          <a:xfrm>
            <a:off x="3334940" y="2810166"/>
            <a:ext cx="4965077" cy="769441"/>
          </a:xfrm>
          <a:prstGeom prst="rect">
            <a:avLst/>
          </a:prstGeom>
          <a:noFill/>
        </p:spPr>
        <p:txBody>
          <a:bodyPr wrap="none" rtlCol="0">
            <a:spAutoFit/>
          </a:bodyPr>
          <a:lstStyle/>
          <a:p>
            <a:r>
              <a:rPr lang="en-US" sz="4400" dirty="0"/>
              <a:t>Diagraming in ASCII</a:t>
            </a:r>
          </a:p>
        </p:txBody>
      </p:sp>
      <p:sp>
        <p:nvSpPr>
          <p:cNvPr id="10" name="TextBox 9">
            <a:extLst>
              <a:ext uri="{FF2B5EF4-FFF2-40B4-BE49-F238E27FC236}">
                <a16:creationId xmlns:a16="http://schemas.microsoft.com/office/drawing/2014/main" id="{EE19DD37-7BE1-29F6-FF2D-B33C6D0A87B0}"/>
              </a:ext>
            </a:extLst>
          </p:cNvPr>
          <p:cNvSpPr txBox="1"/>
          <p:nvPr/>
        </p:nvSpPr>
        <p:spPr>
          <a:xfrm>
            <a:off x="6574291" y="3749461"/>
            <a:ext cx="3451452" cy="369332"/>
          </a:xfrm>
          <a:prstGeom prst="rect">
            <a:avLst/>
          </a:prstGeom>
          <a:noFill/>
        </p:spPr>
        <p:txBody>
          <a:bodyPr wrap="square">
            <a:spAutoFit/>
          </a:bodyPr>
          <a:lstStyle/>
          <a:p>
            <a:r>
              <a:rPr lang="en-US" sz="1800" dirty="0"/>
              <a:t>default to text for everything</a:t>
            </a:r>
          </a:p>
        </p:txBody>
      </p:sp>
      <p:sp>
        <p:nvSpPr>
          <p:cNvPr id="7" name="TextBox 6">
            <a:extLst>
              <a:ext uri="{FF2B5EF4-FFF2-40B4-BE49-F238E27FC236}">
                <a16:creationId xmlns:a16="http://schemas.microsoft.com/office/drawing/2014/main" id="{F37334F2-C517-D150-537F-DFF859E1D7BB}"/>
              </a:ext>
            </a:extLst>
          </p:cNvPr>
          <p:cNvSpPr txBox="1"/>
          <p:nvPr/>
        </p:nvSpPr>
        <p:spPr>
          <a:xfrm>
            <a:off x="6574291" y="4089168"/>
            <a:ext cx="3731615" cy="369332"/>
          </a:xfrm>
          <a:prstGeom prst="rect">
            <a:avLst/>
          </a:prstGeom>
          <a:noFill/>
        </p:spPr>
        <p:txBody>
          <a:bodyPr wrap="square">
            <a:spAutoFit/>
          </a:bodyPr>
          <a:lstStyle/>
          <a:p>
            <a:r>
              <a:rPr lang="en-US"/>
              <a:t>markdown : code = ASCII : images</a:t>
            </a:r>
          </a:p>
        </p:txBody>
      </p:sp>
    </p:spTree>
    <p:extLst>
      <p:ext uri="{BB962C8B-B14F-4D97-AF65-F5344CB8AC3E}">
        <p14:creationId xmlns:p14="http://schemas.microsoft.com/office/powerpoint/2010/main" val="2942833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AI-generated content may be incorrect.">
            <a:extLst>
              <a:ext uri="{FF2B5EF4-FFF2-40B4-BE49-F238E27FC236}">
                <a16:creationId xmlns:a16="http://schemas.microsoft.com/office/drawing/2014/main" id="{EE454362-2690-8E68-AA71-205EF1C89FA8}"/>
              </a:ext>
            </a:extLst>
          </p:cNvPr>
          <p:cNvPicPr>
            <a:picLocks noChangeAspect="1"/>
          </p:cNvPicPr>
          <p:nvPr/>
        </p:nvPicPr>
        <p:blipFill>
          <a:blip r:embed="rId2"/>
          <a:stretch>
            <a:fillRect/>
          </a:stretch>
        </p:blipFill>
        <p:spPr>
          <a:xfrm>
            <a:off x="3676301" y="910609"/>
            <a:ext cx="2434388" cy="4969767"/>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92CC175A-58E6-C788-A140-FA859B90B9AD}"/>
              </a:ext>
            </a:extLst>
          </p:cNvPr>
          <p:cNvPicPr>
            <a:picLocks noChangeAspect="1"/>
          </p:cNvPicPr>
          <p:nvPr/>
        </p:nvPicPr>
        <p:blipFill>
          <a:blip r:embed="rId3"/>
          <a:stretch>
            <a:fillRect/>
          </a:stretch>
        </p:blipFill>
        <p:spPr>
          <a:xfrm>
            <a:off x="6915326" y="910609"/>
            <a:ext cx="2439835" cy="4980886"/>
          </a:xfrm>
          <a:prstGeom prst="rect">
            <a:avLst/>
          </a:prstGeom>
        </p:spPr>
      </p:pic>
      <p:pic>
        <p:nvPicPr>
          <p:cNvPr id="16" name="Picture 15" descr="A screenshot of a phone&#10;&#10;AI-generated content may be incorrect.">
            <a:extLst>
              <a:ext uri="{FF2B5EF4-FFF2-40B4-BE49-F238E27FC236}">
                <a16:creationId xmlns:a16="http://schemas.microsoft.com/office/drawing/2014/main" id="{2CAF687B-A85A-FBA6-5C6E-D0C79088B850}"/>
              </a:ext>
            </a:extLst>
          </p:cNvPr>
          <p:cNvPicPr>
            <a:picLocks noChangeAspect="1"/>
          </p:cNvPicPr>
          <p:nvPr/>
        </p:nvPicPr>
        <p:blipFill>
          <a:blip r:embed="rId4"/>
          <a:stretch>
            <a:fillRect/>
          </a:stretch>
        </p:blipFill>
        <p:spPr>
          <a:xfrm>
            <a:off x="490885" y="910609"/>
            <a:ext cx="2434388" cy="4980885"/>
          </a:xfrm>
          <a:prstGeom prst="rect">
            <a:avLst/>
          </a:prstGeom>
        </p:spPr>
      </p:pic>
      <p:sp>
        <p:nvSpPr>
          <p:cNvPr id="17" name="Right Arrow 16">
            <a:extLst>
              <a:ext uri="{FF2B5EF4-FFF2-40B4-BE49-F238E27FC236}">
                <a16:creationId xmlns:a16="http://schemas.microsoft.com/office/drawing/2014/main" id="{DD4C4887-280E-5F82-C62E-A6002E14D5F5}"/>
              </a:ext>
            </a:extLst>
          </p:cNvPr>
          <p:cNvSpPr/>
          <p:nvPr/>
        </p:nvSpPr>
        <p:spPr>
          <a:xfrm>
            <a:off x="3046405"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EB155FE1-90E2-638B-1340-7BCA9A171D83}"/>
              </a:ext>
            </a:extLst>
          </p:cNvPr>
          <p:cNvSpPr/>
          <p:nvPr/>
        </p:nvSpPr>
        <p:spPr>
          <a:xfrm>
            <a:off x="6254292"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68FEB5D8-7C32-72AC-C4B6-9B0132484860}"/>
              </a:ext>
            </a:extLst>
          </p:cNvPr>
          <p:cNvSpPr/>
          <p:nvPr/>
        </p:nvSpPr>
        <p:spPr>
          <a:xfrm>
            <a:off x="9525311"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drawing of a envelope&#10;&#10;AI-generated content may be incorrect.">
            <a:extLst>
              <a:ext uri="{FF2B5EF4-FFF2-40B4-BE49-F238E27FC236}">
                <a16:creationId xmlns:a16="http://schemas.microsoft.com/office/drawing/2014/main" id="{23D7142C-5E53-1739-7D21-DD8AC96A5169}"/>
              </a:ext>
            </a:extLst>
          </p:cNvPr>
          <p:cNvPicPr>
            <a:picLocks noChangeAspect="1"/>
          </p:cNvPicPr>
          <p:nvPr/>
        </p:nvPicPr>
        <p:blipFill>
          <a:blip r:embed="rId5"/>
          <a:stretch>
            <a:fillRect/>
          </a:stretch>
        </p:blipFill>
        <p:spPr>
          <a:xfrm>
            <a:off x="10214799" y="2886633"/>
            <a:ext cx="1313687" cy="1017718"/>
          </a:xfrm>
          <a:prstGeom prst="rect">
            <a:avLst/>
          </a:prstGeom>
        </p:spPr>
      </p:pic>
    </p:spTree>
    <p:extLst>
      <p:ext uri="{BB962C8B-B14F-4D97-AF65-F5344CB8AC3E}">
        <p14:creationId xmlns:p14="http://schemas.microsoft.com/office/powerpoint/2010/main" val="9127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FE91A-A3B4-2E20-22D2-80BAA3A235D5}"/>
              </a:ext>
            </a:extLst>
          </p:cNvPr>
          <p:cNvSpPr txBox="1"/>
          <p:nvPr/>
        </p:nvSpPr>
        <p:spPr>
          <a:xfrm>
            <a:off x="6853784" y="600402"/>
            <a:ext cx="3947314" cy="1211463"/>
          </a:xfrm>
          <a:prstGeom prst="rect">
            <a:avLst/>
          </a:prstGeom>
          <a:noFill/>
        </p:spPr>
        <p:txBody>
          <a:bodyPr wrap="square" rtlCol="0">
            <a:spAutoFit/>
          </a:bodyPr>
          <a:lstStyle/>
          <a:p>
            <a:r>
              <a:rPr lang="en-US" sz="3600" dirty="0"/>
              <a:t>yes/no questions = </a:t>
            </a:r>
          </a:p>
          <a:p>
            <a:r>
              <a:rPr lang="en-US" sz="3600" dirty="0"/>
              <a:t>self-reporting</a:t>
            </a:r>
          </a:p>
        </p:txBody>
      </p:sp>
      <p:sp>
        <p:nvSpPr>
          <p:cNvPr id="3" name="TextBox 2">
            <a:extLst>
              <a:ext uri="{FF2B5EF4-FFF2-40B4-BE49-F238E27FC236}">
                <a16:creationId xmlns:a16="http://schemas.microsoft.com/office/drawing/2014/main" id="{FB416F4A-1685-64CF-CB9D-D53F646A94B1}"/>
              </a:ext>
            </a:extLst>
          </p:cNvPr>
          <p:cNvSpPr txBox="1"/>
          <p:nvPr/>
        </p:nvSpPr>
        <p:spPr>
          <a:xfrm>
            <a:off x="1251015" y="3064766"/>
            <a:ext cx="10732438" cy="1323439"/>
          </a:xfrm>
          <a:prstGeom prst="rect">
            <a:avLst/>
          </a:prstGeom>
          <a:noFill/>
        </p:spPr>
        <p:txBody>
          <a:bodyPr wrap="square" rtlCol="0">
            <a:spAutoFit/>
          </a:bodyPr>
          <a:lstStyle/>
          <a:p>
            <a:r>
              <a:rPr lang="en-US" sz="3600" i="1" dirty="0"/>
              <a:t>&gt; How many times did they do homework this week?</a:t>
            </a:r>
          </a:p>
          <a:p>
            <a:r>
              <a:rPr lang="en-US" sz="4400" dirty="0">
                <a:solidFill>
                  <a:schemeClr val="accent6">
                    <a:lumMod val="50000"/>
                  </a:schemeClr>
                </a:solidFill>
              </a:rPr>
              <a:t>“5” </a:t>
            </a:r>
            <a:r>
              <a:rPr lang="en-US" sz="4400" i="1" dirty="0"/>
              <a:t>/ </a:t>
            </a:r>
            <a:r>
              <a:rPr lang="en-US" sz="4400" dirty="0">
                <a:solidFill>
                  <a:schemeClr val="accent2">
                    <a:lumMod val="50000"/>
                  </a:schemeClr>
                </a:solidFill>
              </a:rPr>
              <a:t>“didn’t ask”</a:t>
            </a:r>
          </a:p>
        </p:txBody>
      </p:sp>
      <p:pic>
        <p:nvPicPr>
          <p:cNvPr id="7" name="Picture 6" descr="A screenshot of a computer screen&#10;&#10;AI-generated content may be incorrect.">
            <a:extLst>
              <a:ext uri="{FF2B5EF4-FFF2-40B4-BE49-F238E27FC236}">
                <a16:creationId xmlns:a16="http://schemas.microsoft.com/office/drawing/2014/main" id="{AA5933C3-19AB-D3E3-1A19-6E667293A19D}"/>
              </a:ext>
            </a:extLst>
          </p:cNvPr>
          <p:cNvPicPr>
            <a:picLocks noChangeAspect="1"/>
          </p:cNvPicPr>
          <p:nvPr/>
        </p:nvPicPr>
        <p:blipFill>
          <a:blip r:embed="rId2"/>
          <a:stretch>
            <a:fillRect/>
          </a:stretch>
        </p:blipFill>
        <p:spPr>
          <a:xfrm>
            <a:off x="324087" y="800671"/>
            <a:ext cx="2533508" cy="1563010"/>
          </a:xfrm>
          <a:prstGeom prst="rect">
            <a:avLst/>
          </a:prstGeom>
        </p:spPr>
      </p:pic>
      <p:sp>
        <p:nvSpPr>
          <p:cNvPr id="8" name="Rounded Rectangle 7">
            <a:extLst>
              <a:ext uri="{FF2B5EF4-FFF2-40B4-BE49-F238E27FC236}">
                <a16:creationId xmlns:a16="http://schemas.microsoft.com/office/drawing/2014/main" id="{FB9D87F2-7618-1BFD-2975-7AF796FF46C7}"/>
              </a:ext>
            </a:extLst>
          </p:cNvPr>
          <p:cNvSpPr/>
          <p:nvPr/>
        </p:nvSpPr>
        <p:spPr>
          <a:xfrm>
            <a:off x="324087"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B33AD3A-BA26-0B15-EB83-40BE802711B3}"/>
              </a:ext>
            </a:extLst>
          </p:cNvPr>
          <p:cNvSpPr txBox="1"/>
          <p:nvPr/>
        </p:nvSpPr>
        <p:spPr>
          <a:xfrm>
            <a:off x="6152895" y="749395"/>
            <a:ext cx="6094854" cy="646331"/>
          </a:xfrm>
          <a:prstGeom prst="rect">
            <a:avLst/>
          </a:prstGeom>
          <a:noFill/>
        </p:spPr>
        <p:txBody>
          <a:bodyPr wrap="square">
            <a:spAutoFit/>
          </a:bodyPr>
          <a:lstStyle/>
          <a:p>
            <a:r>
              <a:rPr lang="en-US" sz="3600"/>
              <a:t>❌</a:t>
            </a:r>
          </a:p>
        </p:txBody>
      </p:sp>
      <p:sp>
        <p:nvSpPr>
          <p:cNvPr id="18" name="TextBox 17">
            <a:extLst>
              <a:ext uri="{FF2B5EF4-FFF2-40B4-BE49-F238E27FC236}">
                <a16:creationId xmlns:a16="http://schemas.microsoft.com/office/drawing/2014/main" id="{A05079BC-4A6D-CA01-B97C-70B765E269A2}"/>
              </a:ext>
            </a:extLst>
          </p:cNvPr>
          <p:cNvSpPr txBox="1"/>
          <p:nvPr/>
        </p:nvSpPr>
        <p:spPr>
          <a:xfrm>
            <a:off x="208547" y="3191133"/>
            <a:ext cx="1206670" cy="646331"/>
          </a:xfrm>
          <a:prstGeom prst="rect">
            <a:avLst/>
          </a:prstGeom>
          <a:noFill/>
        </p:spPr>
        <p:txBody>
          <a:bodyPr wrap="square">
            <a:spAutoFit/>
          </a:bodyPr>
          <a:lstStyle/>
          <a:p>
            <a:r>
              <a:rPr lang="en-US" sz="3600"/>
              <a:t>✅</a:t>
            </a:r>
          </a:p>
        </p:txBody>
      </p:sp>
      <p:pic>
        <p:nvPicPr>
          <p:cNvPr id="20" name="Picture 19" descr="A screenshot of a computer&#10;&#10;AI-generated content may be incorrect.">
            <a:extLst>
              <a:ext uri="{FF2B5EF4-FFF2-40B4-BE49-F238E27FC236}">
                <a16:creationId xmlns:a16="http://schemas.microsoft.com/office/drawing/2014/main" id="{FA49905E-FA73-737D-83F7-28188F1BC726}"/>
              </a:ext>
            </a:extLst>
          </p:cNvPr>
          <p:cNvPicPr>
            <a:picLocks noChangeAspect="1"/>
          </p:cNvPicPr>
          <p:nvPr/>
        </p:nvPicPr>
        <p:blipFill>
          <a:blip r:embed="rId3"/>
          <a:stretch>
            <a:fillRect/>
          </a:stretch>
        </p:blipFill>
        <p:spPr>
          <a:xfrm>
            <a:off x="2980552" y="764193"/>
            <a:ext cx="2541943" cy="1506014"/>
          </a:xfrm>
          <a:prstGeom prst="rect">
            <a:avLst/>
          </a:prstGeom>
        </p:spPr>
      </p:pic>
      <p:sp>
        <p:nvSpPr>
          <p:cNvPr id="21" name="Rounded Rectangle 20">
            <a:extLst>
              <a:ext uri="{FF2B5EF4-FFF2-40B4-BE49-F238E27FC236}">
                <a16:creationId xmlns:a16="http://schemas.microsoft.com/office/drawing/2014/main" id="{9C195183-DA93-C956-D94B-58E17027FD23}"/>
              </a:ext>
            </a:extLst>
          </p:cNvPr>
          <p:cNvSpPr/>
          <p:nvPr/>
        </p:nvSpPr>
        <p:spPr>
          <a:xfrm>
            <a:off x="3047808"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7EF873-F49C-1BCE-2A5B-87596EAFD792}"/>
              </a:ext>
            </a:extLst>
          </p:cNvPr>
          <p:cNvSpPr txBox="1"/>
          <p:nvPr/>
        </p:nvSpPr>
        <p:spPr>
          <a:xfrm>
            <a:off x="1253701" y="4934159"/>
            <a:ext cx="7573740" cy="1323439"/>
          </a:xfrm>
          <a:prstGeom prst="rect">
            <a:avLst/>
          </a:prstGeom>
          <a:noFill/>
        </p:spPr>
        <p:txBody>
          <a:bodyPr wrap="none" rtlCol="0">
            <a:spAutoFit/>
          </a:bodyPr>
          <a:lstStyle/>
          <a:p>
            <a:r>
              <a:rPr lang="en-US" sz="3600" i="1" dirty="0"/>
              <a:t>&gt; What was the ECBI or WACB score?</a:t>
            </a:r>
          </a:p>
          <a:p>
            <a:r>
              <a:rPr lang="en-US" sz="4400" dirty="0">
                <a:solidFill>
                  <a:schemeClr val="accent6">
                    <a:lumMod val="50000"/>
                  </a:schemeClr>
                </a:solidFill>
              </a:rPr>
              <a:t>“31” </a:t>
            </a:r>
            <a:r>
              <a:rPr lang="en-US" sz="4400" i="1" dirty="0"/>
              <a:t>/</a:t>
            </a:r>
            <a:r>
              <a:rPr lang="en-US" sz="4400" dirty="0">
                <a:solidFill>
                  <a:srgbClr val="002060"/>
                </a:solidFill>
              </a:rPr>
              <a:t> </a:t>
            </a:r>
            <a:r>
              <a:rPr lang="en-US" sz="4400" dirty="0">
                <a:solidFill>
                  <a:schemeClr val="accent2">
                    <a:lumMod val="50000"/>
                  </a:schemeClr>
                </a:solidFill>
              </a:rPr>
              <a:t>“didn’t ask”</a:t>
            </a:r>
          </a:p>
        </p:txBody>
      </p:sp>
      <p:sp>
        <p:nvSpPr>
          <p:cNvPr id="25" name="TextBox 24">
            <a:extLst>
              <a:ext uri="{FF2B5EF4-FFF2-40B4-BE49-F238E27FC236}">
                <a16:creationId xmlns:a16="http://schemas.microsoft.com/office/drawing/2014/main" id="{2677B449-6C8B-8554-C99A-39E18D79CF9A}"/>
              </a:ext>
            </a:extLst>
          </p:cNvPr>
          <p:cNvSpPr txBox="1"/>
          <p:nvPr/>
        </p:nvSpPr>
        <p:spPr>
          <a:xfrm>
            <a:off x="208547" y="5089290"/>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26003917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26AC6-849E-953C-410D-97F20B9FF42C}"/>
            </a:ext>
          </a:extLst>
        </p:cNvPr>
        <p:cNvGrpSpPr/>
        <p:nvPr/>
      </p:nvGrpSpPr>
      <p:grpSpPr>
        <a:xfrm>
          <a:off x="0" y="0"/>
          <a:ext cx="0" cy="0"/>
          <a:chOff x="0" y="0"/>
          <a:chExt cx="0" cy="0"/>
        </a:xfrm>
      </p:grpSpPr>
      <p:pic>
        <p:nvPicPr>
          <p:cNvPr id="4" name="Picture 3" descr="A green paper with black text and a diagram&#10;&#10;AI-generated content may be incorrect.">
            <a:extLst>
              <a:ext uri="{FF2B5EF4-FFF2-40B4-BE49-F238E27FC236}">
                <a16:creationId xmlns:a16="http://schemas.microsoft.com/office/drawing/2014/main" id="{35CF06BA-BEA3-A825-4DA7-A3269ADDA5E3}"/>
              </a:ext>
            </a:extLst>
          </p:cNvPr>
          <p:cNvPicPr>
            <a:picLocks noChangeAspect="1"/>
          </p:cNvPicPr>
          <p:nvPr/>
        </p:nvPicPr>
        <p:blipFill>
          <a:blip r:embed="rId2"/>
          <a:stretch>
            <a:fillRect/>
          </a:stretch>
        </p:blipFill>
        <p:spPr>
          <a:xfrm>
            <a:off x="4418455" y="247509"/>
            <a:ext cx="5802092" cy="3150804"/>
          </a:xfrm>
          <a:prstGeom prst="rect">
            <a:avLst/>
          </a:prstGeom>
        </p:spPr>
      </p:pic>
      <p:pic>
        <p:nvPicPr>
          <p:cNvPr id="8" name="Picture 7" descr="A green paper with black writing&#10;&#10;AI-generated content may be incorrect.">
            <a:extLst>
              <a:ext uri="{FF2B5EF4-FFF2-40B4-BE49-F238E27FC236}">
                <a16:creationId xmlns:a16="http://schemas.microsoft.com/office/drawing/2014/main" id="{7957FF28-EA0E-A096-EF20-29C9322E545B}"/>
              </a:ext>
            </a:extLst>
          </p:cNvPr>
          <p:cNvPicPr>
            <a:picLocks noChangeAspect="1"/>
          </p:cNvPicPr>
          <p:nvPr/>
        </p:nvPicPr>
        <p:blipFill>
          <a:blip r:embed="rId3"/>
          <a:stretch>
            <a:fillRect/>
          </a:stretch>
        </p:blipFill>
        <p:spPr>
          <a:xfrm>
            <a:off x="6183285" y="3135084"/>
            <a:ext cx="5864991" cy="3557909"/>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314DFBEA-34A0-BA04-2F46-A4D36821BDE2}"/>
              </a:ext>
            </a:extLst>
          </p:cNvPr>
          <p:cNvPicPr>
            <a:picLocks noChangeAspect="1"/>
          </p:cNvPicPr>
          <p:nvPr/>
        </p:nvPicPr>
        <p:blipFill>
          <a:blip r:embed="rId4"/>
          <a:stretch>
            <a:fillRect/>
          </a:stretch>
        </p:blipFill>
        <p:spPr>
          <a:xfrm>
            <a:off x="143724" y="339429"/>
            <a:ext cx="2819226" cy="5768283"/>
          </a:xfrm>
          <a:prstGeom prst="rect">
            <a:avLst/>
          </a:prstGeom>
        </p:spPr>
      </p:pic>
      <p:sp>
        <p:nvSpPr>
          <p:cNvPr id="3" name="Right Arrow 2">
            <a:extLst>
              <a:ext uri="{FF2B5EF4-FFF2-40B4-BE49-F238E27FC236}">
                <a16:creationId xmlns:a16="http://schemas.microsoft.com/office/drawing/2014/main" id="{B5B707FF-49D4-8B7A-DB1D-78CED436873E}"/>
              </a:ext>
            </a:extLst>
          </p:cNvPr>
          <p:cNvSpPr/>
          <p:nvPr/>
        </p:nvSpPr>
        <p:spPr>
          <a:xfrm>
            <a:off x="3436320" y="280017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7031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1B5DD-E0F6-5B60-195D-93269607A9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F3BE49-3A84-B0E7-E280-EDDCBC00F5D4}"/>
              </a:ext>
            </a:extLst>
          </p:cNvPr>
          <p:cNvSpPr txBox="1"/>
          <p:nvPr/>
        </p:nvSpPr>
        <p:spPr>
          <a:xfrm>
            <a:off x="2577248" y="2817399"/>
            <a:ext cx="7037504" cy="769441"/>
          </a:xfrm>
          <a:prstGeom prst="rect">
            <a:avLst/>
          </a:prstGeom>
          <a:noFill/>
        </p:spPr>
        <p:txBody>
          <a:bodyPr wrap="none" rtlCol="0">
            <a:spAutoFit/>
          </a:bodyPr>
          <a:lstStyle/>
          <a:p>
            <a:r>
              <a:rPr lang="en-US" sz="4400" dirty="0"/>
              <a:t>create markdown document</a:t>
            </a:r>
          </a:p>
        </p:txBody>
      </p:sp>
      <p:sp>
        <p:nvSpPr>
          <p:cNvPr id="5" name="Rounded Rectangle 4">
            <a:extLst>
              <a:ext uri="{FF2B5EF4-FFF2-40B4-BE49-F238E27FC236}">
                <a16:creationId xmlns:a16="http://schemas.microsoft.com/office/drawing/2014/main" id="{CED4C59B-87C1-E4FB-6B58-1C1D76C39740}"/>
              </a:ext>
            </a:extLst>
          </p:cNvPr>
          <p:cNvSpPr/>
          <p:nvPr/>
        </p:nvSpPr>
        <p:spPr>
          <a:xfrm>
            <a:off x="1993392" y="303580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25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3143450" y="2986484"/>
            <a:ext cx="6033126" cy="769441"/>
          </a:xfrm>
          <a:prstGeom prst="rect">
            <a:avLst/>
          </a:prstGeom>
          <a:noFill/>
        </p:spPr>
        <p:txBody>
          <a:bodyPr wrap="none" rtlCol="0">
            <a:spAutoFit/>
          </a:bodyPr>
          <a:lstStyle/>
          <a:p>
            <a:r>
              <a:rPr lang="en-US" sz="4400">
                <a:solidFill>
                  <a:schemeClr val="tx1">
                    <a:lumMod val="50000"/>
                    <a:lumOff val="50000"/>
                  </a:schemeClr>
                </a:solidFill>
              </a:rPr>
              <a:t>#1) </a:t>
            </a:r>
            <a:r>
              <a:rPr lang="en-US" sz="4400"/>
              <a:t>Context Management</a:t>
            </a:r>
            <a:endParaRPr lang="en-US" sz="4400" dirty="0"/>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54D86E-5FE6-E0B7-62B1-90B40A92C8A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5EE43EE6-C827-8CE0-49F9-A3A142FB168B}"/>
              </a:ext>
            </a:extLst>
          </p:cNvPr>
          <p:cNvSpPr txBox="1"/>
          <p:nvPr/>
        </p:nvSpPr>
        <p:spPr>
          <a:xfrm>
            <a:off x="4705865" y="5098733"/>
            <a:ext cx="2236190" cy="461665"/>
          </a:xfrm>
          <a:prstGeom prst="rect">
            <a:avLst/>
          </a:prstGeom>
          <a:noFill/>
        </p:spPr>
        <p:txBody>
          <a:bodyPr wrap="none" rtlCol="0">
            <a:spAutoFit/>
          </a:bodyPr>
          <a:lstStyle/>
          <a:p>
            <a:r>
              <a:rPr lang="en-US" sz="2400">
                <a:solidFill>
                  <a:schemeClr val="accent5">
                    <a:lumMod val="50000"/>
                  </a:schemeClr>
                </a:solidFill>
              </a:rPr>
              <a:t>Let’s start again!</a:t>
            </a:r>
          </a:p>
        </p:txBody>
      </p:sp>
      <p:pic>
        <p:nvPicPr>
          <p:cNvPr id="11" name="Picture 10" descr="A blue quote marks&#10;&#10;AI-generated content may be incorrect.">
            <a:extLst>
              <a:ext uri="{FF2B5EF4-FFF2-40B4-BE49-F238E27FC236}">
                <a16:creationId xmlns:a16="http://schemas.microsoft.com/office/drawing/2014/main" id="{E1CB6F8C-F0C1-4FB9-E9AF-A1F81A76570D}"/>
              </a:ext>
            </a:extLst>
          </p:cNvPr>
          <p:cNvPicPr>
            <a:picLocks noChangeAspect="1"/>
          </p:cNvPicPr>
          <p:nvPr/>
        </p:nvPicPr>
        <p:blipFill>
          <a:blip r:embed="rId3"/>
          <a:stretch>
            <a:fillRect/>
          </a:stretch>
        </p:blipFill>
        <p:spPr>
          <a:xfrm>
            <a:off x="4165264" y="4838204"/>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005931DC-A15D-2C80-BB4D-E814649C95D8}"/>
              </a:ext>
            </a:extLst>
          </p:cNvPr>
          <p:cNvPicPr>
            <a:picLocks noChangeAspect="1"/>
          </p:cNvPicPr>
          <p:nvPr/>
        </p:nvPicPr>
        <p:blipFill>
          <a:blip r:embed="rId4"/>
          <a:stretch>
            <a:fillRect/>
          </a:stretch>
        </p:blipFill>
        <p:spPr>
          <a:xfrm>
            <a:off x="6891452" y="5268745"/>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A0DD342-668E-12F7-7E2D-A71F29DE6AD7}"/>
              </a:ext>
            </a:extLst>
          </p:cNvPr>
          <p:cNvPicPr>
            <a:picLocks noChangeAspect="1"/>
          </p:cNvPicPr>
          <p:nvPr/>
        </p:nvPicPr>
        <p:blipFill>
          <a:blip r:embed="rId5"/>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3026589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C71-F841-96AB-FCEE-74E3EF341B3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BD2D455-CCB0-9CAE-4606-0B04771F4E6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C1C63F03-322E-BF27-75CB-742954CCA8D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0DFD392-6229-7E91-9E43-2347B3A1C1D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0B6A53C-75BA-6BEF-9112-6F440395F15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F8CA134-AD54-097E-57CE-B61301725D4F}"/>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306844C-4A24-3BBD-0996-7813EDD2D593}"/>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FF6A62-3806-6075-ED7B-88E586945166}"/>
              </a:ext>
            </a:extLst>
          </p:cNvPr>
          <p:cNvPicPr>
            <a:picLocks noChangeAspect="1"/>
          </p:cNvPicPr>
          <p:nvPr/>
        </p:nvPicPr>
        <p:blipFill>
          <a:blip r:embed="rId4"/>
          <a:stretch>
            <a:fillRect/>
          </a:stretch>
        </p:blipFill>
        <p:spPr>
          <a:xfrm>
            <a:off x="-38371" y="0"/>
            <a:ext cx="12540773" cy="233719642"/>
          </a:xfrm>
          <a:prstGeom prst="rect">
            <a:avLst/>
          </a:prstGeom>
        </p:spPr>
      </p:pic>
      <p:sp>
        <p:nvSpPr>
          <p:cNvPr id="12" name="Rounded Rectangle 11">
            <a:extLst>
              <a:ext uri="{FF2B5EF4-FFF2-40B4-BE49-F238E27FC236}">
                <a16:creationId xmlns:a16="http://schemas.microsoft.com/office/drawing/2014/main" id="{AD73D242-163C-647C-220C-9E09A9123920}"/>
              </a:ext>
            </a:extLst>
          </p:cNvPr>
          <p:cNvSpPr/>
          <p:nvPr/>
        </p:nvSpPr>
        <p:spPr>
          <a:xfrm>
            <a:off x="169336" y="237749"/>
            <a:ext cx="3497408" cy="53672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8BFE0A-3BB9-2CD5-9688-6A1B99CA2C5A}"/>
              </a:ext>
            </a:extLst>
          </p:cNvPr>
          <p:cNvSpPr/>
          <p:nvPr/>
        </p:nvSpPr>
        <p:spPr>
          <a:xfrm>
            <a:off x="-4608" y="96791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3C9060F-AA9A-CC22-D19F-8B2A28B44CB9}"/>
              </a:ext>
            </a:extLst>
          </p:cNvPr>
          <p:cNvSpPr/>
          <p:nvPr/>
        </p:nvSpPr>
        <p:spPr>
          <a:xfrm>
            <a:off x="7111577" y="474415"/>
            <a:ext cx="788839" cy="309118"/>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21" name="Picture 20" descr="A white arrows in a circle&#10;&#10;AI-generated content may be incorrect.">
            <a:extLst>
              <a:ext uri="{FF2B5EF4-FFF2-40B4-BE49-F238E27FC236}">
                <a16:creationId xmlns:a16="http://schemas.microsoft.com/office/drawing/2014/main" id="{DDAA928E-BBE7-3380-C68F-714E149CF994}"/>
              </a:ext>
            </a:extLst>
          </p:cNvPr>
          <p:cNvPicPr>
            <a:picLocks noChangeAspect="1"/>
          </p:cNvPicPr>
          <p:nvPr/>
        </p:nvPicPr>
        <p:blipFill>
          <a:blip r:embed="rId5"/>
          <a:stretch>
            <a:fillRect/>
          </a:stretch>
        </p:blipFill>
        <p:spPr>
          <a:xfrm>
            <a:off x="12875281" y="4836039"/>
            <a:ext cx="1619938" cy="1787808"/>
          </a:xfrm>
          <a:prstGeom prst="ellipse">
            <a:avLst/>
          </a:prstGeom>
          <a:ln>
            <a:noFill/>
          </a:ln>
          <a:effectLst>
            <a:softEdge rad="112500"/>
          </a:effectLst>
        </p:spPr>
      </p:pic>
      <p:pic>
        <p:nvPicPr>
          <p:cNvPr id="22" name="Picture 21" descr="A green paper with black text and a diagram&#10;&#10;AI-generated content may be incorrect.">
            <a:extLst>
              <a:ext uri="{FF2B5EF4-FFF2-40B4-BE49-F238E27FC236}">
                <a16:creationId xmlns:a16="http://schemas.microsoft.com/office/drawing/2014/main" id="{86F18CE8-CFDD-FCD3-394C-0F0F299A1980}"/>
              </a:ext>
            </a:extLst>
          </p:cNvPr>
          <p:cNvPicPr>
            <a:picLocks noChangeAspect="1"/>
          </p:cNvPicPr>
          <p:nvPr/>
        </p:nvPicPr>
        <p:blipFill>
          <a:blip r:embed="rId6"/>
          <a:stretch>
            <a:fillRect/>
          </a:stretch>
        </p:blipFill>
        <p:spPr>
          <a:xfrm>
            <a:off x="4087452" y="1323244"/>
            <a:ext cx="4017096" cy="2181469"/>
          </a:xfrm>
          <a:prstGeom prst="rect">
            <a:avLst/>
          </a:prstGeom>
        </p:spPr>
      </p:pic>
      <p:pic>
        <p:nvPicPr>
          <p:cNvPr id="23" name="Picture 22" descr="A green paper with black writing&#10;&#10;AI-generated content may be incorrect.">
            <a:extLst>
              <a:ext uri="{FF2B5EF4-FFF2-40B4-BE49-F238E27FC236}">
                <a16:creationId xmlns:a16="http://schemas.microsoft.com/office/drawing/2014/main" id="{E92D2CF4-BA2B-62A1-74BF-95F4991440D9}"/>
              </a:ext>
            </a:extLst>
          </p:cNvPr>
          <p:cNvPicPr>
            <a:picLocks noChangeAspect="1"/>
          </p:cNvPicPr>
          <p:nvPr/>
        </p:nvPicPr>
        <p:blipFill>
          <a:blip r:embed="rId7"/>
          <a:stretch>
            <a:fillRect/>
          </a:stretch>
        </p:blipFill>
        <p:spPr>
          <a:xfrm>
            <a:off x="8402142" y="1328089"/>
            <a:ext cx="3522072" cy="2136612"/>
          </a:xfrm>
          <a:prstGeom prst="rect">
            <a:avLst/>
          </a:prstGeom>
        </p:spPr>
      </p:pic>
    </p:spTree>
    <p:extLst>
      <p:ext uri="{BB962C8B-B14F-4D97-AF65-F5344CB8AC3E}">
        <p14:creationId xmlns:p14="http://schemas.microsoft.com/office/powerpoint/2010/main" val="83518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83052-53C8-33C9-46D3-5525820D11E4}"/>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2BAFD95-C1DE-D1A8-629D-88E3E527CA32}"/>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3BC4F41-1449-52BF-A8ED-6CE14603819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078E1D7-795B-B167-B336-E104C1B77F2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761C9184-AA58-18E0-B464-5C7BB1679D3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503EFFE-AE81-9FE0-61AA-8C509ABA076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474F63-61C0-49A3-D517-F2735940B4A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462313-FA72-9B4E-F7EA-2E5789FA1F7C}"/>
              </a:ext>
            </a:extLst>
          </p:cNvPr>
          <p:cNvPicPr>
            <a:picLocks noChangeAspect="1"/>
          </p:cNvPicPr>
          <p:nvPr/>
        </p:nvPicPr>
        <p:blipFill>
          <a:blip r:embed="rId4"/>
          <a:stretch>
            <a:fillRect/>
          </a:stretch>
        </p:blipFill>
        <p:spPr>
          <a:xfrm>
            <a:off x="-55613" y="0"/>
            <a:ext cx="12540773" cy="233719642"/>
          </a:xfrm>
          <a:prstGeom prst="rect">
            <a:avLst/>
          </a:prstGeom>
        </p:spPr>
      </p:pic>
      <p:sp>
        <p:nvSpPr>
          <p:cNvPr id="19" name="Rectangle 18">
            <a:extLst>
              <a:ext uri="{FF2B5EF4-FFF2-40B4-BE49-F238E27FC236}">
                <a16:creationId xmlns:a16="http://schemas.microsoft.com/office/drawing/2014/main" id="{9CDA569D-F42E-5FBC-F726-7668378EAF3D}"/>
              </a:ext>
            </a:extLst>
          </p:cNvPr>
          <p:cNvSpPr/>
          <p:nvPr/>
        </p:nvSpPr>
        <p:spPr>
          <a:xfrm>
            <a:off x="52031" y="49393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4202C616-E692-D35D-63B8-356122059ABE}"/>
              </a:ext>
            </a:extLst>
          </p:cNvPr>
          <p:cNvPicPr>
            <a:picLocks noChangeAspect="1"/>
          </p:cNvPicPr>
          <p:nvPr/>
        </p:nvPicPr>
        <p:blipFill>
          <a:blip r:embed="rId5"/>
          <a:stretch>
            <a:fillRect/>
          </a:stretch>
        </p:blipFill>
        <p:spPr>
          <a:xfrm>
            <a:off x="8010147" y="1735297"/>
            <a:ext cx="4017096" cy="2181469"/>
          </a:xfrm>
          <a:prstGeom prst="rect">
            <a:avLst/>
          </a:prstGeom>
        </p:spPr>
      </p:pic>
    </p:spTree>
    <p:extLst>
      <p:ext uri="{BB962C8B-B14F-4D97-AF65-F5344CB8AC3E}">
        <p14:creationId xmlns:p14="http://schemas.microsoft.com/office/powerpoint/2010/main" val="18969317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8C8-1306-6B4B-26F8-40D71A8BAE4E}"/>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BBF2740-30E0-7900-1B75-C84A0DB827B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DD759CC-44C4-2A31-27DA-BA54A71F235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1957882-CD74-E52E-FE23-827AA66FB6D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FF408AA-2BE2-9037-D3AA-7133092044F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D3F985B-892E-A21D-AEAE-6C9C1571C70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1E5806E-67DA-387A-0595-3A3327E0BA5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B6D333-8D3A-4845-BFDC-665BF0C385F3}"/>
              </a:ext>
            </a:extLst>
          </p:cNvPr>
          <p:cNvPicPr>
            <a:picLocks noChangeAspect="1"/>
          </p:cNvPicPr>
          <p:nvPr/>
        </p:nvPicPr>
        <p:blipFill>
          <a:blip r:embed="rId4"/>
          <a:stretch>
            <a:fillRect/>
          </a:stretch>
        </p:blipFill>
        <p:spPr>
          <a:xfrm>
            <a:off x="-20741" y="-4786376"/>
            <a:ext cx="12540773" cy="233719642"/>
          </a:xfrm>
          <a:prstGeom prst="rect">
            <a:avLst/>
          </a:prstGeom>
        </p:spPr>
      </p:pic>
      <p:sp>
        <p:nvSpPr>
          <p:cNvPr id="19" name="Rectangle 18">
            <a:extLst>
              <a:ext uri="{FF2B5EF4-FFF2-40B4-BE49-F238E27FC236}">
                <a16:creationId xmlns:a16="http://schemas.microsoft.com/office/drawing/2014/main" id="{6BC2B56E-6C4A-4274-A997-A073C3356247}"/>
              </a:ext>
            </a:extLst>
          </p:cNvPr>
          <p:cNvSpPr/>
          <p:nvPr/>
        </p:nvSpPr>
        <p:spPr>
          <a:xfrm>
            <a:off x="-13987" y="3447519"/>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en paper with black writing&#10;&#10;AI-generated content may be incorrect.">
            <a:extLst>
              <a:ext uri="{FF2B5EF4-FFF2-40B4-BE49-F238E27FC236}">
                <a16:creationId xmlns:a16="http://schemas.microsoft.com/office/drawing/2014/main" id="{B9A2645A-591B-21B5-4C2A-9D64A9866649}"/>
              </a:ext>
            </a:extLst>
          </p:cNvPr>
          <p:cNvPicPr>
            <a:picLocks noChangeAspect="1"/>
          </p:cNvPicPr>
          <p:nvPr/>
        </p:nvPicPr>
        <p:blipFill>
          <a:blip r:embed="rId5"/>
          <a:stretch>
            <a:fillRect/>
          </a:stretch>
        </p:blipFill>
        <p:spPr>
          <a:xfrm>
            <a:off x="6096000" y="725061"/>
            <a:ext cx="4910610" cy="2978948"/>
          </a:xfrm>
          <a:prstGeom prst="rect">
            <a:avLst/>
          </a:prstGeom>
        </p:spPr>
      </p:pic>
    </p:spTree>
    <p:extLst>
      <p:ext uri="{BB962C8B-B14F-4D97-AF65-F5344CB8AC3E}">
        <p14:creationId xmlns:p14="http://schemas.microsoft.com/office/powerpoint/2010/main" val="36034625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9491-1F4B-6FF9-8820-AF3C1ACAFAC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4637175-32A1-D4BD-4192-A7C206F55C3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8C019DE-DF39-40C8-6323-91BC07967AD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4D7A5B9-FFD5-DCD1-9FB7-C4AC36B8933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4780E8F6-EF1D-DBE4-20D7-7D19F7970A0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9A87536-DAF9-C1CC-A69E-15A5BAE4ED38}"/>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E676973-1569-F7FA-2943-DC7ED4648271}"/>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DDDA25-9C82-E25F-A42C-CC73DB198489}"/>
              </a:ext>
            </a:extLst>
          </p:cNvPr>
          <p:cNvPicPr>
            <a:picLocks noChangeAspect="1"/>
          </p:cNvPicPr>
          <p:nvPr/>
        </p:nvPicPr>
        <p:blipFill>
          <a:blip r:embed="rId4"/>
          <a:stretch>
            <a:fillRect/>
          </a:stretch>
        </p:blipFill>
        <p:spPr>
          <a:xfrm>
            <a:off x="-20741" y="-8208827"/>
            <a:ext cx="12540773" cy="233719642"/>
          </a:xfrm>
          <a:prstGeom prst="rect">
            <a:avLst/>
          </a:prstGeom>
        </p:spPr>
      </p:pic>
      <p:sp>
        <p:nvSpPr>
          <p:cNvPr id="19" name="Rectangle 18">
            <a:extLst>
              <a:ext uri="{FF2B5EF4-FFF2-40B4-BE49-F238E27FC236}">
                <a16:creationId xmlns:a16="http://schemas.microsoft.com/office/drawing/2014/main" id="{B8417A3B-A2B8-4D5F-6D7A-CD03B4EFBCF3}"/>
              </a:ext>
            </a:extLst>
          </p:cNvPr>
          <p:cNvSpPr/>
          <p:nvPr/>
        </p:nvSpPr>
        <p:spPr>
          <a:xfrm>
            <a:off x="-12998" y="480835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54FF7AD5-742D-F51B-9964-95D9F88D65BB}"/>
              </a:ext>
            </a:extLst>
          </p:cNvPr>
          <p:cNvPicPr>
            <a:picLocks noChangeAspect="1"/>
          </p:cNvPicPr>
          <p:nvPr/>
        </p:nvPicPr>
        <p:blipFill>
          <a:blip r:embed="rId5"/>
          <a:srcRect r="61832"/>
          <a:stretch>
            <a:fillRect/>
          </a:stretch>
        </p:blipFill>
        <p:spPr>
          <a:xfrm>
            <a:off x="5460669" y="1041058"/>
            <a:ext cx="2214534" cy="3150804"/>
          </a:xfrm>
          <a:prstGeom prst="rect">
            <a:avLst/>
          </a:prstGeom>
        </p:spPr>
      </p:pic>
      <p:pic>
        <p:nvPicPr>
          <p:cNvPr id="15" name="Picture 14" descr="A green paper with black text and a diagram&#10;&#10;AI-generated content may be incorrect.">
            <a:extLst>
              <a:ext uri="{FF2B5EF4-FFF2-40B4-BE49-F238E27FC236}">
                <a16:creationId xmlns:a16="http://schemas.microsoft.com/office/drawing/2014/main" id="{6475C6B3-7C46-7276-CE14-EBC01AEDBC48}"/>
              </a:ext>
            </a:extLst>
          </p:cNvPr>
          <p:cNvPicPr>
            <a:picLocks noChangeAspect="1"/>
          </p:cNvPicPr>
          <p:nvPr/>
        </p:nvPicPr>
        <p:blipFill>
          <a:blip r:embed="rId5"/>
          <a:srcRect l="39702"/>
          <a:stretch>
            <a:fillRect/>
          </a:stretch>
        </p:blipFill>
        <p:spPr>
          <a:xfrm>
            <a:off x="7742939" y="1041058"/>
            <a:ext cx="3498559" cy="3150804"/>
          </a:xfrm>
          <a:prstGeom prst="rect">
            <a:avLst/>
          </a:prstGeom>
        </p:spPr>
      </p:pic>
    </p:spTree>
    <p:extLst>
      <p:ext uri="{BB962C8B-B14F-4D97-AF65-F5344CB8AC3E}">
        <p14:creationId xmlns:p14="http://schemas.microsoft.com/office/powerpoint/2010/main" val="406207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343A6-9FE2-EE69-52AB-B68C164967A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F623CE2-7974-3F21-243E-7B2818598DA0}"/>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FB66FD30-10E3-9460-995B-5BD45C209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A0930DE-A7A2-F97E-8CC8-8B51A995BD9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5986A3F-4684-B02D-E822-7A4B86E7712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3EBA558-C044-15BD-7BDE-F03A45A37AFD}"/>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CA84F44-48D1-E708-05C7-ACFE529EDFEB}"/>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55ED40-D2FE-EED2-36BC-212CDFBDDB02}"/>
              </a:ext>
            </a:extLst>
          </p:cNvPr>
          <p:cNvPicPr>
            <a:picLocks noChangeAspect="1"/>
          </p:cNvPicPr>
          <p:nvPr/>
        </p:nvPicPr>
        <p:blipFill>
          <a:blip r:embed="rId4"/>
          <a:stretch>
            <a:fillRect/>
          </a:stretch>
        </p:blipFill>
        <p:spPr>
          <a:xfrm>
            <a:off x="-13987" y="-8859067"/>
            <a:ext cx="12540773" cy="233719642"/>
          </a:xfrm>
          <a:prstGeom prst="rect">
            <a:avLst/>
          </a:prstGeom>
        </p:spPr>
      </p:pic>
      <p:sp>
        <p:nvSpPr>
          <p:cNvPr id="19" name="Rectangle 18">
            <a:extLst>
              <a:ext uri="{FF2B5EF4-FFF2-40B4-BE49-F238E27FC236}">
                <a16:creationId xmlns:a16="http://schemas.microsoft.com/office/drawing/2014/main" id="{F244B8B0-D614-F693-9459-B534A2C73BB5}"/>
              </a:ext>
            </a:extLst>
          </p:cNvPr>
          <p:cNvSpPr/>
          <p:nvPr/>
        </p:nvSpPr>
        <p:spPr>
          <a:xfrm>
            <a:off x="0" y="474925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254927-8B60-BB33-4174-D0C6EC154DCE}"/>
              </a:ext>
            </a:extLst>
          </p:cNvPr>
          <p:cNvSpPr/>
          <p:nvPr/>
        </p:nvSpPr>
        <p:spPr>
          <a:xfrm>
            <a:off x="169201" y="4198430"/>
            <a:ext cx="4341839"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64086C9-A433-12B9-EF62-107CC9B19A23}"/>
              </a:ext>
            </a:extLst>
          </p:cNvPr>
          <p:cNvSpPr/>
          <p:nvPr/>
        </p:nvSpPr>
        <p:spPr>
          <a:xfrm>
            <a:off x="6011513" y="4188270"/>
            <a:ext cx="2035207"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5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D5CF-C25A-C147-7CCA-8F387FA1AB8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A44C17-F7F0-032C-0CF0-64341E7ADED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9A5351D-7234-227C-ACB9-BD7AC81EDCEF}"/>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3C00905-8C96-58D8-BCBE-24B1A20D4E1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F381A37-6907-EE4E-E3C5-2AFA3B9828A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478543-4500-816C-3F37-090EB096DEB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BE2103E6-02AB-839B-7AB4-C6AE893E1C05}"/>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6DCD00-358D-9202-373D-B8711A4195F8}"/>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95DDD2BA-5CA7-1B7B-576F-CA6529181187}"/>
              </a:ext>
            </a:extLst>
          </p:cNvPr>
          <p:cNvSpPr/>
          <p:nvPr/>
        </p:nvSpPr>
        <p:spPr>
          <a:xfrm>
            <a:off x="31968" y="641050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68C9E1B-0819-964A-2059-1148085C239F}"/>
              </a:ext>
            </a:extLst>
          </p:cNvPr>
          <p:cNvSpPr/>
          <p:nvPr/>
        </p:nvSpPr>
        <p:spPr>
          <a:xfrm>
            <a:off x="164757" y="4809565"/>
            <a:ext cx="2078571" cy="201319"/>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0222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FE6F-2D8B-B989-02E0-FDB66FF116E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6BFCC64-81DE-3314-1587-FF36BCC9C54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7538B7F-1E83-74DE-3E78-52DD9C23D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1BA847A-9D9D-8D99-6E64-D7F3341B16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26F6D3E-790B-795A-D742-035E82B0A5F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EB529E3-7978-2C89-7415-2378E8B30CB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C8EBD4-4BA1-C8F3-6D84-7190B33CD71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A7D6D8-2FDD-81A1-EC6B-A7CC458DBD4D}"/>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7B232F08-59E3-5834-8D36-6E865C702A98}"/>
              </a:ext>
            </a:extLst>
          </p:cNvPr>
          <p:cNvSpPr/>
          <p:nvPr/>
        </p:nvSpPr>
        <p:spPr>
          <a:xfrm>
            <a:off x="-37699" y="69674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B5E036D-9660-BDAB-3754-BE1A1E66B115}"/>
              </a:ext>
            </a:extLst>
          </p:cNvPr>
          <p:cNvSpPr/>
          <p:nvPr/>
        </p:nvSpPr>
        <p:spPr>
          <a:xfrm>
            <a:off x="164757" y="6425047"/>
            <a:ext cx="3224619" cy="206696"/>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52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A723-906A-C32B-366F-F88BCDDC821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A31A072-08F8-DB8B-4F68-D317E0C6164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4813F769-FABD-E1E6-4B7A-32733571527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752EBE2-91A1-D0B3-0604-313A615212E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D997AC1-842C-8254-8C04-AA1821D244E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7D6A84A3-771A-0E80-172D-3DB923EF196C}"/>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EB69B8B9-9AA9-F4E9-7869-9477C5679058}"/>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BDA47D-A255-7F35-97BD-C32AB0FA5737}"/>
              </a:ext>
            </a:extLst>
          </p:cNvPr>
          <p:cNvPicPr>
            <a:picLocks noChangeAspect="1"/>
          </p:cNvPicPr>
          <p:nvPr/>
        </p:nvPicPr>
        <p:blipFill>
          <a:blip r:embed="rId4"/>
          <a:stretch>
            <a:fillRect/>
          </a:stretch>
        </p:blipFill>
        <p:spPr>
          <a:xfrm>
            <a:off x="-13987" y="-19303547"/>
            <a:ext cx="12540773" cy="233719642"/>
          </a:xfrm>
          <a:prstGeom prst="rect">
            <a:avLst/>
          </a:prstGeom>
        </p:spPr>
      </p:pic>
      <p:sp>
        <p:nvSpPr>
          <p:cNvPr id="19" name="Rectangle 18">
            <a:extLst>
              <a:ext uri="{FF2B5EF4-FFF2-40B4-BE49-F238E27FC236}">
                <a16:creationId xmlns:a16="http://schemas.microsoft.com/office/drawing/2014/main" id="{BE7B20D8-1D74-558E-66EA-1AD5736488FB}"/>
              </a:ext>
            </a:extLst>
          </p:cNvPr>
          <p:cNvSpPr/>
          <p:nvPr/>
        </p:nvSpPr>
        <p:spPr>
          <a:xfrm>
            <a:off x="-37699" y="631272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26C3A70-05E8-8A8C-487B-D2B6F9160B8C}"/>
              </a:ext>
            </a:extLst>
          </p:cNvPr>
          <p:cNvSpPr/>
          <p:nvPr/>
        </p:nvSpPr>
        <p:spPr>
          <a:xfrm>
            <a:off x="1709077" y="2198386"/>
            <a:ext cx="952843" cy="668945"/>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4419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7491-01E7-2B77-4571-0A20DDC495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F937E-4524-8324-CB79-D81B312B052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85BBC0A-5627-E2F5-5301-CDA23D07B77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E1A4087-1EFF-C2C9-FBDF-3FE00ED0E00D}"/>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653D44-703C-783E-A080-B773843D7DEE}"/>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64D16FD-9968-E03C-1575-4604AF9DA1A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17A4B8F-80A8-D2F7-6318-CA21CEB07596}"/>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C0CF36-5F4E-F9FF-CE23-ECE9474BB9D0}"/>
              </a:ext>
            </a:extLst>
          </p:cNvPr>
          <p:cNvPicPr>
            <a:picLocks noChangeAspect="1"/>
          </p:cNvPicPr>
          <p:nvPr/>
        </p:nvPicPr>
        <p:blipFill>
          <a:blip r:embed="rId4"/>
          <a:stretch>
            <a:fillRect/>
          </a:stretch>
        </p:blipFill>
        <p:spPr>
          <a:xfrm>
            <a:off x="-13987" y="-21055131"/>
            <a:ext cx="12540773" cy="233719642"/>
          </a:xfrm>
          <a:prstGeom prst="rect">
            <a:avLst/>
          </a:prstGeom>
        </p:spPr>
      </p:pic>
      <p:sp>
        <p:nvSpPr>
          <p:cNvPr id="19" name="Rectangle 18">
            <a:extLst>
              <a:ext uri="{FF2B5EF4-FFF2-40B4-BE49-F238E27FC236}">
                <a16:creationId xmlns:a16="http://schemas.microsoft.com/office/drawing/2014/main" id="{27B4418D-67C0-3ADC-5D10-04A3C18C69A8}"/>
              </a:ext>
            </a:extLst>
          </p:cNvPr>
          <p:cNvSpPr/>
          <p:nvPr/>
        </p:nvSpPr>
        <p:spPr>
          <a:xfrm>
            <a:off x="31968" y="691638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2E513FE-AC43-F76B-498F-D46C1AA7BF01}"/>
              </a:ext>
            </a:extLst>
          </p:cNvPr>
          <p:cNvSpPr/>
          <p:nvPr/>
        </p:nvSpPr>
        <p:spPr>
          <a:xfrm>
            <a:off x="148939" y="4844868"/>
            <a:ext cx="5402923" cy="1282467"/>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arrows in a circle&#10;&#10;AI-generated content may be incorrect.">
            <a:extLst>
              <a:ext uri="{FF2B5EF4-FFF2-40B4-BE49-F238E27FC236}">
                <a16:creationId xmlns:a16="http://schemas.microsoft.com/office/drawing/2014/main" id="{E62E411B-3542-F3C9-1A7B-32EFD15689C5}"/>
              </a:ext>
            </a:extLst>
          </p:cNvPr>
          <p:cNvPicPr>
            <a:picLocks noChangeAspect="1"/>
          </p:cNvPicPr>
          <p:nvPr/>
        </p:nvPicPr>
        <p:blipFill>
          <a:blip r:embed="rId5"/>
          <a:stretch>
            <a:fillRect/>
          </a:stretch>
        </p:blipFill>
        <p:spPr>
          <a:xfrm>
            <a:off x="12907729" y="4694815"/>
            <a:ext cx="1619938" cy="1787808"/>
          </a:xfrm>
          <a:prstGeom prst="ellipse">
            <a:avLst/>
          </a:prstGeom>
          <a:ln>
            <a:noFill/>
          </a:ln>
          <a:effectLst>
            <a:softEdge rad="112500"/>
          </a:effectLst>
        </p:spPr>
      </p:pic>
      <p:pic>
        <p:nvPicPr>
          <p:cNvPr id="12" name="Picture 11" descr="A white background with black text&#10;&#10;AI-generated content may be incorrect.">
            <a:extLst>
              <a:ext uri="{FF2B5EF4-FFF2-40B4-BE49-F238E27FC236}">
                <a16:creationId xmlns:a16="http://schemas.microsoft.com/office/drawing/2014/main" id="{182504F7-319E-BFB2-65B3-F12032EE989D}"/>
              </a:ext>
            </a:extLst>
          </p:cNvPr>
          <p:cNvPicPr>
            <a:picLocks noChangeAspect="1"/>
          </p:cNvPicPr>
          <p:nvPr/>
        </p:nvPicPr>
        <p:blipFill>
          <a:blip r:embed="rId6"/>
          <a:stretch>
            <a:fillRect/>
          </a:stretch>
        </p:blipFill>
        <p:spPr>
          <a:xfrm>
            <a:off x="5961500" y="4785965"/>
            <a:ext cx="4965909" cy="1308360"/>
          </a:xfrm>
          <a:prstGeom prst="rect">
            <a:avLst/>
          </a:prstGeom>
        </p:spPr>
      </p:pic>
      <p:sp>
        <p:nvSpPr>
          <p:cNvPr id="14" name="Rounded Rectangle 13">
            <a:extLst>
              <a:ext uri="{FF2B5EF4-FFF2-40B4-BE49-F238E27FC236}">
                <a16:creationId xmlns:a16="http://schemas.microsoft.com/office/drawing/2014/main" id="{E9C4489F-1B30-6D64-9D69-1D69FAD0ED3F}"/>
              </a:ext>
            </a:extLst>
          </p:cNvPr>
          <p:cNvSpPr/>
          <p:nvPr/>
        </p:nvSpPr>
        <p:spPr>
          <a:xfrm>
            <a:off x="91704" y="6175675"/>
            <a:ext cx="8380512" cy="613896"/>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6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E1A2-48C8-2E3A-6634-8BA39F74A30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5E2E147-BC36-30A3-B79B-D1905C7DAC7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8448481-2005-14CD-E479-B4178AD459EE}"/>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F4496FD-BA1B-8073-9E9F-DB2D07FC997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D210AF-0AD3-0E0B-0821-38CDBF07477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156FF2-BE29-A8F4-8C9D-8426AC250FE4}"/>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85BCBD4-3417-DF73-1A2D-578B6F550AD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8F10DB-7BDC-71B2-3DD8-E806794B9813}"/>
              </a:ext>
            </a:extLst>
          </p:cNvPr>
          <p:cNvPicPr>
            <a:picLocks noChangeAspect="1"/>
          </p:cNvPicPr>
          <p:nvPr/>
        </p:nvPicPr>
        <p:blipFill>
          <a:blip r:embed="rId4"/>
          <a:stretch>
            <a:fillRect/>
          </a:stretch>
        </p:blipFill>
        <p:spPr>
          <a:xfrm>
            <a:off x="-13987" y="-27827787"/>
            <a:ext cx="12540773" cy="233719642"/>
          </a:xfrm>
          <a:prstGeom prst="rect">
            <a:avLst/>
          </a:prstGeom>
        </p:spPr>
      </p:pic>
      <p:sp>
        <p:nvSpPr>
          <p:cNvPr id="19" name="Rectangle 18">
            <a:extLst>
              <a:ext uri="{FF2B5EF4-FFF2-40B4-BE49-F238E27FC236}">
                <a16:creationId xmlns:a16="http://schemas.microsoft.com/office/drawing/2014/main" id="{AC566904-B6D2-4A17-C49E-2B633BB1DEA6}"/>
              </a:ext>
            </a:extLst>
          </p:cNvPr>
          <p:cNvSpPr/>
          <p:nvPr/>
        </p:nvSpPr>
        <p:spPr>
          <a:xfrm>
            <a:off x="14553" y="669739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91F2BC9-F964-EA0C-14CB-7956F9F9532E}"/>
              </a:ext>
            </a:extLst>
          </p:cNvPr>
          <p:cNvSpPr/>
          <p:nvPr/>
        </p:nvSpPr>
        <p:spPr>
          <a:xfrm>
            <a:off x="806165" y="5365023"/>
            <a:ext cx="1248413"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59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21F8-EC5F-B90E-EBC5-28DD3872B8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CB1228-DDB9-BEC4-0D7A-1CBBB8002C65}"/>
              </a:ext>
            </a:extLst>
          </p:cNvPr>
          <p:cNvSpPr txBox="1"/>
          <p:nvPr/>
        </p:nvSpPr>
        <p:spPr>
          <a:xfrm>
            <a:off x="2879839" y="2998650"/>
            <a:ext cx="6072368" cy="769441"/>
          </a:xfrm>
          <a:prstGeom prst="rect">
            <a:avLst/>
          </a:prstGeom>
          <a:noFill/>
        </p:spPr>
        <p:txBody>
          <a:bodyPr wrap="none" rtlCol="0">
            <a:spAutoFit/>
          </a:bodyPr>
          <a:lstStyle/>
          <a:p>
            <a:r>
              <a:rPr lang="en-US" sz="4400">
                <a:solidFill>
                  <a:schemeClr val="tx1">
                    <a:lumMod val="50000"/>
                    <a:lumOff val="50000"/>
                  </a:schemeClr>
                </a:solidFill>
              </a:rPr>
              <a:t>#2) </a:t>
            </a:r>
            <a:r>
              <a:rPr lang="en-US" sz="4400"/>
              <a:t>Knowledge Document</a:t>
            </a:r>
            <a:endParaRPr lang="en-US" sz="4400" dirty="0"/>
          </a:p>
        </p:txBody>
      </p:sp>
      <p:cxnSp>
        <p:nvCxnSpPr>
          <p:cNvPr id="4" name="Straight Connector 3">
            <a:extLst>
              <a:ext uri="{FF2B5EF4-FFF2-40B4-BE49-F238E27FC236}">
                <a16:creationId xmlns:a16="http://schemas.microsoft.com/office/drawing/2014/main" id="{8758673A-49F9-E856-91E6-5B0B5764609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FCA9B85-D734-1EB8-CFFB-1770FD0BA48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DF03909-1B40-BF9D-81D8-90A9567941B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77645DC-6BA1-D532-9B24-2339EB3315BA}"/>
              </a:ext>
            </a:extLst>
          </p:cNvPr>
          <p:cNvSpPr txBox="1"/>
          <p:nvPr/>
        </p:nvSpPr>
        <p:spPr>
          <a:xfrm>
            <a:off x="4244392" y="5132917"/>
            <a:ext cx="3033716" cy="461665"/>
          </a:xfrm>
          <a:prstGeom prst="rect">
            <a:avLst/>
          </a:prstGeom>
          <a:noFill/>
        </p:spPr>
        <p:txBody>
          <a:bodyPr wrap="none" rtlCol="0">
            <a:spAutoFit/>
          </a:bodyPr>
          <a:lstStyle/>
          <a:p>
            <a:r>
              <a:rPr lang="en-US" sz="2400">
                <a:solidFill>
                  <a:schemeClr val="accent5">
                    <a:lumMod val="50000"/>
                  </a:schemeClr>
                </a:solidFill>
              </a:rPr>
              <a:t>Here’s how we do it: ...</a:t>
            </a:r>
          </a:p>
        </p:txBody>
      </p:sp>
      <p:pic>
        <p:nvPicPr>
          <p:cNvPr id="11" name="Picture 10" descr="A blue quote marks&#10;&#10;AI-generated content may be incorrect.">
            <a:extLst>
              <a:ext uri="{FF2B5EF4-FFF2-40B4-BE49-F238E27FC236}">
                <a16:creationId xmlns:a16="http://schemas.microsoft.com/office/drawing/2014/main" id="{0151C883-B186-944B-E411-BA225994129A}"/>
              </a:ext>
            </a:extLst>
          </p:cNvPr>
          <p:cNvPicPr>
            <a:picLocks noChangeAspect="1"/>
          </p:cNvPicPr>
          <p:nvPr/>
        </p:nvPicPr>
        <p:blipFill>
          <a:blip r:embed="rId3"/>
          <a:stretch>
            <a:fillRect/>
          </a:stretch>
        </p:blipFill>
        <p:spPr>
          <a:xfrm>
            <a:off x="3703791" y="487238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5DB74C4F-2142-9CCC-8FF0-4AB8CF4B33B2}"/>
              </a:ext>
            </a:extLst>
          </p:cNvPr>
          <p:cNvPicPr>
            <a:picLocks noChangeAspect="1"/>
          </p:cNvPicPr>
          <p:nvPr/>
        </p:nvPicPr>
        <p:blipFill>
          <a:blip r:embed="rId4"/>
          <a:stretch>
            <a:fillRect/>
          </a:stretch>
        </p:blipFill>
        <p:spPr>
          <a:xfrm>
            <a:off x="7162458" y="5319956"/>
            <a:ext cx="549332" cy="482747"/>
          </a:xfrm>
          <a:prstGeom prst="rect">
            <a:avLst/>
          </a:prstGeom>
        </p:spPr>
      </p:pic>
      <p:pic>
        <p:nvPicPr>
          <p:cNvPr id="17" name="Picture 16" descr="A group of black and white papers with text&#10;&#10;AI-generated content may be incorrect.">
            <a:extLst>
              <a:ext uri="{FF2B5EF4-FFF2-40B4-BE49-F238E27FC236}">
                <a16:creationId xmlns:a16="http://schemas.microsoft.com/office/drawing/2014/main" id="{602FAEE7-3790-9DE5-A827-39A8701B9EE2}"/>
              </a:ext>
            </a:extLst>
          </p:cNvPr>
          <p:cNvPicPr>
            <a:picLocks noChangeAspect="1"/>
          </p:cNvPicPr>
          <p:nvPr/>
        </p:nvPicPr>
        <p:blipFill>
          <a:blip r:embed="rId5"/>
          <a:stretch>
            <a:fillRect/>
          </a:stretch>
        </p:blipFill>
        <p:spPr>
          <a:xfrm>
            <a:off x="681490" y="4583009"/>
            <a:ext cx="2319508" cy="1956639"/>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461FFE41-66C5-05A8-7E16-E0644AF77CA3}"/>
              </a:ext>
            </a:extLst>
          </p:cNvPr>
          <p:cNvPicPr>
            <a:picLocks noChangeAspect="1"/>
          </p:cNvPicPr>
          <p:nvPr/>
        </p:nvPicPr>
        <p:blipFill>
          <a:blip r:embed="rId6"/>
          <a:stretch>
            <a:fillRect/>
          </a:stretch>
        </p:blipFill>
        <p:spPr>
          <a:xfrm>
            <a:off x="9565910" y="141832"/>
            <a:ext cx="2418414" cy="2393545"/>
          </a:xfrm>
          <a:prstGeom prst="rect">
            <a:avLst/>
          </a:prstGeom>
        </p:spPr>
      </p:pic>
      <p:sp>
        <p:nvSpPr>
          <p:cNvPr id="8" name="TextBox 7">
            <a:extLst>
              <a:ext uri="{FF2B5EF4-FFF2-40B4-BE49-F238E27FC236}">
                <a16:creationId xmlns:a16="http://schemas.microsoft.com/office/drawing/2014/main" id="{1557EEC6-15FE-5B95-42DB-4198015C64FF}"/>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39621551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52A27-4665-BABE-6FF4-8F17A7BCF4B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9F6D40E-5928-3016-663B-1C0C5D6D092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CC69701-B21B-530A-F502-F4438210BAF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381646E-4F6D-BEDF-55C7-E9A7B20B816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39BED8E-CC9E-4E2E-B3AD-2BBF245B2484}"/>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48D581-8E7A-199A-3F15-775E77F582F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BB0419D-2E92-0E55-7597-CBC267A554E4}"/>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FC1D71-7BC1-743D-2B08-4585286D9B22}"/>
              </a:ext>
            </a:extLst>
          </p:cNvPr>
          <p:cNvPicPr>
            <a:picLocks noChangeAspect="1"/>
          </p:cNvPicPr>
          <p:nvPr/>
        </p:nvPicPr>
        <p:blipFill>
          <a:blip r:embed="rId4"/>
          <a:stretch>
            <a:fillRect/>
          </a:stretch>
        </p:blipFill>
        <p:spPr>
          <a:xfrm>
            <a:off x="-29727" y="-42976347"/>
            <a:ext cx="12540773" cy="233719642"/>
          </a:xfrm>
          <a:prstGeom prst="rect">
            <a:avLst/>
          </a:prstGeom>
        </p:spPr>
      </p:pic>
      <p:sp>
        <p:nvSpPr>
          <p:cNvPr id="19" name="Rectangle 18">
            <a:extLst>
              <a:ext uri="{FF2B5EF4-FFF2-40B4-BE49-F238E27FC236}">
                <a16:creationId xmlns:a16="http://schemas.microsoft.com/office/drawing/2014/main" id="{F0FD31FE-C3D8-7B95-2729-6CD7C8D2CEAE}"/>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26D16FE-57AC-D1EE-3D52-8A25E9006184}"/>
              </a:ext>
            </a:extLst>
          </p:cNvPr>
          <p:cNvSpPr/>
          <p:nvPr/>
        </p:nvSpPr>
        <p:spPr>
          <a:xfrm>
            <a:off x="919053" y="5262801"/>
            <a:ext cx="23931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3DCA679-9269-405F-A3A5-1D34452B25B2}"/>
              </a:ext>
            </a:extLst>
          </p:cNvPr>
          <p:cNvSpPr/>
          <p:nvPr/>
        </p:nvSpPr>
        <p:spPr>
          <a:xfrm>
            <a:off x="5348813" y="6191954"/>
            <a:ext cx="34599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2619F3A-14F7-46AD-D691-785C373848BD}"/>
              </a:ext>
            </a:extLst>
          </p:cNvPr>
          <p:cNvPicPr>
            <a:picLocks noChangeAspect="1"/>
          </p:cNvPicPr>
          <p:nvPr/>
        </p:nvPicPr>
        <p:blipFill>
          <a:blip r:embed="rId5"/>
          <a:stretch>
            <a:fillRect/>
          </a:stretch>
        </p:blipFill>
        <p:spPr>
          <a:xfrm>
            <a:off x="13213662" y="4147096"/>
            <a:ext cx="1619938" cy="1787808"/>
          </a:xfrm>
          <a:prstGeom prst="ellipse">
            <a:avLst/>
          </a:prstGeom>
          <a:ln>
            <a:noFill/>
          </a:ln>
          <a:effectLst>
            <a:softEdge rad="112500"/>
          </a:effectLst>
        </p:spPr>
      </p:pic>
    </p:spTree>
    <p:extLst>
      <p:ext uri="{BB962C8B-B14F-4D97-AF65-F5344CB8AC3E}">
        <p14:creationId xmlns:p14="http://schemas.microsoft.com/office/powerpoint/2010/main" val="251282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94210-3468-604D-DB91-12B229A2E7D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575D70C-59D1-56D6-C34B-A6810010330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2F09E04D-F92D-7988-56EE-C21722508E6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E3674A11-BC63-8A8C-4904-AC575A6791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AB979B6-8303-E7C2-4B2A-CBAF5AEDD0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B0151BF-927B-028D-7A1F-457E85AE7F29}"/>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56F0F1-ACCC-2DD9-BC3D-ABABA41629E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276A86-ED8D-7BA4-EEEE-A3F43631E24F}"/>
              </a:ext>
            </a:extLst>
          </p:cNvPr>
          <p:cNvPicPr>
            <a:picLocks noChangeAspect="1"/>
          </p:cNvPicPr>
          <p:nvPr/>
        </p:nvPicPr>
        <p:blipFill>
          <a:blip r:embed="rId4"/>
          <a:stretch>
            <a:fillRect/>
          </a:stretch>
        </p:blipFill>
        <p:spPr>
          <a:xfrm>
            <a:off x="-29727" y="-45567147"/>
            <a:ext cx="12540773" cy="233719642"/>
          </a:xfrm>
          <a:prstGeom prst="rect">
            <a:avLst/>
          </a:prstGeom>
        </p:spPr>
      </p:pic>
      <p:sp>
        <p:nvSpPr>
          <p:cNvPr id="19" name="Rectangle 18">
            <a:extLst>
              <a:ext uri="{FF2B5EF4-FFF2-40B4-BE49-F238E27FC236}">
                <a16:creationId xmlns:a16="http://schemas.microsoft.com/office/drawing/2014/main" id="{45BDFE15-C329-F1D8-8D6C-C80171DC1322}"/>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4CE0FCC-6BC0-38F6-B4D5-F5BC5E407BB8}"/>
              </a:ext>
            </a:extLst>
          </p:cNvPr>
          <p:cNvSpPr/>
          <p:nvPr/>
        </p:nvSpPr>
        <p:spPr>
          <a:xfrm>
            <a:off x="4693920" y="4294546"/>
            <a:ext cx="1170432" cy="32622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2A4EFAF1-945E-7EF9-DBC6-E78EE67692D1}"/>
              </a:ext>
            </a:extLst>
          </p:cNvPr>
          <p:cNvPicPr>
            <a:picLocks noChangeAspect="1"/>
          </p:cNvPicPr>
          <p:nvPr/>
        </p:nvPicPr>
        <p:blipFill>
          <a:blip r:embed="rId5"/>
          <a:stretch>
            <a:fillRect/>
          </a:stretch>
        </p:blipFill>
        <p:spPr>
          <a:xfrm>
            <a:off x="13303714" y="4294546"/>
            <a:ext cx="1619938" cy="1787808"/>
          </a:xfrm>
          <a:prstGeom prst="ellipse">
            <a:avLst/>
          </a:prstGeom>
          <a:ln>
            <a:noFill/>
          </a:ln>
          <a:effectLst>
            <a:softEdge rad="112500"/>
          </a:effectLst>
        </p:spPr>
      </p:pic>
    </p:spTree>
    <p:extLst>
      <p:ext uri="{BB962C8B-B14F-4D97-AF65-F5344CB8AC3E}">
        <p14:creationId xmlns:p14="http://schemas.microsoft.com/office/powerpoint/2010/main" val="4675528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0C09-D723-6984-E94D-F5E960AEAE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DF8DAF-4193-61A7-BBB7-DCB0D4E6EB6B}"/>
              </a:ext>
            </a:extLst>
          </p:cNvPr>
          <p:cNvSpPr txBox="1"/>
          <p:nvPr/>
        </p:nvSpPr>
        <p:spPr>
          <a:xfrm>
            <a:off x="2577248" y="2974129"/>
            <a:ext cx="7037504" cy="769441"/>
          </a:xfrm>
          <a:prstGeom prst="rect">
            <a:avLst/>
          </a:prstGeom>
          <a:noFill/>
        </p:spPr>
        <p:txBody>
          <a:bodyPr wrap="none" rtlCol="0">
            <a:spAutoFit/>
          </a:bodyPr>
          <a:lstStyle/>
          <a:p>
            <a:r>
              <a:rPr lang="en-US" sz="4400" dirty="0"/>
              <a:t>create markdown document</a:t>
            </a:r>
          </a:p>
        </p:txBody>
      </p:sp>
      <p:sp>
        <p:nvSpPr>
          <p:cNvPr id="4" name="TextBox 3">
            <a:extLst>
              <a:ext uri="{FF2B5EF4-FFF2-40B4-BE49-F238E27FC236}">
                <a16:creationId xmlns:a16="http://schemas.microsoft.com/office/drawing/2014/main" id="{B2C08C4C-EF66-7377-6DFC-8ABB98F25279}"/>
              </a:ext>
            </a:extLst>
          </p:cNvPr>
          <p:cNvSpPr txBox="1"/>
          <p:nvPr/>
        </p:nvSpPr>
        <p:spPr>
          <a:xfrm>
            <a:off x="1781315" y="3147793"/>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31979096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BCEC-249A-F873-748C-B2178FE5F2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49F0EA-0104-6F8A-6518-35992B0A8B8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7" name="Rounded Rectangle 6">
            <a:extLst>
              <a:ext uri="{FF2B5EF4-FFF2-40B4-BE49-F238E27FC236}">
                <a16:creationId xmlns:a16="http://schemas.microsoft.com/office/drawing/2014/main" id="{2604DD61-9AF5-A03E-0E09-A142CCCD979F}"/>
              </a:ext>
            </a:extLst>
          </p:cNvPr>
          <p:cNvSpPr/>
          <p:nvPr/>
        </p:nvSpPr>
        <p:spPr>
          <a:xfrm>
            <a:off x="3547872" y="327085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5737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FA6A-606D-539B-058F-E1FAF53D0C62}"/>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CAAF353F-277D-8FAE-C56E-9DCD8FD8038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2602307-BFC2-715E-C5C4-946CC932D7C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56A3EE6-5BF5-8B3A-23BE-0CD6A2ABCE1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C6D2C9-0B7D-0FCA-3107-1F5F6556585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F2ED22F-FA7B-89F8-3A29-64F402FBABE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1D7266E-6A6B-4E96-6760-17BA1DB613AB}"/>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9A25FA-3180-A21E-C7F9-052D84B64ACB}"/>
              </a:ext>
            </a:extLst>
          </p:cNvPr>
          <p:cNvPicPr>
            <a:picLocks noChangeAspect="1"/>
          </p:cNvPicPr>
          <p:nvPr/>
        </p:nvPicPr>
        <p:blipFill>
          <a:blip r:embed="rId4"/>
          <a:stretch>
            <a:fillRect/>
          </a:stretch>
        </p:blipFill>
        <p:spPr>
          <a:xfrm>
            <a:off x="-14722" y="-49814027"/>
            <a:ext cx="12540773" cy="233719642"/>
          </a:xfrm>
          <a:prstGeom prst="rect">
            <a:avLst/>
          </a:prstGeom>
        </p:spPr>
      </p:pic>
      <p:sp>
        <p:nvSpPr>
          <p:cNvPr id="19" name="Rectangle 18">
            <a:extLst>
              <a:ext uri="{FF2B5EF4-FFF2-40B4-BE49-F238E27FC236}">
                <a16:creationId xmlns:a16="http://schemas.microsoft.com/office/drawing/2014/main" id="{4B2D88E5-C4C4-817E-347B-C40ED2A2340B}"/>
              </a:ext>
            </a:extLst>
          </p:cNvPr>
          <p:cNvSpPr/>
          <p:nvPr/>
        </p:nvSpPr>
        <p:spPr>
          <a:xfrm>
            <a:off x="-7587" y="378076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C1EEE12-CEF7-E6C9-FC6B-A67B3990C159}"/>
              </a:ext>
            </a:extLst>
          </p:cNvPr>
          <p:cNvSpPr/>
          <p:nvPr/>
        </p:nvSpPr>
        <p:spPr>
          <a:xfrm>
            <a:off x="10334016" y="2546458"/>
            <a:ext cx="1857984" cy="29632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5DF4E05-6B42-2670-FC2B-923B039A28D3}"/>
              </a:ext>
            </a:extLst>
          </p:cNvPr>
          <p:cNvPicPr>
            <a:picLocks noChangeAspect="1"/>
          </p:cNvPicPr>
          <p:nvPr/>
        </p:nvPicPr>
        <p:blipFill>
          <a:blip r:embed="rId5"/>
          <a:stretch>
            <a:fillRect/>
          </a:stretch>
        </p:blipFill>
        <p:spPr>
          <a:xfrm>
            <a:off x="12869856" y="4814443"/>
            <a:ext cx="1619938" cy="1787808"/>
          </a:xfrm>
          <a:prstGeom prst="ellipse">
            <a:avLst/>
          </a:prstGeom>
          <a:ln>
            <a:noFill/>
          </a:ln>
          <a:effectLst>
            <a:softEdge rad="112500"/>
          </a:effectLst>
        </p:spPr>
      </p:pic>
      <p:sp>
        <p:nvSpPr>
          <p:cNvPr id="4" name="Rounded Rectangle 3">
            <a:extLst>
              <a:ext uri="{FF2B5EF4-FFF2-40B4-BE49-F238E27FC236}">
                <a16:creationId xmlns:a16="http://schemas.microsoft.com/office/drawing/2014/main" id="{14F47633-B747-BFA4-F98E-A3E37036F9A1}"/>
              </a:ext>
            </a:extLst>
          </p:cNvPr>
          <p:cNvSpPr/>
          <p:nvPr/>
        </p:nvSpPr>
        <p:spPr>
          <a:xfrm>
            <a:off x="4817785" y="2830940"/>
            <a:ext cx="3828375"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B4B8A50-4720-0C3A-6C27-FA28F1A3174D}"/>
              </a:ext>
            </a:extLst>
          </p:cNvPr>
          <p:cNvSpPr/>
          <p:nvPr/>
        </p:nvSpPr>
        <p:spPr>
          <a:xfrm>
            <a:off x="123371" y="3290845"/>
            <a:ext cx="3219270"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2" name="Rounded Rectangle 11">
            <a:extLst>
              <a:ext uri="{FF2B5EF4-FFF2-40B4-BE49-F238E27FC236}">
                <a16:creationId xmlns:a16="http://schemas.microsoft.com/office/drawing/2014/main" id="{425C5855-F21E-1AAB-7955-E71B4E3DF326}"/>
              </a:ext>
            </a:extLst>
          </p:cNvPr>
          <p:cNvSpPr/>
          <p:nvPr/>
        </p:nvSpPr>
        <p:spPr>
          <a:xfrm>
            <a:off x="8708641" y="2832618"/>
            <a:ext cx="811279"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22239758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15CFA-D94F-1D41-AE72-B842EEF950C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44C7663-F97B-E7CD-9E47-E899D98C33F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54AD296-CF68-F90D-DF15-401BBBC8797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6C4D215-9B31-0162-A591-F855DCB38B1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C1745A35-4249-2796-F932-5DA3EA636E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9AEDCD1-6867-BD2C-567E-9D6FEB04FFC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DB2550-AD9E-F15A-9B99-076F25E73427}"/>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5AE692-8FF8-B7E0-60B5-4F8CFAA0C915}"/>
              </a:ext>
            </a:extLst>
          </p:cNvPr>
          <p:cNvPicPr>
            <a:picLocks noChangeAspect="1"/>
          </p:cNvPicPr>
          <p:nvPr/>
        </p:nvPicPr>
        <p:blipFill>
          <a:blip r:embed="rId4"/>
          <a:stretch>
            <a:fillRect/>
          </a:stretch>
        </p:blipFill>
        <p:spPr>
          <a:xfrm>
            <a:off x="-13987" y="-60116267"/>
            <a:ext cx="12540773" cy="233719642"/>
          </a:xfrm>
          <a:prstGeom prst="rect">
            <a:avLst/>
          </a:prstGeom>
        </p:spPr>
      </p:pic>
      <p:sp>
        <p:nvSpPr>
          <p:cNvPr id="19" name="Rectangle 18">
            <a:extLst>
              <a:ext uri="{FF2B5EF4-FFF2-40B4-BE49-F238E27FC236}">
                <a16:creationId xmlns:a16="http://schemas.microsoft.com/office/drawing/2014/main" id="{14AA7528-3FED-DD24-5888-4D7903CD81CC}"/>
              </a:ext>
            </a:extLst>
          </p:cNvPr>
          <p:cNvSpPr/>
          <p:nvPr/>
        </p:nvSpPr>
        <p:spPr>
          <a:xfrm>
            <a:off x="14553" y="41656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74F6CC-09DD-6471-B1EB-11768AC03583}"/>
              </a:ext>
            </a:extLst>
          </p:cNvPr>
          <p:cNvSpPr/>
          <p:nvPr/>
        </p:nvSpPr>
        <p:spPr>
          <a:xfrm>
            <a:off x="7012873" y="70516"/>
            <a:ext cx="2852488"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survey&#10;&#10;AI-generated content may be incorrect.">
            <a:extLst>
              <a:ext uri="{FF2B5EF4-FFF2-40B4-BE49-F238E27FC236}">
                <a16:creationId xmlns:a16="http://schemas.microsoft.com/office/drawing/2014/main" id="{2FDC2D7D-3E1D-6138-8117-CECC4E01269E}"/>
              </a:ext>
            </a:extLst>
          </p:cNvPr>
          <p:cNvPicPr>
            <a:picLocks noChangeAspect="1"/>
          </p:cNvPicPr>
          <p:nvPr/>
        </p:nvPicPr>
        <p:blipFill>
          <a:blip r:embed="rId5"/>
          <a:stretch>
            <a:fillRect/>
          </a:stretch>
        </p:blipFill>
        <p:spPr>
          <a:xfrm>
            <a:off x="4918724" y="1095035"/>
            <a:ext cx="6418323" cy="3040258"/>
          </a:xfrm>
          <a:prstGeom prst="rect">
            <a:avLst/>
          </a:prstGeom>
        </p:spPr>
      </p:pic>
    </p:spTree>
    <p:extLst>
      <p:ext uri="{BB962C8B-B14F-4D97-AF65-F5344CB8AC3E}">
        <p14:creationId xmlns:p14="http://schemas.microsoft.com/office/powerpoint/2010/main" val="14137211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112-E33F-B536-412F-9D8AB4C40BE5}"/>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851E85D-A962-438A-7756-4A935821532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B4D9C2EA-5087-F0D5-0707-321747725D7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88A00AD-5858-3B2B-DF31-7BC42FEE454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30B0AB-D51D-5D86-3053-FA17F98AA03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E6532A1-5DFA-44C8-4022-FE312C398CD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46F5876-C17E-B5C3-D29A-0D218DF2CF14}"/>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D3E154-5559-5C4B-8B2C-92AC8C3C8FE3}"/>
              </a:ext>
            </a:extLst>
          </p:cNvPr>
          <p:cNvPicPr>
            <a:picLocks noChangeAspect="1"/>
          </p:cNvPicPr>
          <p:nvPr/>
        </p:nvPicPr>
        <p:blipFill>
          <a:blip r:embed="rId4"/>
          <a:stretch>
            <a:fillRect/>
          </a:stretch>
        </p:blipFill>
        <p:spPr>
          <a:xfrm>
            <a:off x="-13252" y="-69520293"/>
            <a:ext cx="12540773" cy="233719642"/>
          </a:xfrm>
          <a:prstGeom prst="rect">
            <a:avLst/>
          </a:prstGeom>
        </p:spPr>
      </p:pic>
      <p:sp>
        <p:nvSpPr>
          <p:cNvPr id="19" name="Rectangle 18">
            <a:extLst>
              <a:ext uri="{FF2B5EF4-FFF2-40B4-BE49-F238E27FC236}">
                <a16:creationId xmlns:a16="http://schemas.microsoft.com/office/drawing/2014/main" id="{EC385212-E3C7-2343-8D50-B86797D81E02}"/>
              </a:ext>
            </a:extLst>
          </p:cNvPr>
          <p:cNvSpPr/>
          <p:nvPr/>
        </p:nvSpPr>
        <p:spPr>
          <a:xfrm>
            <a:off x="735" y="50038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BE54F64-34F0-5126-6A44-902399F70898}"/>
              </a:ext>
            </a:extLst>
          </p:cNvPr>
          <p:cNvSpPr/>
          <p:nvPr/>
        </p:nvSpPr>
        <p:spPr>
          <a:xfrm>
            <a:off x="6007608" y="4163908"/>
            <a:ext cx="1444753"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FCEE39E-9680-2A99-687E-1A3C0C1D1CD3}"/>
              </a:ext>
            </a:extLst>
          </p:cNvPr>
          <p:cNvSpPr/>
          <p:nvPr/>
        </p:nvSpPr>
        <p:spPr>
          <a:xfrm>
            <a:off x="198119" y="32632"/>
            <a:ext cx="1877569"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2463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DDBF-6343-755D-F5F2-9BDE39A83383}"/>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675F883-0370-236F-63DA-5FD7B7186015}"/>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C47DC12-C4F5-6928-9A14-4769FF199B5A}"/>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F3416D1-E38A-CD97-FEC8-203CE8BAB7A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4275309-FC70-6013-E7FC-04B9682557E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B3C312B-47A9-6EAC-C70D-0AC67EAFF37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5C2A5A33-66ED-7E9A-086C-5D3451448515}"/>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9857E7-D690-B622-C322-731E165E9D7B}"/>
              </a:ext>
            </a:extLst>
          </p:cNvPr>
          <p:cNvPicPr>
            <a:picLocks noChangeAspect="1"/>
          </p:cNvPicPr>
          <p:nvPr/>
        </p:nvPicPr>
        <p:blipFill>
          <a:blip r:embed="rId4"/>
          <a:stretch>
            <a:fillRect/>
          </a:stretch>
        </p:blipFill>
        <p:spPr>
          <a:xfrm>
            <a:off x="-13252" y="-72781653"/>
            <a:ext cx="12540773" cy="233719642"/>
          </a:xfrm>
          <a:prstGeom prst="rect">
            <a:avLst/>
          </a:prstGeom>
        </p:spPr>
      </p:pic>
      <p:sp>
        <p:nvSpPr>
          <p:cNvPr id="19" name="Rectangle 18">
            <a:extLst>
              <a:ext uri="{FF2B5EF4-FFF2-40B4-BE49-F238E27FC236}">
                <a16:creationId xmlns:a16="http://schemas.microsoft.com/office/drawing/2014/main" id="{402A1999-5226-8616-5F8C-158AE18E8E15}"/>
              </a:ext>
            </a:extLst>
          </p:cNvPr>
          <p:cNvSpPr/>
          <p:nvPr/>
        </p:nvSpPr>
        <p:spPr>
          <a:xfrm>
            <a:off x="735" y="562654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9554F89E-B2EE-2CF7-30DE-56070D54F457}"/>
              </a:ext>
            </a:extLst>
          </p:cNvPr>
          <p:cNvSpPr/>
          <p:nvPr/>
        </p:nvSpPr>
        <p:spPr>
          <a:xfrm>
            <a:off x="8737599" y="4997028"/>
            <a:ext cx="2377441"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683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6795-BF6D-2704-B7CC-B1D23F88B0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EAD68D-B4C3-5ED9-D822-CAB7E9CFB3A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4" name="TextBox 3">
            <a:extLst>
              <a:ext uri="{FF2B5EF4-FFF2-40B4-BE49-F238E27FC236}">
                <a16:creationId xmlns:a16="http://schemas.microsoft.com/office/drawing/2014/main" id="{99DA903B-4E9E-E7F9-677D-1513EE341C6B}"/>
              </a:ext>
            </a:extLst>
          </p:cNvPr>
          <p:cNvSpPr txBox="1"/>
          <p:nvPr/>
        </p:nvSpPr>
        <p:spPr>
          <a:xfrm>
            <a:off x="3390659" y="3220945"/>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5068046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D5B6A-AA5E-4371-66E5-4179475182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565327-AB3C-631B-83D1-3D472E29B8C3}"/>
              </a:ext>
            </a:extLst>
          </p:cNvPr>
          <p:cNvSpPr txBox="1"/>
          <p:nvPr/>
        </p:nvSpPr>
        <p:spPr>
          <a:xfrm>
            <a:off x="3931785" y="3149210"/>
            <a:ext cx="4328429" cy="769441"/>
          </a:xfrm>
          <a:prstGeom prst="rect">
            <a:avLst/>
          </a:prstGeom>
          <a:noFill/>
        </p:spPr>
        <p:txBody>
          <a:bodyPr wrap="none" rtlCol="0">
            <a:spAutoFit/>
          </a:bodyPr>
          <a:lstStyle/>
          <a:p>
            <a:r>
              <a:rPr lang="en-US" sz="4400" dirty="0"/>
              <a:t>make the change</a:t>
            </a:r>
          </a:p>
        </p:txBody>
      </p:sp>
    </p:spTree>
    <p:extLst>
      <p:ext uri="{BB962C8B-B14F-4D97-AF65-F5344CB8AC3E}">
        <p14:creationId xmlns:p14="http://schemas.microsoft.com/office/powerpoint/2010/main" val="184374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6D5C3-4E87-CE4D-FB64-CBA84F1C9064}"/>
              </a:ext>
            </a:extLst>
          </p:cNvPr>
          <p:cNvSpPr txBox="1"/>
          <p:nvPr/>
        </p:nvSpPr>
        <p:spPr>
          <a:xfrm>
            <a:off x="570005" y="823071"/>
            <a:ext cx="4802918" cy="646331"/>
          </a:xfrm>
          <a:prstGeom prst="rect">
            <a:avLst/>
          </a:prstGeom>
          <a:noFill/>
        </p:spPr>
        <p:txBody>
          <a:bodyPr wrap="none" rtlCol="0">
            <a:spAutoFit/>
          </a:bodyPr>
          <a:lstStyle/>
          <a:p>
            <a:r>
              <a:rPr lang="en-US">
                <a:latin typeface="Ink Free" panose="03080402000500000000" pitchFamily="66" charset="0"/>
              </a:rPr>
              <a:t>Here’s the important part of the conversation,</a:t>
            </a:r>
          </a:p>
          <a:p>
            <a:r>
              <a:rPr lang="en-US">
                <a:latin typeface="Ink Free" panose="03080402000500000000" pitchFamily="66" charset="0"/>
              </a:rPr>
              <a:t>so I’m </a:t>
            </a:r>
            <a:r>
              <a:rPr lang="en-US" b="1">
                <a:latin typeface="Ink Free" panose="03080402000500000000" pitchFamily="66" charset="0"/>
              </a:rPr>
              <a:t>resetting</a:t>
            </a:r>
            <a:r>
              <a:rPr lang="en-US">
                <a:latin typeface="Ink Free" panose="03080402000500000000" pitchFamily="66" charset="0"/>
              </a:rPr>
              <a:t> and loading it</a:t>
            </a:r>
          </a:p>
        </p:txBody>
      </p:sp>
      <p:pic>
        <p:nvPicPr>
          <p:cNvPr id="1026" name="Picture 2">
            <a:extLst>
              <a:ext uri="{FF2B5EF4-FFF2-40B4-BE49-F238E27FC236}">
                <a16:creationId xmlns:a16="http://schemas.microsoft.com/office/drawing/2014/main" id="{CE917DF5-398D-7916-EDBD-A861D35D6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60761467-011C-753A-9049-8EE6726DB8EE}"/>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8AA2E8A5-8A35-E0C6-1E3E-0E58FFA25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023"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819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4FC5A821-F9E7-E71B-29BD-0EACF943FABD}"/>
              </a:ext>
            </a:extLst>
          </p:cNvPr>
          <p:cNvPicPr>
            <a:picLocks noChangeAspect="1"/>
          </p:cNvPicPr>
          <p:nvPr/>
        </p:nvPicPr>
        <p:blipFill>
          <a:blip r:embed="rId3"/>
          <a:stretch>
            <a:fillRect/>
          </a:stretch>
        </p:blipFill>
        <p:spPr>
          <a:xfrm>
            <a:off x="270457" y="783771"/>
            <a:ext cx="2569382" cy="5233308"/>
          </a:xfrm>
          <a:prstGeom prst="rect">
            <a:avLst/>
          </a:prstGeom>
        </p:spPr>
      </p:pic>
      <p:pic>
        <p:nvPicPr>
          <p:cNvPr id="5" name="Picture 4" descr="A screenshot of a test results&#10;&#10;AI-generated content may be incorrect.">
            <a:extLst>
              <a:ext uri="{FF2B5EF4-FFF2-40B4-BE49-F238E27FC236}">
                <a16:creationId xmlns:a16="http://schemas.microsoft.com/office/drawing/2014/main" id="{7CA8B673-F7DB-70D4-595C-A3C32B9610C7}"/>
              </a:ext>
            </a:extLst>
          </p:cNvPr>
          <p:cNvPicPr>
            <a:picLocks noChangeAspect="1"/>
          </p:cNvPicPr>
          <p:nvPr/>
        </p:nvPicPr>
        <p:blipFill>
          <a:blip r:embed="rId4"/>
          <a:stretch>
            <a:fillRect/>
          </a:stretch>
        </p:blipFill>
        <p:spPr>
          <a:xfrm>
            <a:off x="3653611" y="783771"/>
            <a:ext cx="4884778" cy="5233308"/>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83735BA1-4732-810B-D308-AA1EA528D6D0}"/>
              </a:ext>
            </a:extLst>
          </p:cNvPr>
          <p:cNvPicPr>
            <a:picLocks noChangeAspect="1"/>
          </p:cNvPicPr>
          <p:nvPr/>
        </p:nvPicPr>
        <p:blipFill>
          <a:blip r:embed="rId5"/>
          <a:stretch>
            <a:fillRect/>
          </a:stretch>
        </p:blipFill>
        <p:spPr>
          <a:xfrm>
            <a:off x="8698523" y="0"/>
            <a:ext cx="3493477" cy="6858000"/>
          </a:xfrm>
          <a:prstGeom prst="rect">
            <a:avLst/>
          </a:prstGeom>
        </p:spPr>
      </p:pic>
      <p:sp>
        <p:nvSpPr>
          <p:cNvPr id="2" name="Right Arrow 1">
            <a:extLst>
              <a:ext uri="{FF2B5EF4-FFF2-40B4-BE49-F238E27FC236}">
                <a16:creationId xmlns:a16="http://schemas.microsoft.com/office/drawing/2014/main" id="{C837DF4E-236D-14C8-BD28-6ABF004089E0}"/>
              </a:ext>
            </a:extLst>
          </p:cNvPr>
          <p:cNvSpPr/>
          <p:nvPr/>
        </p:nvSpPr>
        <p:spPr>
          <a:xfrm>
            <a:off x="2984713" y="3101354"/>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083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EF7E-1246-96D8-BCBE-2D8780D04489}"/>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8EB2B16B-9037-84EA-DAFA-94CA5EA8D69C}"/>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CDCDFD8B-7215-2B76-7FFF-A4882A1734FE}"/>
              </a:ext>
            </a:extLst>
          </p:cNvPr>
          <p:cNvSpPr txBox="1"/>
          <p:nvPr/>
        </p:nvSpPr>
        <p:spPr>
          <a:xfrm>
            <a:off x="645282" y="2618864"/>
            <a:ext cx="2397760" cy="1815882"/>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markdown</a:t>
            </a:r>
          </a:p>
          <a:p>
            <a:r>
              <a:rPr lang="en-US" sz="2800" i="1">
                <a:latin typeface="Bradley Hand" pitchFamily="2" charset="77"/>
                <a:cs typeface="Arabic Typesetting" panose="020F0502020204030204" pitchFamily="34" charset="0"/>
              </a:rPr>
              <a:t>document</a:t>
            </a:r>
          </a:p>
          <a:p>
            <a:r>
              <a:rPr lang="en-US" sz="2800" i="1">
                <a:latin typeface="Bradley Hand" pitchFamily="2" charset="77"/>
                <a:cs typeface="Arabic Typesetting" panose="020F0502020204030204" pitchFamily="34" charset="0"/>
              </a:rPr>
              <a:t>of UI in ASCII</a:t>
            </a:r>
          </a:p>
        </p:txBody>
      </p:sp>
      <p:pic>
        <p:nvPicPr>
          <p:cNvPr id="7" name="Picture 6" descr="A piece of a puzzle&#10;&#10;AI-generated content may be incorrect.">
            <a:extLst>
              <a:ext uri="{FF2B5EF4-FFF2-40B4-BE49-F238E27FC236}">
                <a16:creationId xmlns:a16="http://schemas.microsoft.com/office/drawing/2014/main" id="{4A36F317-32A9-9269-EB73-75A925CF39E6}"/>
              </a:ext>
            </a:extLst>
          </p:cNvPr>
          <p:cNvPicPr>
            <a:picLocks noChangeAspect="1"/>
          </p:cNvPicPr>
          <p:nvPr/>
        </p:nvPicPr>
        <p:blipFill>
          <a:blip r:embed="rId3"/>
          <a:stretch>
            <a:fillRect/>
          </a:stretch>
        </p:blipFill>
        <p:spPr>
          <a:xfrm>
            <a:off x="3605530" y="1427054"/>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1FBD581C-A148-E4FB-0D50-DD82E0CC398B}"/>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91E4CF61-B1A2-659E-BA38-5EF588724533}"/>
              </a:ext>
            </a:extLst>
          </p:cNvPr>
          <p:cNvSpPr txBox="1"/>
          <p:nvPr/>
        </p:nvSpPr>
        <p:spPr>
          <a:xfrm>
            <a:off x="4851792" y="2695059"/>
            <a:ext cx="1389624" cy="1200329"/>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todo </a:t>
            </a:r>
          </a:p>
          <a:p>
            <a:r>
              <a:rPr lang="en-US" sz="2400" i="1">
                <a:latin typeface="Bradley Hand" pitchFamily="2" charset="77"/>
                <a:cs typeface="Arabic Typesetting" panose="020F0502020204030204" pitchFamily="34" charset="0"/>
              </a:rPr>
              <a:t>change </a:t>
            </a:r>
          </a:p>
          <a:p>
            <a:r>
              <a:rPr lang="en-US" sz="2400" i="1">
                <a:latin typeface="Bradley Hand" pitchFamily="2" charset="77"/>
                <a:cs typeface="Arabic Typesetting" panose="020F0502020204030204" pitchFamily="34" charset="0"/>
              </a:rPr>
              <a:t>delta</a:t>
            </a:r>
          </a:p>
        </p:txBody>
      </p:sp>
      <p:sp>
        <p:nvSpPr>
          <p:cNvPr id="16" name="TextBox 15">
            <a:extLst>
              <a:ext uri="{FF2B5EF4-FFF2-40B4-BE49-F238E27FC236}">
                <a16:creationId xmlns:a16="http://schemas.microsoft.com/office/drawing/2014/main" id="{2E6C63E7-6E13-11AF-65B5-24529CE5D601}"/>
              </a:ext>
            </a:extLst>
          </p:cNvPr>
          <p:cNvSpPr txBox="1"/>
          <p:nvPr/>
        </p:nvSpPr>
        <p:spPr>
          <a:xfrm>
            <a:off x="9041905" y="3250318"/>
            <a:ext cx="1472958"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change code</a:t>
            </a:r>
          </a:p>
        </p:txBody>
      </p:sp>
      <p:sp>
        <p:nvSpPr>
          <p:cNvPr id="4" name="TextBox 3">
            <a:extLst>
              <a:ext uri="{FF2B5EF4-FFF2-40B4-BE49-F238E27FC236}">
                <a16:creationId xmlns:a16="http://schemas.microsoft.com/office/drawing/2014/main" id="{A255F99D-F5E0-12D1-5B42-1C21CCBF230B}"/>
              </a:ext>
            </a:extLst>
          </p:cNvPr>
          <p:cNvSpPr txBox="1"/>
          <p:nvPr/>
        </p:nvSpPr>
        <p:spPr>
          <a:xfrm>
            <a:off x="937542" y="5410801"/>
            <a:ext cx="2002215" cy="369332"/>
          </a:xfrm>
          <a:prstGeom prst="rect">
            <a:avLst/>
          </a:prstGeom>
          <a:noFill/>
        </p:spPr>
        <p:txBody>
          <a:bodyPr wrap="none" rtlCol="0">
            <a:spAutoFit/>
          </a:bodyPr>
          <a:lstStyle/>
          <a:p>
            <a:r>
              <a:rPr lang="en-US"/>
              <a:t>What do we want?</a:t>
            </a:r>
          </a:p>
        </p:txBody>
      </p:sp>
      <p:sp>
        <p:nvSpPr>
          <p:cNvPr id="6" name="TextBox 5">
            <a:extLst>
              <a:ext uri="{FF2B5EF4-FFF2-40B4-BE49-F238E27FC236}">
                <a16:creationId xmlns:a16="http://schemas.microsoft.com/office/drawing/2014/main" id="{00B8ADCE-2981-5817-FBBF-C1D702BE50DF}"/>
              </a:ext>
            </a:extLst>
          </p:cNvPr>
          <p:cNvSpPr txBox="1"/>
          <p:nvPr/>
        </p:nvSpPr>
        <p:spPr>
          <a:xfrm>
            <a:off x="4600511" y="5410801"/>
            <a:ext cx="2303131" cy="369332"/>
          </a:xfrm>
          <a:prstGeom prst="rect">
            <a:avLst/>
          </a:prstGeom>
          <a:noFill/>
        </p:spPr>
        <p:txBody>
          <a:bodyPr wrap="none" rtlCol="0">
            <a:spAutoFit/>
          </a:bodyPr>
          <a:lstStyle/>
          <a:p>
            <a:r>
              <a:rPr lang="en-US"/>
              <a:t>How do we get there?</a:t>
            </a:r>
          </a:p>
        </p:txBody>
      </p:sp>
      <p:sp>
        <p:nvSpPr>
          <p:cNvPr id="8" name="TextBox 7">
            <a:extLst>
              <a:ext uri="{FF2B5EF4-FFF2-40B4-BE49-F238E27FC236}">
                <a16:creationId xmlns:a16="http://schemas.microsoft.com/office/drawing/2014/main" id="{4D199658-F007-0A2B-759E-04E759249CF8}"/>
              </a:ext>
            </a:extLst>
          </p:cNvPr>
          <p:cNvSpPr txBox="1"/>
          <p:nvPr/>
        </p:nvSpPr>
        <p:spPr>
          <a:xfrm>
            <a:off x="8686489" y="5410801"/>
            <a:ext cx="2044086" cy="369332"/>
          </a:xfrm>
          <a:prstGeom prst="rect">
            <a:avLst/>
          </a:prstGeom>
          <a:noFill/>
        </p:spPr>
        <p:txBody>
          <a:bodyPr wrap="none" rtlCol="0">
            <a:spAutoFit/>
          </a:bodyPr>
          <a:lstStyle/>
          <a:p>
            <a:r>
              <a:rPr lang="en-US"/>
              <a:t>Making the change</a:t>
            </a:r>
          </a:p>
        </p:txBody>
      </p:sp>
    </p:spTree>
    <p:extLst>
      <p:ext uri="{BB962C8B-B14F-4D97-AF65-F5344CB8AC3E}">
        <p14:creationId xmlns:p14="http://schemas.microsoft.com/office/powerpoint/2010/main" val="3136447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CD5F92-2B49-6551-415C-9086B2F77462}"/>
              </a:ext>
            </a:extLst>
          </p:cNvPr>
          <p:cNvSpPr txBox="1"/>
          <p:nvPr/>
        </p:nvSpPr>
        <p:spPr>
          <a:xfrm>
            <a:off x="107711" y="2949455"/>
            <a:ext cx="11976577" cy="3970318"/>
          </a:xfrm>
          <a:prstGeom prst="rect">
            <a:avLst/>
          </a:prstGeom>
          <a:noFill/>
        </p:spPr>
        <p:txBody>
          <a:bodyPr wrap="square" rtlCol="0">
            <a:spAutoFit/>
          </a:bodyPr>
          <a:lstStyle/>
          <a:p>
            <a:pPr marL="285750" indent="-285750">
              <a:buFont typeface="Arial" panose="020B0604020202020204" pitchFamily="34" charset="0"/>
              <a:buChar char="•"/>
            </a:pPr>
            <a:r>
              <a:rPr lang="en-US"/>
              <a:t>LLM cannot learn. You are building its knowledge and memory externally through documents</a:t>
            </a:r>
          </a:p>
          <a:p>
            <a:pPr marL="285750" indent="-285750">
              <a:buFont typeface="Arial" panose="020B0604020202020204" pitchFamily="34" charset="0"/>
              <a:buChar char="•"/>
            </a:pPr>
            <a:r>
              <a:rPr lang="en-US"/>
              <a:t>Focus is a scarce resource you need to manage. LLM has atetntion, not just token limits</a:t>
            </a:r>
          </a:p>
          <a:p>
            <a:pPr marL="285750" indent="-285750">
              <a:buFont typeface="Arial" panose="020B0604020202020204" pitchFamily="34" charset="0"/>
              <a:buChar char="•"/>
            </a:pPr>
            <a:r>
              <a:rPr lang="en-US"/>
              <a:t>Little agents beat big agents</a:t>
            </a:r>
          </a:p>
          <a:p>
            <a:pPr marL="285750" indent="-285750">
              <a:buFont typeface="Arial" panose="020B0604020202020204" pitchFamily="34" charset="0"/>
              <a:buChar char="•"/>
            </a:pPr>
            <a:r>
              <a:rPr lang="en-US"/>
              <a:t>Text is elastic now – this is new</a:t>
            </a:r>
          </a:p>
          <a:p>
            <a:pPr marL="742950" lvl="1" indent="-285750">
              <a:buFont typeface="Arial" panose="020B0604020202020204" pitchFamily="34" charset="0"/>
              <a:buChar char="•"/>
            </a:pPr>
            <a:r>
              <a:rPr lang="en-US"/>
              <a:t>use it to stay sane</a:t>
            </a:r>
          </a:p>
          <a:p>
            <a:pPr marL="742950" lvl="1" indent="-285750">
              <a:buFont typeface="Arial" panose="020B0604020202020204" pitchFamily="34" charset="0"/>
              <a:buChar char="•"/>
            </a:pPr>
            <a:r>
              <a:rPr lang="en-US"/>
              <a:t>don’t let LLM drown you in text. Command the zoom level. Force succinctness</a:t>
            </a:r>
          </a:p>
          <a:p>
            <a:pPr marL="285750" indent="-285750">
              <a:buFont typeface="Arial" panose="020B0604020202020204" pitchFamily="34" charset="0"/>
              <a:buChar char="•"/>
            </a:pPr>
            <a:r>
              <a:rPr lang="en-US"/>
              <a:t> </a:t>
            </a:r>
            <a:r>
              <a:rPr lang="en-US" b="1"/>
              <a:t>Same input ≠ same output</a:t>
            </a:r>
            <a:r>
              <a:rPr lang="en-US"/>
              <a:t>. But non determinism can be protected against and exploited</a:t>
            </a:r>
          </a:p>
          <a:p>
            <a:pPr marL="285750" indent="-285750">
              <a:buFont typeface="Arial" panose="020B0604020202020204" pitchFamily="34" charset="0"/>
              <a:buChar char="•"/>
            </a:pPr>
            <a:r>
              <a:rPr lang="en-US"/>
              <a:t>Don’t expect LLM to have properties it does not have. It’s not a database.</a:t>
            </a:r>
          </a:p>
          <a:p>
            <a:pPr marL="285750" indent="-285750">
              <a:buFont typeface="Arial" panose="020B0604020202020204" pitchFamily="34" charset="0"/>
              <a:buChar char="•"/>
            </a:pPr>
            <a:r>
              <a:rPr lang="en-US"/>
              <a:t>Hallucinations are testable and avoidable</a:t>
            </a:r>
          </a:p>
          <a:p>
            <a:pPr marL="285750" indent="-285750">
              <a:buFont typeface="Arial" panose="020B0604020202020204" pitchFamily="34" charset="0"/>
              <a:buChar char="•"/>
            </a:pPr>
            <a:r>
              <a:rPr lang="en-US"/>
              <a:t>AI is black box that is trained to say yes. You have to actively supress that</a:t>
            </a:r>
          </a:p>
          <a:p>
            <a:pPr marL="285750" indent="-285750">
              <a:buFont typeface="Arial" panose="020B0604020202020204" pitchFamily="34" charset="0"/>
              <a:buChar char="•"/>
            </a:pPr>
            <a:r>
              <a:rPr lang="en-US"/>
              <a:t>AI sees differently than you do - its mental model is hidden (black box). AND it's been trained for compliance over clarity - to be "helpful" rather than honest. It will say yes even when confused. You have to actively break both: make mental models visible AND give explicit permission to push back.</a:t>
            </a:r>
          </a:p>
          <a:p>
            <a:pPr marL="285750" indent="-285750">
              <a:buFont typeface="Arial" panose="020B0604020202020204" pitchFamily="34" charset="0"/>
              <a:buChar char="•"/>
            </a:pPr>
            <a:r>
              <a:rPr lang="en-US"/>
              <a:t>AI speaks multiple languages - text, voice, images. Stop limiting yourself to one.</a:t>
            </a:r>
          </a:p>
        </p:txBody>
      </p:sp>
      <p:pic>
        <p:nvPicPr>
          <p:cNvPr id="6" name="Picture 5" descr="A diagram of a diagram of a diagram&#10;&#10;AI-generated content may be incorrect.">
            <a:extLst>
              <a:ext uri="{FF2B5EF4-FFF2-40B4-BE49-F238E27FC236}">
                <a16:creationId xmlns:a16="http://schemas.microsoft.com/office/drawing/2014/main" id="{B9332451-8157-CC1E-4D80-58D23EA20143}"/>
              </a:ext>
            </a:extLst>
          </p:cNvPr>
          <p:cNvPicPr>
            <a:picLocks noChangeAspect="1"/>
          </p:cNvPicPr>
          <p:nvPr/>
        </p:nvPicPr>
        <p:blipFill>
          <a:blip r:embed="rId2"/>
          <a:stretch>
            <a:fillRect/>
          </a:stretch>
        </p:blipFill>
        <p:spPr>
          <a:xfrm>
            <a:off x="777667" y="186709"/>
            <a:ext cx="9640326" cy="2829955"/>
          </a:xfrm>
          <a:prstGeom prst="rect">
            <a:avLst/>
          </a:prstGeom>
        </p:spPr>
      </p:pic>
    </p:spTree>
    <p:extLst>
      <p:ext uri="{BB962C8B-B14F-4D97-AF65-F5344CB8AC3E}">
        <p14:creationId xmlns:p14="http://schemas.microsoft.com/office/powerpoint/2010/main" val="33196062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3B15-C4D0-085E-7E0D-2458941557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A0C7B0-73E8-9408-39D7-F259946CAB2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pic>
        <p:nvPicPr>
          <p:cNvPr id="11" name="Picture 10" descr="A qr code with a few black squares&#10;&#10;AI-generated content may be incorrect.">
            <a:extLst>
              <a:ext uri="{FF2B5EF4-FFF2-40B4-BE49-F238E27FC236}">
                <a16:creationId xmlns:a16="http://schemas.microsoft.com/office/drawing/2014/main" id="{AF253DEF-E9AC-7E6D-31C2-76270537E6EE}"/>
              </a:ext>
            </a:extLst>
          </p:cNvPr>
          <p:cNvPicPr>
            <a:picLocks noChangeAspect="1"/>
          </p:cNvPicPr>
          <p:nvPr/>
        </p:nvPicPr>
        <p:blipFill>
          <a:blip r:embed="rId3"/>
          <a:stretch>
            <a:fillRect/>
          </a:stretch>
        </p:blipFill>
        <p:spPr>
          <a:xfrm>
            <a:off x="487714" y="1713087"/>
            <a:ext cx="4429433" cy="4367482"/>
          </a:xfrm>
          <a:prstGeom prst="rect">
            <a:avLst/>
          </a:prstGeom>
        </p:spPr>
      </p:pic>
      <p:sp>
        <p:nvSpPr>
          <p:cNvPr id="6" name="Title 1">
            <a:extLst>
              <a:ext uri="{FF2B5EF4-FFF2-40B4-BE49-F238E27FC236}">
                <a16:creationId xmlns:a16="http://schemas.microsoft.com/office/drawing/2014/main" id="{B12A5022-8CD1-6C6C-F63A-90ED384BCC33}"/>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8" name="TextBox 7">
            <a:extLst>
              <a:ext uri="{FF2B5EF4-FFF2-40B4-BE49-F238E27FC236}">
                <a16:creationId xmlns:a16="http://schemas.microsoft.com/office/drawing/2014/main" id="{DC37015D-93E7-60E2-4919-78595B939B30}"/>
              </a:ext>
            </a:extLst>
          </p:cNvPr>
          <p:cNvSpPr txBox="1"/>
          <p:nvPr/>
        </p:nvSpPr>
        <p:spPr>
          <a:xfrm>
            <a:off x="4273771" y="1131505"/>
            <a:ext cx="2727285" cy="369332"/>
          </a:xfrm>
          <a:prstGeom prst="rect">
            <a:avLst/>
          </a:prstGeom>
          <a:noFill/>
        </p:spPr>
        <p:txBody>
          <a:bodyPr wrap="none" rtlCol="0">
            <a:spAutoFit/>
          </a:bodyPr>
          <a:lstStyle/>
          <a:p>
            <a:r>
              <a:rPr lang="en-US"/>
              <a:t>Please connect on LinkedIn</a:t>
            </a:r>
          </a:p>
        </p:txBody>
      </p:sp>
      <p:pic>
        <p:nvPicPr>
          <p:cNvPr id="13" name="Picture 12">
            <a:extLst>
              <a:ext uri="{FF2B5EF4-FFF2-40B4-BE49-F238E27FC236}">
                <a16:creationId xmlns:a16="http://schemas.microsoft.com/office/drawing/2014/main" id="{85E085A7-8B8D-2191-416C-8B33EE87911C}"/>
              </a:ext>
            </a:extLst>
          </p:cNvPr>
          <p:cNvPicPr>
            <a:picLocks noChangeAspect="1"/>
          </p:cNvPicPr>
          <p:nvPr/>
        </p:nvPicPr>
        <p:blipFill rotWithShape="1">
          <a:blip r:embed="rId4"/>
          <a:srcRect r="8579"/>
          <a:stretch>
            <a:fillRect/>
          </a:stretch>
        </p:blipFill>
        <p:spPr>
          <a:xfrm>
            <a:off x="9665938" y="1713087"/>
            <a:ext cx="1804063" cy="1978174"/>
          </a:xfrm>
          <a:prstGeom prst="ellipse">
            <a:avLst/>
          </a:prstGeom>
        </p:spPr>
      </p:pic>
    </p:spTree>
    <p:extLst>
      <p:ext uri="{BB962C8B-B14F-4D97-AF65-F5344CB8AC3E}">
        <p14:creationId xmlns:p14="http://schemas.microsoft.com/office/powerpoint/2010/main" val="30959885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B0039-67A4-29AD-A496-76C9F9192708}"/>
            </a:ext>
          </a:extLst>
        </p:cNvPr>
        <p:cNvGrpSpPr/>
        <p:nvPr/>
      </p:nvGrpSpPr>
      <p:grpSpPr>
        <a:xfrm>
          <a:off x="0" y="0"/>
          <a:ext cx="0" cy="0"/>
          <a:chOff x="0" y="0"/>
          <a:chExt cx="0" cy="0"/>
        </a:xfrm>
      </p:grpSpPr>
      <p:sp>
        <p:nvSpPr>
          <p:cNvPr id="29" name="Title 3">
            <a:extLst>
              <a:ext uri="{FF2B5EF4-FFF2-40B4-BE49-F238E27FC236}">
                <a16:creationId xmlns:a16="http://schemas.microsoft.com/office/drawing/2014/main" id="{6595C45A-89A0-6308-8CAE-9E00246536AD}"/>
              </a:ext>
            </a:extLst>
          </p:cNvPr>
          <p:cNvSpPr txBox="1">
            <a:spLocks/>
          </p:cNvSpPr>
          <p:nvPr/>
        </p:nvSpPr>
        <p:spPr>
          <a:xfrm>
            <a:off x="1055999" y="213874"/>
            <a:ext cx="8557128"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Ground rules</a:t>
            </a:r>
            <a:endParaRPr lang="en-US" b="1" i="1">
              <a:latin typeface="Ink Free" panose="03080402000500000000" pitchFamily="66" charset="0"/>
            </a:endParaRPr>
          </a:p>
        </p:txBody>
      </p:sp>
      <p:pic>
        <p:nvPicPr>
          <p:cNvPr id="30" name="Picture 29" descr="A black and white flag with a check mark&#10;&#10;AI-generated content may be incorrect.">
            <a:extLst>
              <a:ext uri="{FF2B5EF4-FFF2-40B4-BE49-F238E27FC236}">
                <a16:creationId xmlns:a16="http://schemas.microsoft.com/office/drawing/2014/main" id="{9FD76B93-8464-02ED-4AAB-F0D09A4D96FB}"/>
              </a:ext>
            </a:extLst>
          </p:cNvPr>
          <p:cNvPicPr>
            <a:picLocks noChangeAspect="1"/>
          </p:cNvPicPr>
          <p:nvPr/>
        </p:nvPicPr>
        <p:blipFill>
          <a:blip r:embed="rId2"/>
          <a:stretch>
            <a:fillRect/>
          </a:stretch>
        </p:blipFill>
        <p:spPr>
          <a:xfrm>
            <a:off x="219678" y="130123"/>
            <a:ext cx="722202" cy="886161"/>
          </a:xfrm>
          <a:prstGeom prst="rect">
            <a:avLst/>
          </a:prstGeom>
        </p:spPr>
      </p:pic>
      <p:sp>
        <p:nvSpPr>
          <p:cNvPr id="57" name="TextBox 56">
            <a:extLst>
              <a:ext uri="{FF2B5EF4-FFF2-40B4-BE49-F238E27FC236}">
                <a16:creationId xmlns:a16="http://schemas.microsoft.com/office/drawing/2014/main" id="{BF5034CE-EAFF-C507-1753-719BC0D08086}"/>
              </a:ext>
            </a:extLst>
          </p:cNvPr>
          <p:cNvSpPr txBox="1"/>
          <p:nvPr/>
        </p:nvSpPr>
        <p:spPr>
          <a:xfrm>
            <a:off x="3721188" y="681719"/>
            <a:ext cx="1269450" cy="369332"/>
          </a:xfrm>
          <a:prstGeom prst="rect">
            <a:avLst/>
          </a:prstGeom>
          <a:noFill/>
        </p:spPr>
        <p:txBody>
          <a:bodyPr wrap="none" rtlCol="0">
            <a:spAutoFit/>
          </a:bodyPr>
          <a:lstStyle/>
          <a:p>
            <a:r>
              <a:rPr lang="en-US"/>
              <a:t>hierarchical</a:t>
            </a:r>
            <a:endParaRPr lang="en-US">
              <a:solidFill>
                <a:schemeClr val="tx1">
                  <a:lumMod val="50000"/>
                  <a:lumOff val="50000"/>
                </a:schemeClr>
              </a:solidFill>
            </a:endParaRPr>
          </a:p>
        </p:txBody>
      </p:sp>
      <p:grpSp>
        <p:nvGrpSpPr>
          <p:cNvPr id="5" name="Group 4">
            <a:extLst>
              <a:ext uri="{FF2B5EF4-FFF2-40B4-BE49-F238E27FC236}">
                <a16:creationId xmlns:a16="http://schemas.microsoft.com/office/drawing/2014/main" id="{B6540189-75DD-BDE3-F7BA-72FAB3FBFACD}"/>
              </a:ext>
            </a:extLst>
          </p:cNvPr>
          <p:cNvGrpSpPr/>
          <p:nvPr/>
        </p:nvGrpSpPr>
        <p:grpSpPr>
          <a:xfrm>
            <a:off x="941880" y="2452574"/>
            <a:ext cx="3608680" cy="1952851"/>
            <a:chOff x="4026182" y="2402733"/>
            <a:chExt cx="3608680" cy="1952851"/>
          </a:xfrm>
        </p:grpSpPr>
        <p:sp>
          <p:nvSpPr>
            <p:cNvPr id="2" name="TextBox 1">
              <a:extLst>
                <a:ext uri="{FF2B5EF4-FFF2-40B4-BE49-F238E27FC236}">
                  <a16:creationId xmlns:a16="http://schemas.microsoft.com/office/drawing/2014/main" id="{BB228953-BE60-1E6B-9FDA-7A3DE9202868}"/>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3" name="TextBox 2">
              <a:extLst>
                <a:ext uri="{FF2B5EF4-FFF2-40B4-BE49-F238E27FC236}">
                  <a16:creationId xmlns:a16="http://schemas.microsoft.com/office/drawing/2014/main" id="{819AF855-8BAA-CF0B-E409-39F8AF457F27}"/>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4" name="TextBox 3">
            <a:extLst>
              <a:ext uri="{FF2B5EF4-FFF2-40B4-BE49-F238E27FC236}">
                <a16:creationId xmlns:a16="http://schemas.microsoft.com/office/drawing/2014/main" id="{733D483D-E7C0-7C06-BF0F-9BA68F785260}"/>
              </a:ext>
            </a:extLst>
          </p:cNvPr>
          <p:cNvSpPr txBox="1"/>
          <p:nvPr/>
        </p:nvSpPr>
        <p:spPr>
          <a:xfrm>
            <a:off x="6223311" y="2928097"/>
            <a:ext cx="4102692" cy="2031325"/>
          </a:xfrm>
          <a:prstGeom prst="rect">
            <a:avLst/>
          </a:prstGeom>
          <a:noFill/>
        </p:spPr>
        <p:txBody>
          <a:bodyPr wrap="square">
            <a:spAutoFit/>
          </a:bodyPr>
          <a:lstStyle/>
          <a:p>
            <a:r>
              <a:rPr lang="en-US">
                <a:latin typeface="Fira Code" pitchFamily="49" charset="0"/>
                <a:ea typeface="Fira Code" pitchFamily="49" charset="0"/>
                <a:cs typeface="Fira Code" pitchFamily="49" charset="0"/>
              </a:rPr>
              <a:t> AI Rules</a:t>
            </a:r>
          </a:p>
          <a:p>
            <a:r>
              <a:rPr lang="en-US">
                <a:latin typeface="Fira Code" pitchFamily="49" charset="0"/>
                <a:ea typeface="Fira Code" pitchFamily="49" charset="0"/>
                <a:cs typeface="Fira Code" pitchFamily="49" charset="0"/>
              </a:rPr>
              <a:t>  ├── ~/.claude/</a:t>
            </a:r>
          </a:p>
          <a:p>
            <a:r>
              <a:rPr lang="en-US">
                <a:latin typeface="Fira Code" pitchFamily="49" charset="0"/>
                <a:ea typeface="Fira Code" pitchFamily="49" charset="0"/>
                <a:cs typeface="Fira Code" pitchFamily="49" charset="0"/>
              </a:rPr>
              <a:t>  │   └── CLAUDE.md</a:t>
            </a:r>
          </a:p>
          <a:p>
            <a:r>
              <a:rPr lang="en-US">
                <a:latin typeface="Fira Code" pitchFamily="49" charset="0"/>
                <a:ea typeface="Fira Code" pitchFamily="49" charset="0"/>
                <a:cs typeface="Fira Code" pitchFamily="49" charset="0"/>
              </a:rPr>
              <a:t>  └── project/</a:t>
            </a:r>
          </a:p>
          <a:p>
            <a:r>
              <a:rPr lang="en-US">
                <a:latin typeface="Fira Code" pitchFamily="49" charset="0"/>
                <a:ea typeface="Fira Code" pitchFamily="49" charset="0"/>
                <a:cs typeface="Fira Code" pitchFamily="49" charset="0"/>
              </a:rPr>
              <a:t>      ├── CLAUDE.md</a:t>
            </a:r>
          </a:p>
          <a:p>
            <a:r>
              <a:rPr lang="en-US">
                <a:latin typeface="Fira Code" pitchFamily="49" charset="0"/>
                <a:ea typeface="Fira Code" pitchFamily="49" charset="0"/>
                <a:cs typeface="Fira Code" pitchFamily="49" charset="0"/>
              </a:rPr>
              <a:t>      └── frontend/</a:t>
            </a:r>
          </a:p>
          <a:p>
            <a:r>
              <a:rPr lang="en-US">
                <a:latin typeface="Fira Code" pitchFamily="49" charset="0"/>
                <a:ea typeface="Fira Code" pitchFamily="49" charset="0"/>
                <a:cs typeface="Fira Code" pitchFamily="49" charset="0"/>
              </a:rPr>
              <a:t>          └── CLAUDE.md</a:t>
            </a:r>
          </a:p>
        </p:txBody>
      </p:sp>
      <p:sp>
        <p:nvSpPr>
          <p:cNvPr id="7" name="TextBox 6">
            <a:extLst>
              <a:ext uri="{FF2B5EF4-FFF2-40B4-BE49-F238E27FC236}">
                <a16:creationId xmlns:a16="http://schemas.microsoft.com/office/drawing/2014/main" id="{76B6680B-3256-A4C0-7DCD-C1D4567E3358}"/>
              </a:ext>
            </a:extLst>
          </p:cNvPr>
          <p:cNvSpPr txBox="1"/>
          <p:nvPr/>
        </p:nvSpPr>
        <p:spPr>
          <a:xfrm>
            <a:off x="6363032" y="2452574"/>
            <a:ext cx="3099020" cy="369332"/>
          </a:xfrm>
          <a:prstGeom prst="rect">
            <a:avLst/>
          </a:prstGeom>
          <a:noFill/>
        </p:spPr>
        <p:txBody>
          <a:bodyPr wrap="square">
            <a:spAutoFit/>
          </a:bodyPr>
          <a:lstStyle/>
          <a:p>
            <a:r>
              <a:rPr lang="en-US" b="1">
                <a:latin typeface="Fira Code" pitchFamily="49" charset="0"/>
                <a:ea typeface="Fira Code" pitchFamily="49" charset="0"/>
                <a:cs typeface="Fira Code" pitchFamily="49" charset="0"/>
              </a:rPr>
              <a:t>Claude Code rules:</a:t>
            </a:r>
            <a:endParaRPr lang="en-US" b="1">
              <a:latin typeface="Ink Free" panose="03080402000500000000" pitchFamily="66" charset="0"/>
            </a:endParaRPr>
          </a:p>
        </p:txBody>
      </p:sp>
      <p:sp>
        <p:nvSpPr>
          <p:cNvPr id="8" name="TextBox 7">
            <a:extLst>
              <a:ext uri="{FF2B5EF4-FFF2-40B4-BE49-F238E27FC236}">
                <a16:creationId xmlns:a16="http://schemas.microsoft.com/office/drawing/2014/main" id="{4BE1C55A-2604-F4B0-B999-07B2811C0700}"/>
              </a:ext>
            </a:extLst>
          </p:cNvPr>
          <p:cNvSpPr txBox="1"/>
          <p:nvPr/>
        </p:nvSpPr>
        <p:spPr>
          <a:xfrm>
            <a:off x="9953513" y="3361645"/>
            <a:ext cx="960519"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global</a:t>
            </a:r>
            <a:endParaRPr lang="en-US">
              <a:solidFill>
                <a:schemeClr val="accent5">
                  <a:lumMod val="75000"/>
                </a:schemeClr>
              </a:solidFill>
              <a:latin typeface="Ink Free" panose="03080402000500000000" pitchFamily="66" charset="0"/>
            </a:endParaRPr>
          </a:p>
        </p:txBody>
      </p:sp>
      <p:sp>
        <p:nvSpPr>
          <p:cNvPr id="9" name="TextBox 8">
            <a:extLst>
              <a:ext uri="{FF2B5EF4-FFF2-40B4-BE49-F238E27FC236}">
                <a16:creationId xmlns:a16="http://schemas.microsoft.com/office/drawing/2014/main" id="{C9F31CAA-2EE7-584C-1A4B-F72F449AE1C9}"/>
              </a:ext>
            </a:extLst>
          </p:cNvPr>
          <p:cNvSpPr txBox="1"/>
          <p:nvPr/>
        </p:nvSpPr>
        <p:spPr>
          <a:xfrm>
            <a:off x="9977557" y="3929902"/>
            <a:ext cx="1079142"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project</a:t>
            </a:r>
            <a:endParaRPr lang="en-US">
              <a:solidFill>
                <a:schemeClr val="accent5">
                  <a:lumMod val="75000"/>
                </a:schemeClr>
              </a:solidFill>
              <a:latin typeface="Ink Free" panose="03080402000500000000" pitchFamily="66" charset="0"/>
            </a:endParaRPr>
          </a:p>
        </p:txBody>
      </p:sp>
      <p:sp>
        <p:nvSpPr>
          <p:cNvPr id="10" name="TextBox 9">
            <a:extLst>
              <a:ext uri="{FF2B5EF4-FFF2-40B4-BE49-F238E27FC236}">
                <a16:creationId xmlns:a16="http://schemas.microsoft.com/office/drawing/2014/main" id="{824CEAD8-1F48-8FF3-ABF2-6C3122D8AE77}"/>
              </a:ext>
            </a:extLst>
          </p:cNvPr>
          <p:cNvSpPr txBox="1"/>
          <p:nvPr/>
        </p:nvSpPr>
        <p:spPr>
          <a:xfrm>
            <a:off x="9955115" y="4498159"/>
            <a:ext cx="958917" cy="461665"/>
          </a:xfrm>
          <a:prstGeom prst="rect">
            <a:avLst/>
          </a:prstGeom>
          <a:noFill/>
        </p:spPr>
        <p:txBody>
          <a:bodyPr wrap="none" rtlCol="0">
            <a:spAutoFit/>
          </a:bodyPr>
          <a:lstStyle/>
          <a:p>
            <a:pPr algn="ctr"/>
            <a:r>
              <a:rPr lang="en-US" sz="2400" b="1">
                <a:solidFill>
                  <a:schemeClr val="accent5">
                    <a:lumMod val="75000"/>
                  </a:schemeClr>
                </a:solidFill>
                <a:latin typeface="Ink Free" panose="03080402000500000000" pitchFamily="66" charset="0"/>
              </a:rPr>
              <a:t>folder</a:t>
            </a:r>
            <a:endParaRPr lang="en-US" b="1">
              <a:solidFill>
                <a:schemeClr val="accent5">
                  <a:lumMod val="75000"/>
                </a:schemeClr>
              </a:solidFill>
              <a:latin typeface="Ink Free" panose="03080402000500000000" pitchFamily="66" charset="0"/>
            </a:endParaRPr>
          </a:p>
        </p:txBody>
      </p:sp>
      <p:sp>
        <p:nvSpPr>
          <p:cNvPr id="11" name="TextBox 10">
            <a:extLst>
              <a:ext uri="{FF2B5EF4-FFF2-40B4-BE49-F238E27FC236}">
                <a16:creationId xmlns:a16="http://schemas.microsoft.com/office/drawing/2014/main" id="{775DAEA0-9AF1-8484-4A51-78D043A1A573}"/>
              </a:ext>
            </a:extLst>
          </p:cNvPr>
          <p:cNvSpPr txBox="1"/>
          <p:nvPr/>
        </p:nvSpPr>
        <p:spPr>
          <a:xfrm>
            <a:off x="0" y="6373740"/>
            <a:ext cx="4602542" cy="400110"/>
          </a:xfrm>
          <a:prstGeom prst="rect">
            <a:avLst/>
          </a:prstGeom>
          <a:noFill/>
        </p:spPr>
        <p:txBody>
          <a:bodyPr wrap="none" rtlCol="0">
            <a:spAutoFit/>
          </a:bodyPr>
          <a:lstStyle/>
          <a:p>
            <a:r>
              <a:rPr lang="en-US" sz="2000">
                <a:solidFill>
                  <a:schemeClr val="tx1">
                    <a:lumMod val="50000"/>
                    <a:lumOff val="50000"/>
                  </a:schemeClr>
                </a:solidFill>
              </a:rPr>
              <a:t>#2) </a:t>
            </a:r>
            <a:r>
              <a:rPr lang="en-US" sz="2000"/>
              <a:t>Knowledge Document -&gt; Ground Rules</a:t>
            </a:r>
            <a:endParaRPr lang="en-US" sz="2000" dirty="0"/>
          </a:p>
        </p:txBody>
      </p:sp>
    </p:spTree>
    <p:extLst>
      <p:ext uri="{BB962C8B-B14F-4D97-AF65-F5344CB8AC3E}">
        <p14:creationId xmlns:p14="http://schemas.microsoft.com/office/powerpoint/2010/main" val="19158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7A58-FBBB-61D7-656C-3D430BC01B7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C7C6AEA-040D-9B59-4701-BEED646C2BA3}"/>
              </a:ext>
            </a:extLst>
          </p:cNvPr>
          <p:cNvSpPr txBox="1">
            <a:spLocks/>
          </p:cNvSpPr>
          <p:nvPr/>
        </p:nvSpPr>
        <p:spPr>
          <a:xfrm>
            <a:off x="588683" y="235187"/>
            <a:ext cx="118305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Global User rules </a:t>
            </a:r>
            <a:r>
              <a:rPr lang="en-US" b="1">
                <a:solidFill>
                  <a:schemeClr val="tx1">
                    <a:lumMod val="50000"/>
                    <a:lumOff val="50000"/>
                  </a:schemeClr>
                </a:solidFill>
              </a:rPr>
              <a:t>(AGENT.md/CLAUDE.md)</a:t>
            </a:r>
            <a:endParaRPr lang="en-US" b="1" i="1">
              <a:solidFill>
                <a:schemeClr val="tx1">
                  <a:lumMod val="50000"/>
                  <a:lumOff val="50000"/>
                </a:schemeClr>
              </a:solidFill>
              <a:latin typeface="Ink Free" panose="03080402000500000000" pitchFamily="66" charset="0"/>
            </a:endParaRPr>
          </a:p>
        </p:txBody>
      </p:sp>
      <p:sp>
        <p:nvSpPr>
          <p:cNvPr id="35" name="TextBox 34">
            <a:extLst>
              <a:ext uri="{FF2B5EF4-FFF2-40B4-BE49-F238E27FC236}">
                <a16:creationId xmlns:a16="http://schemas.microsoft.com/office/drawing/2014/main" id="{22524C82-94C3-79F3-8E1C-D39D7B4E39C1}"/>
              </a:ext>
            </a:extLst>
          </p:cNvPr>
          <p:cNvSpPr txBox="1"/>
          <p:nvPr/>
        </p:nvSpPr>
        <p:spPr>
          <a:xfrm>
            <a:off x="4746888" y="773715"/>
            <a:ext cx="6044860" cy="369332"/>
          </a:xfrm>
          <a:prstGeom prst="rect">
            <a:avLst/>
          </a:prstGeom>
          <a:noFill/>
        </p:spPr>
        <p:txBody>
          <a:bodyPr wrap="none" rtlCol="0">
            <a:spAutoFit/>
          </a:bodyPr>
          <a:lstStyle/>
          <a:p>
            <a:r>
              <a:rPr lang="en-US"/>
              <a:t>stored on </a:t>
            </a:r>
            <a:r>
              <a:rPr lang="en-US" b="1"/>
              <a:t>user</a:t>
            </a:r>
            <a:r>
              <a:rPr lang="en-US"/>
              <a:t> level – usually home dir </a:t>
            </a:r>
            <a:r>
              <a:rPr lang="en-US">
                <a:solidFill>
                  <a:schemeClr val="tx1">
                    <a:lumMod val="50000"/>
                    <a:lumOff val="50000"/>
                  </a:schemeClr>
                </a:solidFill>
              </a:rPr>
              <a:t>(~/.claude/CLAUDE.md)</a:t>
            </a:r>
          </a:p>
        </p:txBody>
      </p:sp>
      <p:sp>
        <p:nvSpPr>
          <p:cNvPr id="4" name="TextBox 3">
            <a:extLst>
              <a:ext uri="{FF2B5EF4-FFF2-40B4-BE49-F238E27FC236}">
                <a16:creationId xmlns:a16="http://schemas.microsoft.com/office/drawing/2014/main" id="{FBEF983B-2C8A-E64D-B0E1-E06AE13C34ED}"/>
              </a:ext>
            </a:extLst>
          </p:cNvPr>
          <p:cNvSpPr txBox="1"/>
          <p:nvPr/>
        </p:nvSpPr>
        <p:spPr>
          <a:xfrm>
            <a:off x="3721528" y="1225690"/>
            <a:ext cx="8281451" cy="5632311"/>
          </a:xfrm>
          <a:prstGeom prst="rect">
            <a:avLst/>
          </a:prstGeom>
          <a:noFill/>
        </p:spPr>
        <p:txBody>
          <a:bodyPr wrap="square">
            <a:spAutoFit/>
          </a:bodyPr>
          <a:lstStyle/>
          <a:p>
            <a:r>
              <a:rPr lang="en-US" sz="2000" b="1"/>
              <a:t>Partnership</a:t>
            </a:r>
            <a:endParaRPr lang="en-US" sz="2000"/>
          </a:p>
          <a:p>
            <a:r>
              <a:rPr lang="en-US" sz="2000"/>
              <a:t>I’m your senior colleague, we are building shared understanding together</a:t>
            </a:r>
            <a:br>
              <a:rPr lang="en-US" sz="2000"/>
            </a:br>
            <a:br>
              <a:rPr lang="en-US" sz="2000"/>
            </a:br>
            <a:r>
              <a:rPr lang="en-US" sz="2000" b="1"/>
              <a:t>Communication</a:t>
            </a:r>
          </a:p>
          <a:p>
            <a:r>
              <a:rPr lang="en-US" sz="2000"/>
              <a:t>prefer brevity, ask one question at a time, prefer ASCII diagrams</a:t>
            </a:r>
          </a:p>
          <a:p>
            <a:br>
              <a:rPr lang="en-US" sz="2000"/>
            </a:br>
            <a:r>
              <a:rPr lang="en-US" sz="2000" b="1"/>
              <a:t>Honesty &amp; Proactivity</a:t>
            </a:r>
            <a:br>
              <a:rPr lang="en-US" sz="2000" b="1"/>
            </a:br>
            <a:r>
              <a:rPr lang="en-US" sz="2000"/>
              <a:t>no flattery, push back on mistakes, proactively warn before mistake is made, </a:t>
            </a:r>
            <a:br>
              <a:rPr lang="en-US" sz="2000"/>
            </a:br>
            <a:r>
              <a:rPr lang="en-US" sz="2000"/>
              <a:t>don’t make things up if you don’t know</a:t>
            </a:r>
          </a:p>
          <a:p>
            <a:br>
              <a:rPr lang="en-US" sz="2000"/>
            </a:br>
            <a:r>
              <a:rPr lang="en-US" sz="2000" b="1"/>
              <a:t>Available tools</a:t>
            </a:r>
          </a:p>
          <a:p>
            <a:r>
              <a:rPr lang="en-US" sz="2000"/>
              <a:t>When and how to draw my attention via voice</a:t>
            </a:r>
            <a:br>
              <a:rPr lang="en-US" sz="2000"/>
            </a:br>
            <a:br>
              <a:rPr lang="en-US" sz="2000" b="1"/>
            </a:br>
            <a:r>
              <a:rPr lang="en-US" sz="2000" b="1"/>
              <a:t>Playground</a:t>
            </a:r>
            <a:br>
              <a:rPr lang="en-US" sz="2000" b="1"/>
            </a:br>
            <a:r>
              <a:rPr lang="en-US" sz="2000"/>
              <a:t>When to create and how to use a playground folder</a:t>
            </a:r>
            <a:br>
              <a:rPr lang="en-US" sz="2000"/>
            </a:br>
            <a:br>
              <a:rPr lang="en-US" sz="2000"/>
            </a:br>
            <a:r>
              <a:rPr lang="en-US" sz="2000" b="1"/>
              <a:t>Code</a:t>
            </a:r>
            <a:r>
              <a:rPr lang="en-US" sz="2000"/>
              <a:t> </a:t>
            </a:r>
          </a:p>
          <a:p>
            <a:r>
              <a:rPr lang="en-US" sz="2000"/>
              <a:t>Prefer simple solutions, small functions, readibility, single responsibility</a:t>
            </a:r>
          </a:p>
        </p:txBody>
      </p:sp>
      <p:grpSp>
        <p:nvGrpSpPr>
          <p:cNvPr id="11" name="Group 10">
            <a:extLst>
              <a:ext uri="{FF2B5EF4-FFF2-40B4-BE49-F238E27FC236}">
                <a16:creationId xmlns:a16="http://schemas.microsoft.com/office/drawing/2014/main" id="{4D8805B9-7662-C6AB-FA43-170A01AC53CC}"/>
              </a:ext>
            </a:extLst>
          </p:cNvPr>
          <p:cNvGrpSpPr/>
          <p:nvPr/>
        </p:nvGrpSpPr>
        <p:grpSpPr>
          <a:xfrm>
            <a:off x="157431" y="4427317"/>
            <a:ext cx="1535151" cy="1730879"/>
            <a:chOff x="2781386" y="2402190"/>
            <a:chExt cx="1535151" cy="1730879"/>
          </a:xfrm>
        </p:grpSpPr>
        <p:grpSp>
          <p:nvGrpSpPr>
            <p:cNvPr id="12" name="Group 11">
              <a:extLst>
                <a:ext uri="{FF2B5EF4-FFF2-40B4-BE49-F238E27FC236}">
                  <a16:creationId xmlns:a16="http://schemas.microsoft.com/office/drawing/2014/main" id="{BCE1F5FE-C3B1-B4B8-D406-3FCC60E4345C}"/>
                </a:ext>
              </a:extLst>
            </p:cNvPr>
            <p:cNvGrpSpPr/>
            <p:nvPr/>
          </p:nvGrpSpPr>
          <p:grpSpPr>
            <a:xfrm>
              <a:off x="2781386" y="2402190"/>
              <a:ext cx="1364427" cy="1563559"/>
              <a:chOff x="2377536" y="1718605"/>
              <a:chExt cx="1364427" cy="1563559"/>
            </a:xfrm>
          </p:grpSpPr>
          <p:sp>
            <p:nvSpPr>
              <p:cNvPr id="14" name="Rounded Rectangle 13">
                <a:extLst>
                  <a:ext uri="{FF2B5EF4-FFF2-40B4-BE49-F238E27FC236}">
                    <a16:creationId xmlns:a16="http://schemas.microsoft.com/office/drawing/2014/main" id="{2FE26D39-DF86-5007-8DE2-03AC49439D3F}"/>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8B9CF0-F7CD-711B-820C-73252D87CF2C}"/>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global rules</a:t>
                </a:r>
              </a:p>
            </p:txBody>
          </p:sp>
        </p:grpSp>
        <p:pic>
          <p:nvPicPr>
            <p:cNvPr id="13" name="Picture 12">
              <a:extLst>
                <a:ext uri="{FF2B5EF4-FFF2-40B4-BE49-F238E27FC236}">
                  <a16:creationId xmlns:a16="http://schemas.microsoft.com/office/drawing/2014/main" id="{9602D327-F153-157B-35FD-0BF0EBABE55B}"/>
                </a:ext>
              </a:extLst>
            </p:cNvPr>
            <p:cNvPicPr>
              <a:picLocks noChangeAspect="1"/>
            </p:cNvPicPr>
            <p:nvPr/>
          </p:nvPicPr>
          <p:blipFill>
            <a:blip r:embed="rId3"/>
            <a:stretch>
              <a:fillRect/>
            </a:stretch>
          </p:blipFill>
          <p:spPr>
            <a:xfrm>
              <a:off x="3832507" y="3554594"/>
              <a:ext cx="484030" cy="578475"/>
            </a:xfrm>
            <a:prstGeom prst="rect">
              <a:avLst/>
            </a:prstGeom>
          </p:spPr>
        </p:pic>
      </p:grpSp>
      <p:pic>
        <p:nvPicPr>
          <p:cNvPr id="16" name="Picture 15">
            <a:extLst>
              <a:ext uri="{FF2B5EF4-FFF2-40B4-BE49-F238E27FC236}">
                <a16:creationId xmlns:a16="http://schemas.microsoft.com/office/drawing/2014/main" id="{F98136CA-C9D7-B62E-22E4-698BF9918E94}"/>
              </a:ext>
            </a:extLst>
          </p:cNvPr>
          <p:cNvPicPr>
            <a:picLocks noChangeAspect="1"/>
          </p:cNvPicPr>
          <p:nvPr/>
        </p:nvPicPr>
        <p:blipFill>
          <a:blip r:embed="rId4"/>
          <a:stretch>
            <a:fillRect/>
          </a:stretch>
        </p:blipFill>
        <p:spPr>
          <a:xfrm>
            <a:off x="272516" y="3790276"/>
            <a:ext cx="529199" cy="724827"/>
          </a:xfrm>
          <a:prstGeom prst="rect">
            <a:avLst/>
          </a:prstGeom>
        </p:spPr>
      </p:pic>
      <p:sp>
        <p:nvSpPr>
          <p:cNvPr id="17" name="TextBox 16">
            <a:extLst>
              <a:ext uri="{FF2B5EF4-FFF2-40B4-BE49-F238E27FC236}">
                <a16:creationId xmlns:a16="http://schemas.microsoft.com/office/drawing/2014/main" id="{DBDCC43E-C805-D747-0EB4-FE65AF9DD33B}"/>
              </a:ext>
            </a:extLst>
          </p:cNvPr>
          <p:cNvSpPr txBox="1"/>
          <p:nvPr/>
        </p:nvSpPr>
        <p:spPr>
          <a:xfrm>
            <a:off x="332650" y="2743736"/>
            <a:ext cx="2387192"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“Most important</a:t>
            </a:r>
          </a:p>
          <a:p>
            <a:pPr algn="ctr"/>
            <a:r>
              <a:rPr lang="en-US" sz="2400">
                <a:solidFill>
                  <a:schemeClr val="accent5">
                    <a:lumMod val="75000"/>
                  </a:schemeClr>
                </a:solidFill>
                <a:latin typeface="Ink Free" panose="03080402000500000000" pitchFamily="66" charset="0"/>
              </a:rPr>
              <a:t>rules”</a:t>
            </a:r>
          </a:p>
        </p:txBody>
      </p:sp>
      <p:pic>
        <p:nvPicPr>
          <p:cNvPr id="18" name="always" descr="A sun and moon symbols&#10;&#10;AI-generated content may be incorrect.">
            <a:extLst>
              <a:ext uri="{FF2B5EF4-FFF2-40B4-BE49-F238E27FC236}">
                <a16:creationId xmlns:a16="http://schemas.microsoft.com/office/drawing/2014/main" id="{E837D386-D4E7-26F9-92F5-EA764983C667}"/>
              </a:ext>
            </a:extLst>
          </p:cNvPr>
          <p:cNvPicPr>
            <a:picLocks noChangeAspect="1"/>
          </p:cNvPicPr>
          <p:nvPr/>
        </p:nvPicPr>
        <p:blipFill>
          <a:blip r:embed="rId5"/>
          <a:stretch>
            <a:fillRect/>
          </a:stretch>
        </p:blipFill>
        <p:spPr>
          <a:xfrm>
            <a:off x="11203655" y="58609"/>
            <a:ext cx="799324" cy="585936"/>
          </a:xfrm>
          <a:prstGeom prst="rect">
            <a:avLst/>
          </a:prstGeom>
        </p:spPr>
      </p:pic>
    </p:spTree>
    <p:extLst>
      <p:ext uri="{BB962C8B-B14F-4D97-AF65-F5344CB8AC3E}">
        <p14:creationId xmlns:p14="http://schemas.microsoft.com/office/powerpoint/2010/main" val="5007668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6DF28B5-4E9C-4DED-1019-2B5AF9158E21}"/>
              </a:ext>
            </a:extLst>
          </p:cNvPr>
          <p:cNvSpPr/>
          <p:nvPr/>
        </p:nvSpPr>
        <p:spPr>
          <a:xfrm>
            <a:off x="5916792" y="930164"/>
            <a:ext cx="6050622" cy="5909310"/>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7348E-7D20-E26F-6EA8-77F9608601B8}"/>
              </a:ext>
            </a:extLst>
          </p:cNvPr>
          <p:cNvSpPr txBox="1"/>
          <p:nvPr/>
        </p:nvSpPr>
        <p:spPr>
          <a:xfrm>
            <a:off x="5989389" y="955188"/>
            <a:ext cx="6050622" cy="5909310"/>
          </a:xfrm>
          <a:prstGeom prst="rect">
            <a:avLst/>
          </a:prstGeom>
          <a:noFill/>
        </p:spPr>
        <p:txBody>
          <a:bodyPr wrap="square">
            <a:spAutoFit/>
          </a:bodyPr>
          <a:lstStyle/>
          <a:p>
            <a:r>
              <a:rPr lang="en-US" sz="1050"/>
              <a:t>This file provides guidance to Claude Code (claude.ai/code) when working with code in this repository.</a:t>
            </a:r>
            <a:br>
              <a:rPr lang="en-US" sz="1050"/>
            </a:br>
            <a:br>
              <a:rPr lang="en-US" sz="1050"/>
            </a:br>
            <a:r>
              <a:rPr lang="en-US" sz="1050" b="1"/>
              <a:t>Project Overview</a:t>
            </a:r>
            <a:br>
              <a:rPr lang="en-US" sz="1050"/>
            </a:br>
            <a:r>
              <a:rPr lang="en-US" sz="1050"/>
              <a:t>CDI Coding Counter - A behavioral tracking web application for clinicians and therapists to record parent-child therapy session observations. The app captures 5 minutes of behavioral data across 8 categories.</a:t>
            </a:r>
            <a:br>
              <a:rPr lang="en-US" sz="1050"/>
            </a:br>
            <a:br>
              <a:rPr lang="en-US" sz="1050"/>
            </a:br>
            <a:r>
              <a:rPr lang="en-US" sz="1050" b="1"/>
              <a:t>Tech Stack</a:t>
            </a:r>
            <a:br>
              <a:rPr lang="en-US" sz="1050"/>
            </a:br>
            <a:r>
              <a:rPr lang="en-US" sz="1050"/>
              <a:t>- **Frontend**: Vanilla JavaScript, HTML5, CSS3 (mobile-first responsive design)</a:t>
            </a:r>
            <a:br>
              <a:rPr lang="en-US" sz="1050"/>
            </a:br>
            <a:r>
              <a:rPr lang="en-US" sz="1050"/>
              <a:t>- **Testing**: Puppeteer for E2E tests</a:t>
            </a:r>
            <a:br>
              <a:rPr lang="en-US" sz="1050"/>
            </a:br>
            <a:r>
              <a:rPr lang="en-US" sz="1050"/>
              <a:t>- **Deployment**: GitHub Pages</a:t>
            </a:r>
            <a:br>
              <a:rPr lang="en-US" sz="1050"/>
            </a:br>
            <a:r>
              <a:rPr lang="en-US" sz="1050"/>
              <a:t>- **No backend required** - runs entirely in browser</a:t>
            </a:r>
            <a:br>
              <a:rPr lang="en-US" sz="1050"/>
            </a:br>
            <a:br>
              <a:rPr lang="en-US" sz="1050"/>
            </a:br>
            <a:r>
              <a:rPr lang="en-US" sz="1050" b="1"/>
              <a:t>Development Commands</a:t>
            </a:r>
            <a:br>
              <a:rPr lang="en-US" sz="1050" b="1"/>
            </a:br>
            <a:r>
              <a:rPr lang="en-US" sz="1050"/>
              <a:t>```</a:t>
            </a:r>
            <a:r>
              <a:rPr lang="en-US" sz="1050" i="1"/>
              <a:t>bash</a:t>
            </a:r>
            <a:br>
              <a:rPr lang="en-US" sz="1050" i="1"/>
            </a:br>
            <a:r>
              <a:rPr lang="en-US" sz="1050"/>
              <a:t>./run.sh   # run development server</a:t>
            </a:r>
            <a:br>
              <a:rPr lang="en-US" sz="1050"/>
            </a:br>
            <a:r>
              <a:rPr lang="en-US" sz="1050"/>
              <a:t>./run_tests.sh  # run tests</a:t>
            </a:r>
            <a:br>
              <a:rPr lang="en-US" sz="1050"/>
            </a:br>
            <a:r>
              <a:rPr lang="en-US" sz="1050"/>
              <a:t>`./capture_screenshot.sh` - Captures app screenshot at iPhone 12 dimensions (390x844)</a:t>
            </a:r>
            <a:br>
              <a:rPr lang="en-US" sz="1050"/>
            </a:br>
            <a:r>
              <a:rPr lang="en-US" sz="1050"/>
              <a:t>`./update_version.sh` - Increments patch version (runs automatically as git hook)</a:t>
            </a:r>
            <a:br>
              <a:rPr lang="en-US" sz="1050"/>
            </a:br>
            <a:r>
              <a:rPr lang="en-US" sz="1050"/>
              <a:t>`./setup_git_hooks.sh` - Sets up automatic version bumping on commit</a:t>
            </a:r>
            <a:br>
              <a:rPr lang="en-US" sz="1050"/>
            </a:br>
            <a:br>
              <a:rPr lang="en-US" sz="1050"/>
            </a:br>
            <a:r>
              <a:rPr lang="en-US" sz="1050" b="1"/>
              <a:t>Architecture</a:t>
            </a:r>
            <a:br>
              <a:rPr lang="en-US" sz="1050" b="1"/>
            </a:br>
            <a:r>
              <a:rPr lang="en-US" sz="1050" b="1"/>
              <a:t>Core Components</a:t>
            </a:r>
            <a:br>
              <a:rPr lang="en-US" sz="1050"/>
            </a:br>
            <a:r>
              <a:rPr lang="en-US" sz="1050"/>
              <a:t>1. **CounterApp Class** (`script.js`)</a:t>
            </a:r>
            <a:br>
              <a:rPr lang="en-US" sz="1050"/>
            </a:br>
            <a:r>
              <a:rPr lang="en-US" sz="1050"/>
              <a:t>2. **Button Categories**</a:t>
            </a:r>
          </a:p>
          <a:p>
            <a:r>
              <a:rPr lang="en-US" sz="1050"/>
              <a:t>...</a:t>
            </a:r>
            <a:br>
              <a:rPr lang="en-US" sz="1050"/>
            </a:br>
            <a:r>
              <a:rPr lang="en-US" sz="1050"/>
              <a:t>3. **Session Flow**</a:t>
            </a:r>
          </a:p>
          <a:p>
            <a:r>
              <a:rPr lang="en-US" sz="1050"/>
              <a:t>...</a:t>
            </a:r>
            <a:br>
              <a:rPr lang="en-US" sz="1050"/>
            </a:br>
            <a:br>
              <a:rPr lang="en-US" sz="1050"/>
            </a:br>
            <a:r>
              <a:rPr lang="en-US" sz="1050" b="1"/>
              <a:t>Test Architecture</a:t>
            </a:r>
            <a:br>
              <a:rPr lang="en-US" sz="1050"/>
            </a:br>
            <a:r>
              <a:rPr lang="en-US" sz="1050"/>
              <a:t>Tests use Puppeteer with a common utility module (`tests/common.js`) providing:</a:t>
            </a:r>
            <a:br>
              <a:rPr lang="en-US" sz="1050"/>
            </a:br>
            <a:r>
              <a:rPr lang="en-US" sz="1050"/>
              <a:t>- `clickButton(page, label)` - Click buttons by label</a:t>
            </a:r>
            <a:br>
              <a:rPr lang="en-US" sz="1050"/>
            </a:br>
            <a:r>
              <a:rPr lang="en-US" sz="1050"/>
              <a:t>- `waitForElement(page, selector)` - Wait for elements</a:t>
            </a:r>
            <a:br>
              <a:rPr lang="en-US" sz="1050"/>
            </a:br>
            <a:r>
              <a:rPr lang="en-US" sz="1050"/>
              <a:t>- `getElementText(page, selector)` - Get text content</a:t>
            </a:r>
            <a:br>
              <a:rPr lang="en-US" sz="1050"/>
            </a:br>
            <a:r>
              <a:rPr lang="en-US" sz="1050"/>
              <a:t>- `expectText(page, selector, expected)` - Assert text values</a:t>
            </a:r>
            <a:br>
              <a:rPr lang="en-US" sz="1050"/>
            </a:br>
            <a:br>
              <a:rPr lang="en-US" sz="1050"/>
            </a:br>
            <a:r>
              <a:rPr lang="en-US" sz="1050"/>
              <a:t>Test files follow pattern `test[number]_[description].js`</a:t>
            </a:r>
          </a:p>
        </p:txBody>
      </p:sp>
      <p:sp>
        <p:nvSpPr>
          <p:cNvPr id="3" name="TextBox 2">
            <a:extLst>
              <a:ext uri="{FF2B5EF4-FFF2-40B4-BE49-F238E27FC236}">
                <a16:creationId xmlns:a16="http://schemas.microsoft.com/office/drawing/2014/main" id="{DC973CF8-F4EF-144C-8186-A92C972A8B68}"/>
              </a:ext>
            </a:extLst>
          </p:cNvPr>
          <p:cNvSpPr txBox="1"/>
          <p:nvPr/>
        </p:nvSpPr>
        <p:spPr>
          <a:xfrm>
            <a:off x="257835" y="210771"/>
            <a:ext cx="11463109" cy="769441"/>
          </a:xfrm>
          <a:prstGeom prst="rect">
            <a:avLst/>
          </a:prstGeom>
          <a:noFill/>
        </p:spPr>
        <p:txBody>
          <a:bodyPr wrap="square" rtlCol="0">
            <a:spAutoFit/>
          </a:bodyPr>
          <a:lstStyle/>
          <a:p>
            <a:r>
              <a:rPr lang="en-US" sz="4400"/>
              <a:t>Project-level rules file </a:t>
            </a:r>
            <a:r>
              <a:rPr lang="en-US" sz="4400">
                <a:solidFill>
                  <a:schemeClr val="tx1">
                    <a:lumMod val="50000"/>
                    <a:lumOff val="50000"/>
                  </a:schemeClr>
                </a:solidFill>
              </a:rPr>
              <a:t>(AGENTS.md/CLAUDE.md)</a:t>
            </a:r>
          </a:p>
        </p:txBody>
      </p:sp>
      <p:sp>
        <p:nvSpPr>
          <p:cNvPr id="4" name="TextBox 3">
            <a:extLst>
              <a:ext uri="{FF2B5EF4-FFF2-40B4-BE49-F238E27FC236}">
                <a16:creationId xmlns:a16="http://schemas.microsoft.com/office/drawing/2014/main" id="{FA3B518B-322E-C081-C4B4-DC7C6E01CAC8}"/>
              </a:ext>
            </a:extLst>
          </p:cNvPr>
          <p:cNvSpPr txBox="1"/>
          <p:nvPr/>
        </p:nvSpPr>
        <p:spPr>
          <a:xfrm>
            <a:off x="332650" y="3339482"/>
            <a:ext cx="5354351"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“Here is how we like things over here...”</a:t>
            </a:r>
          </a:p>
        </p:txBody>
      </p:sp>
      <p:sp>
        <p:nvSpPr>
          <p:cNvPr id="5" name="TextBox 4">
            <a:extLst>
              <a:ext uri="{FF2B5EF4-FFF2-40B4-BE49-F238E27FC236}">
                <a16:creationId xmlns:a16="http://schemas.microsoft.com/office/drawing/2014/main" id="{0037A1C5-A5AE-DE75-2772-89CC5EEE81AA}"/>
              </a:ext>
            </a:extLst>
          </p:cNvPr>
          <p:cNvSpPr txBox="1"/>
          <p:nvPr/>
        </p:nvSpPr>
        <p:spPr>
          <a:xfrm>
            <a:off x="332650" y="2743736"/>
            <a:ext cx="500970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“Let me tell you about this project...”</a:t>
            </a:r>
          </a:p>
        </p:txBody>
      </p:sp>
      <p:sp>
        <p:nvSpPr>
          <p:cNvPr id="7" name="TextBox 6">
            <a:extLst>
              <a:ext uri="{FF2B5EF4-FFF2-40B4-BE49-F238E27FC236}">
                <a16:creationId xmlns:a16="http://schemas.microsoft.com/office/drawing/2014/main" id="{4E80DEAE-A077-921B-50DD-2079020EC48B}"/>
              </a:ext>
            </a:extLst>
          </p:cNvPr>
          <p:cNvSpPr txBox="1"/>
          <p:nvPr/>
        </p:nvSpPr>
        <p:spPr>
          <a:xfrm>
            <a:off x="2167857" y="5559870"/>
            <a:ext cx="315342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often generated by AI</a:t>
            </a:r>
          </a:p>
        </p:txBody>
      </p:sp>
      <p:grpSp>
        <p:nvGrpSpPr>
          <p:cNvPr id="8" name="Group 7">
            <a:extLst>
              <a:ext uri="{FF2B5EF4-FFF2-40B4-BE49-F238E27FC236}">
                <a16:creationId xmlns:a16="http://schemas.microsoft.com/office/drawing/2014/main" id="{54760BCF-0010-E199-2763-C501571A4A59}"/>
              </a:ext>
            </a:extLst>
          </p:cNvPr>
          <p:cNvGrpSpPr/>
          <p:nvPr/>
        </p:nvGrpSpPr>
        <p:grpSpPr>
          <a:xfrm>
            <a:off x="89007" y="4593426"/>
            <a:ext cx="1504413" cy="1820625"/>
            <a:chOff x="7856766" y="2357317"/>
            <a:chExt cx="1504413" cy="1820625"/>
          </a:xfrm>
        </p:grpSpPr>
        <p:grpSp>
          <p:nvGrpSpPr>
            <p:cNvPr id="9" name="Group 8">
              <a:extLst>
                <a:ext uri="{FF2B5EF4-FFF2-40B4-BE49-F238E27FC236}">
                  <a16:creationId xmlns:a16="http://schemas.microsoft.com/office/drawing/2014/main" id="{28575443-FCFD-1E54-25FA-935775E9D3EC}"/>
                </a:ext>
              </a:extLst>
            </p:cNvPr>
            <p:cNvGrpSpPr/>
            <p:nvPr/>
          </p:nvGrpSpPr>
          <p:grpSpPr>
            <a:xfrm>
              <a:off x="7856766" y="2357317"/>
              <a:ext cx="1364427" cy="1563559"/>
              <a:chOff x="2377536" y="1718605"/>
              <a:chExt cx="1364427" cy="1563559"/>
            </a:xfrm>
          </p:grpSpPr>
          <p:sp>
            <p:nvSpPr>
              <p:cNvPr id="11" name="Rounded Rectangle 10">
                <a:extLst>
                  <a:ext uri="{FF2B5EF4-FFF2-40B4-BE49-F238E27FC236}">
                    <a16:creationId xmlns:a16="http://schemas.microsoft.com/office/drawing/2014/main" id="{15CFE211-5375-B5BB-6827-BACFF12817DC}"/>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BFED4B-7D74-93B3-3CD0-E751284AA685}"/>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project rules</a:t>
                </a:r>
              </a:p>
            </p:txBody>
          </p:sp>
        </p:grpSp>
        <p:pic>
          <p:nvPicPr>
            <p:cNvPr id="10" name="Picture 9">
              <a:extLst>
                <a:ext uri="{FF2B5EF4-FFF2-40B4-BE49-F238E27FC236}">
                  <a16:creationId xmlns:a16="http://schemas.microsoft.com/office/drawing/2014/main" id="{0FFF78EF-CECC-A90C-1841-787173143FA9}"/>
                </a:ext>
              </a:extLst>
            </p:cNvPr>
            <p:cNvPicPr>
              <a:picLocks noChangeAspect="1"/>
            </p:cNvPicPr>
            <p:nvPr/>
          </p:nvPicPr>
          <p:blipFill>
            <a:blip r:embed="rId3"/>
            <a:stretch>
              <a:fillRect/>
            </a:stretch>
          </p:blipFill>
          <p:spPr>
            <a:xfrm>
              <a:off x="8877149" y="3599467"/>
              <a:ext cx="484030" cy="578475"/>
            </a:xfrm>
            <a:prstGeom prst="rect">
              <a:avLst/>
            </a:prstGeom>
          </p:spPr>
        </p:pic>
      </p:grpSp>
      <p:pic>
        <p:nvPicPr>
          <p:cNvPr id="13" name="Picture 12">
            <a:extLst>
              <a:ext uri="{FF2B5EF4-FFF2-40B4-BE49-F238E27FC236}">
                <a16:creationId xmlns:a16="http://schemas.microsoft.com/office/drawing/2014/main" id="{AF067EA4-CEAD-5B5D-880F-C2292988228C}"/>
              </a:ext>
            </a:extLst>
          </p:cNvPr>
          <p:cNvPicPr>
            <a:picLocks noChangeAspect="1"/>
          </p:cNvPicPr>
          <p:nvPr/>
        </p:nvPicPr>
        <p:blipFill>
          <a:blip r:embed="rId4"/>
          <a:stretch>
            <a:fillRect/>
          </a:stretch>
        </p:blipFill>
        <p:spPr>
          <a:xfrm flipH="1">
            <a:off x="151989" y="3935228"/>
            <a:ext cx="763955" cy="767412"/>
          </a:xfrm>
          <a:prstGeom prst="rect">
            <a:avLst/>
          </a:prstGeom>
        </p:spPr>
      </p:pic>
      <p:pic>
        <p:nvPicPr>
          <p:cNvPr id="14" name="Picture 13">
            <a:extLst>
              <a:ext uri="{FF2B5EF4-FFF2-40B4-BE49-F238E27FC236}">
                <a16:creationId xmlns:a16="http://schemas.microsoft.com/office/drawing/2014/main" id="{C1CCD50E-8BB4-49DE-4C0C-09AF033CCAB9}"/>
              </a:ext>
            </a:extLst>
          </p:cNvPr>
          <p:cNvPicPr>
            <a:picLocks noChangeAspect="1"/>
          </p:cNvPicPr>
          <p:nvPr/>
        </p:nvPicPr>
        <p:blipFill>
          <a:blip r:embed="rId5"/>
          <a:stretch>
            <a:fillRect/>
          </a:stretch>
        </p:blipFill>
        <p:spPr>
          <a:xfrm>
            <a:off x="11349981" y="95436"/>
            <a:ext cx="427730" cy="310835"/>
          </a:xfrm>
          <a:prstGeom prst="rect">
            <a:avLst/>
          </a:prstGeom>
        </p:spPr>
      </p:pic>
      <p:pic>
        <p:nvPicPr>
          <p:cNvPr id="15" name="Picture 14">
            <a:extLst>
              <a:ext uri="{FF2B5EF4-FFF2-40B4-BE49-F238E27FC236}">
                <a16:creationId xmlns:a16="http://schemas.microsoft.com/office/drawing/2014/main" id="{7F30C939-99AD-DEA0-BE60-08459A709BB0}"/>
              </a:ext>
            </a:extLst>
          </p:cNvPr>
          <p:cNvPicPr>
            <a:picLocks noChangeAspect="1"/>
          </p:cNvPicPr>
          <p:nvPr/>
        </p:nvPicPr>
        <p:blipFill>
          <a:blip r:embed="rId6"/>
          <a:stretch>
            <a:fillRect/>
          </a:stretch>
        </p:blipFill>
        <p:spPr>
          <a:xfrm>
            <a:off x="11531784" y="453039"/>
            <a:ext cx="508227" cy="310835"/>
          </a:xfrm>
          <a:prstGeom prst="rect">
            <a:avLst/>
          </a:prstGeom>
        </p:spPr>
      </p:pic>
    </p:spTree>
    <p:extLst>
      <p:ext uri="{BB962C8B-B14F-4D97-AF65-F5344CB8AC3E}">
        <p14:creationId xmlns:p14="http://schemas.microsoft.com/office/powerpoint/2010/main" val="25905221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05C1-3196-BC73-733B-1DB06C071447}"/>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C8AC38E4-2A80-1FE9-2632-69D930E1FEE6}"/>
              </a:ext>
            </a:extLst>
          </p:cNvPr>
          <p:cNvSpPr txBox="1"/>
          <p:nvPr/>
        </p:nvSpPr>
        <p:spPr>
          <a:xfrm>
            <a:off x="135562" y="4562310"/>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40" name="TextBox 39">
            <a:extLst>
              <a:ext uri="{FF2B5EF4-FFF2-40B4-BE49-F238E27FC236}">
                <a16:creationId xmlns:a16="http://schemas.microsoft.com/office/drawing/2014/main" id="{EC76B127-7468-24D6-3E54-CDDCC451EB45}"/>
              </a:ext>
            </a:extLst>
          </p:cNvPr>
          <p:cNvSpPr txBox="1"/>
          <p:nvPr/>
        </p:nvSpPr>
        <p:spPr>
          <a:xfrm>
            <a:off x="4433553" y="4545373"/>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36" name="Title 3">
            <a:extLst>
              <a:ext uri="{FF2B5EF4-FFF2-40B4-BE49-F238E27FC236}">
                <a16:creationId xmlns:a16="http://schemas.microsoft.com/office/drawing/2014/main" id="{78B98697-DBF2-4F39-05A4-7283A6B4C140}"/>
              </a:ext>
            </a:extLst>
          </p:cNvPr>
          <p:cNvSpPr txBox="1">
            <a:spLocks/>
          </p:cNvSpPr>
          <p:nvPr/>
        </p:nvSpPr>
        <p:spPr>
          <a:xfrm>
            <a:off x="1060775" y="235187"/>
            <a:ext cx="29387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References</a:t>
            </a:r>
            <a:endParaRPr lang="en-US" b="1" i="1">
              <a:latin typeface="Ink Free" panose="03080402000500000000" pitchFamily="66" charset="0"/>
            </a:endParaRPr>
          </a:p>
        </p:txBody>
      </p:sp>
      <p:sp>
        <p:nvSpPr>
          <p:cNvPr id="42" name="TextBox 41">
            <a:extLst>
              <a:ext uri="{FF2B5EF4-FFF2-40B4-BE49-F238E27FC236}">
                <a16:creationId xmlns:a16="http://schemas.microsoft.com/office/drawing/2014/main" id="{9875F97A-A109-8F5A-9D59-167827314EE3}"/>
              </a:ext>
            </a:extLst>
          </p:cNvPr>
          <p:cNvSpPr txBox="1"/>
          <p:nvPr/>
        </p:nvSpPr>
        <p:spPr>
          <a:xfrm>
            <a:off x="2261345" y="4562310"/>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43" name="TextBox 42">
            <a:extLst>
              <a:ext uri="{FF2B5EF4-FFF2-40B4-BE49-F238E27FC236}">
                <a16:creationId xmlns:a16="http://schemas.microsoft.com/office/drawing/2014/main" id="{83EC4291-6A83-C6E1-A208-E29A0343EC35}"/>
              </a:ext>
            </a:extLst>
          </p:cNvPr>
          <p:cNvSpPr txBox="1"/>
          <p:nvPr/>
        </p:nvSpPr>
        <p:spPr>
          <a:xfrm>
            <a:off x="644718" y="1536185"/>
            <a:ext cx="608692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user</a:t>
            </a:r>
            <a:r>
              <a:rPr lang="en-US">
                <a:solidFill>
                  <a:schemeClr val="accent5">
                    <a:lumMod val="50000"/>
                  </a:schemeClr>
                </a:solidFill>
                <a:latin typeface="Ink Free" panose="03080402000500000000" pitchFamily="66" charset="0"/>
              </a:rPr>
              <a:t> level or </a:t>
            </a:r>
            <a:r>
              <a:rPr lang="en-US" b="1">
                <a:solidFill>
                  <a:schemeClr val="accent5">
                    <a:lumMod val="50000"/>
                  </a:schemeClr>
                </a:solidFill>
                <a:latin typeface="Ink Free" panose="03080402000500000000" pitchFamily="66" charset="0"/>
              </a:rPr>
              <a:t>file system</a:t>
            </a:r>
            <a:r>
              <a:rPr lang="en-US">
                <a:solidFill>
                  <a:schemeClr val="accent5">
                    <a:lumMod val="50000"/>
                  </a:schemeClr>
                </a:solidFill>
                <a:latin typeface="Ink Free" panose="03080402000500000000" pitchFamily="66" charset="0"/>
              </a:rPr>
              <a:t>, can point to it from all codebases</a:t>
            </a:r>
          </a:p>
        </p:txBody>
      </p:sp>
      <p:sp>
        <p:nvSpPr>
          <p:cNvPr id="2" name="TextBox 1">
            <a:extLst>
              <a:ext uri="{FF2B5EF4-FFF2-40B4-BE49-F238E27FC236}">
                <a16:creationId xmlns:a16="http://schemas.microsoft.com/office/drawing/2014/main" id="{D21AFD0D-B64A-94B6-09AF-2212A53FC3F0}"/>
              </a:ext>
            </a:extLst>
          </p:cNvPr>
          <p:cNvSpPr txBox="1"/>
          <p:nvPr/>
        </p:nvSpPr>
        <p:spPr>
          <a:xfrm>
            <a:off x="7384319" y="4562310"/>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5" name="TextBox 4">
            <a:extLst>
              <a:ext uri="{FF2B5EF4-FFF2-40B4-BE49-F238E27FC236}">
                <a16:creationId xmlns:a16="http://schemas.microsoft.com/office/drawing/2014/main" id="{6BCDA251-2FDA-1F1B-0AC8-0B1D3B5A0A6F}"/>
              </a:ext>
            </a:extLst>
          </p:cNvPr>
          <p:cNvSpPr txBox="1"/>
          <p:nvPr/>
        </p:nvSpPr>
        <p:spPr>
          <a:xfrm>
            <a:off x="9696354" y="4557168"/>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2AAA44B4-4C36-891C-40E0-B115A1809E31}"/>
              </a:ext>
            </a:extLst>
          </p:cNvPr>
          <p:cNvSpPr txBox="1"/>
          <p:nvPr/>
        </p:nvSpPr>
        <p:spPr>
          <a:xfrm>
            <a:off x="7328463" y="1536185"/>
            <a:ext cx="4520789"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project </a:t>
            </a:r>
            <a:r>
              <a:rPr lang="en-US">
                <a:solidFill>
                  <a:schemeClr val="accent5">
                    <a:lumMod val="50000"/>
                  </a:schemeClr>
                </a:solidFill>
                <a:latin typeface="Ink Free" panose="03080402000500000000" pitchFamily="66" charset="0"/>
              </a:rPr>
              <a:t>level, available only in </a:t>
            </a:r>
            <a:r>
              <a:rPr lang="en-US" b="1">
                <a:solidFill>
                  <a:schemeClr val="accent5">
                    <a:lumMod val="50000"/>
                  </a:schemeClr>
                </a:solidFill>
                <a:latin typeface="Ink Free" panose="03080402000500000000" pitchFamily="66" charset="0"/>
              </a:rPr>
              <a:t>that project</a:t>
            </a:r>
          </a:p>
        </p:txBody>
      </p:sp>
      <p:cxnSp>
        <p:nvCxnSpPr>
          <p:cNvPr id="19" name="Straight Connector 18">
            <a:extLst>
              <a:ext uri="{FF2B5EF4-FFF2-40B4-BE49-F238E27FC236}">
                <a16:creationId xmlns:a16="http://schemas.microsoft.com/office/drawing/2014/main" id="{38E5D2CE-63FF-ED31-FE65-E96E57C5DBC0}"/>
              </a:ext>
            </a:extLst>
          </p:cNvPr>
          <p:cNvCxnSpPr>
            <a:cxnSpLocks/>
          </p:cNvCxnSpPr>
          <p:nvPr/>
        </p:nvCxnSpPr>
        <p:spPr>
          <a:xfrm>
            <a:off x="6965946" y="1467568"/>
            <a:ext cx="0" cy="4550847"/>
          </a:xfrm>
          <a:prstGeom prst="line">
            <a:avLst/>
          </a:prstGeom>
          <a:ln w="57150">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grpSp>
        <p:nvGrpSpPr>
          <p:cNvPr id="21" name="Group 20">
            <a:extLst>
              <a:ext uri="{FF2B5EF4-FFF2-40B4-BE49-F238E27FC236}">
                <a16:creationId xmlns:a16="http://schemas.microsoft.com/office/drawing/2014/main" id="{7F574CF2-6AA4-38DD-E63E-BCD9C2A121FA}"/>
              </a:ext>
            </a:extLst>
          </p:cNvPr>
          <p:cNvGrpSpPr/>
          <p:nvPr/>
        </p:nvGrpSpPr>
        <p:grpSpPr>
          <a:xfrm>
            <a:off x="220773" y="2692621"/>
            <a:ext cx="1364427" cy="1563559"/>
            <a:chOff x="2377536" y="1718605"/>
            <a:chExt cx="1364427" cy="1563559"/>
          </a:xfrm>
        </p:grpSpPr>
        <p:sp>
          <p:nvSpPr>
            <p:cNvPr id="22" name="Rounded Rectangle 21">
              <a:extLst>
                <a:ext uri="{FF2B5EF4-FFF2-40B4-BE49-F238E27FC236}">
                  <a16:creationId xmlns:a16="http://schemas.microsoft.com/office/drawing/2014/main" id="{7EA36FCD-855D-A33C-7597-554578297B55}"/>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66AFA64-40D9-E470-FA6A-43831ABB2E9C}"/>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grpSp>
        <p:nvGrpSpPr>
          <p:cNvPr id="25" name="Group 24">
            <a:extLst>
              <a:ext uri="{FF2B5EF4-FFF2-40B4-BE49-F238E27FC236}">
                <a16:creationId xmlns:a16="http://schemas.microsoft.com/office/drawing/2014/main" id="{264BCD3C-5624-0865-6222-662509493447}"/>
              </a:ext>
            </a:extLst>
          </p:cNvPr>
          <p:cNvGrpSpPr/>
          <p:nvPr/>
        </p:nvGrpSpPr>
        <p:grpSpPr>
          <a:xfrm>
            <a:off x="2418434" y="2701998"/>
            <a:ext cx="1364427" cy="1563559"/>
            <a:chOff x="2377536" y="1718605"/>
            <a:chExt cx="1364427" cy="1563559"/>
          </a:xfrm>
        </p:grpSpPr>
        <p:sp>
          <p:nvSpPr>
            <p:cNvPr id="26" name="Rounded Rectangle 25">
              <a:extLst>
                <a:ext uri="{FF2B5EF4-FFF2-40B4-BE49-F238E27FC236}">
                  <a16:creationId xmlns:a16="http://schemas.microsoft.com/office/drawing/2014/main" id="{F6E334AC-0329-FA9D-2767-7714292FC7B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8C7344-313A-B539-6D04-DD2D82D2EF01}"/>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grpSp>
        <p:nvGrpSpPr>
          <p:cNvPr id="28" name="Group 27">
            <a:extLst>
              <a:ext uri="{FF2B5EF4-FFF2-40B4-BE49-F238E27FC236}">
                <a16:creationId xmlns:a16="http://schemas.microsoft.com/office/drawing/2014/main" id="{CD156D64-C865-8065-ED66-51680A5D7A5C}"/>
              </a:ext>
            </a:extLst>
          </p:cNvPr>
          <p:cNvGrpSpPr/>
          <p:nvPr/>
        </p:nvGrpSpPr>
        <p:grpSpPr>
          <a:xfrm>
            <a:off x="4685299" y="2701998"/>
            <a:ext cx="1364427" cy="1563559"/>
            <a:chOff x="2382589" y="1718605"/>
            <a:chExt cx="1364427" cy="1563559"/>
          </a:xfrm>
        </p:grpSpPr>
        <p:sp>
          <p:nvSpPr>
            <p:cNvPr id="30" name="Rounded Rectangle 29">
              <a:extLst>
                <a:ext uri="{FF2B5EF4-FFF2-40B4-BE49-F238E27FC236}">
                  <a16:creationId xmlns:a16="http://schemas.microsoft.com/office/drawing/2014/main" id="{79C5F71D-2418-E21E-124E-0F191966603E}"/>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E70217-BE68-E50C-47E2-CBD81D2614E3}"/>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grpSp>
        <p:nvGrpSpPr>
          <p:cNvPr id="33" name="Group 32">
            <a:extLst>
              <a:ext uri="{FF2B5EF4-FFF2-40B4-BE49-F238E27FC236}">
                <a16:creationId xmlns:a16="http://schemas.microsoft.com/office/drawing/2014/main" id="{938CAA2C-46E7-9385-98CD-D0BC03391CE8}"/>
              </a:ext>
            </a:extLst>
          </p:cNvPr>
          <p:cNvGrpSpPr/>
          <p:nvPr/>
        </p:nvGrpSpPr>
        <p:grpSpPr>
          <a:xfrm>
            <a:off x="7449331" y="2701997"/>
            <a:ext cx="1364427" cy="1563559"/>
            <a:chOff x="2377536" y="1718605"/>
            <a:chExt cx="1364427" cy="1563559"/>
          </a:xfrm>
        </p:grpSpPr>
        <p:sp>
          <p:nvSpPr>
            <p:cNvPr id="34" name="Rounded Rectangle 33">
              <a:extLst>
                <a:ext uri="{FF2B5EF4-FFF2-40B4-BE49-F238E27FC236}">
                  <a16:creationId xmlns:a16="http://schemas.microsoft.com/office/drawing/2014/main" id="{65A064DB-90A0-A135-DCF7-B12921031B6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1CF85BB-33DD-37C4-0EC9-C7DECB96BB6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44" name="Group 43">
            <a:extLst>
              <a:ext uri="{FF2B5EF4-FFF2-40B4-BE49-F238E27FC236}">
                <a16:creationId xmlns:a16="http://schemas.microsoft.com/office/drawing/2014/main" id="{F33C1F97-62B6-125F-A42E-47A318093C46}"/>
              </a:ext>
            </a:extLst>
          </p:cNvPr>
          <p:cNvGrpSpPr/>
          <p:nvPr/>
        </p:nvGrpSpPr>
        <p:grpSpPr>
          <a:xfrm>
            <a:off x="9646919" y="2701997"/>
            <a:ext cx="1364427" cy="1563559"/>
            <a:chOff x="2377536" y="1718605"/>
            <a:chExt cx="1364427" cy="1563559"/>
          </a:xfrm>
        </p:grpSpPr>
        <p:sp>
          <p:nvSpPr>
            <p:cNvPr id="46" name="Rounded Rectangle 45">
              <a:extLst>
                <a:ext uri="{FF2B5EF4-FFF2-40B4-BE49-F238E27FC236}">
                  <a16:creationId xmlns:a16="http://schemas.microsoft.com/office/drawing/2014/main" id="{558A97BC-AB1B-5BD2-A3B3-57D524EDCF8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2A3422A-4702-059A-533F-AA4B40051E94}"/>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49" name="Picture 48" descr="A black and white drawing of a stopwatch&#10;&#10;AI-generated content may be incorrect.">
            <a:extLst>
              <a:ext uri="{FF2B5EF4-FFF2-40B4-BE49-F238E27FC236}">
                <a16:creationId xmlns:a16="http://schemas.microsoft.com/office/drawing/2014/main" id="{10F9C9B8-E189-75D7-7429-1E5C5318DA2A}"/>
              </a:ext>
            </a:extLst>
          </p:cNvPr>
          <p:cNvPicPr>
            <a:picLocks noChangeAspect="1"/>
          </p:cNvPicPr>
          <p:nvPr/>
        </p:nvPicPr>
        <p:blipFill>
          <a:blip r:embed="rId2"/>
          <a:stretch>
            <a:fillRect/>
          </a:stretch>
        </p:blipFill>
        <p:spPr>
          <a:xfrm>
            <a:off x="9750501" y="2783464"/>
            <a:ext cx="275220" cy="306189"/>
          </a:xfrm>
          <a:prstGeom prst="rect">
            <a:avLst/>
          </a:prstGeom>
        </p:spPr>
      </p:pic>
      <p:pic>
        <p:nvPicPr>
          <p:cNvPr id="55" name="Picture 54" descr="A black and white drawing of a notebook&#10;&#10;AI-generated content may be incorrect.">
            <a:extLst>
              <a:ext uri="{FF2B5EF4-FFF2-40B4-BE49-F238E27FC236}">
                <a16:creationId xmlns:a16="http://schemas.microsoft.com/office/drawing/2014/main" id="{7EB5278F-FEF8-502B-9CAF-24B383E0C95B}"/>
              </a:ext>
            </a:extLst>
          </p:cNvPr>
          <p:cNvPicPr>
            <a:picLocks noChangeAspect="1"/>
          </p:cNvPicPr>
          <p:nvPr/>
        </p:nvPicPr>
        <p:blipFill>
          <a:blip r:embed="rId3"/>
          <a:stretch>
            <a:fillRect/>
          </a:stretch>
        </p:blipFill>
        <p:spPr>
          <a:xfrm>
            <a:off x="2346780" y="2264489"/>
            <a:ext cx="342434" cy="369309"/>
          </a:xfrm>
          <a:prstGeom prst="rect">
            <a:avLst/>
          </a:prstGeom>
        </p:spPr>
      </p:pic>
      <p:sp>
        <p:nvSpPr>
          <p:cNvPr id="6" name="TextBox 5">
            <a:extLst>
              <a:ext uri="{FF2B5EF4-FFF2-40B4-BE49-F238E27FC236}">
                <a16:creationId xmlns:a16="http://schemas.microsoft.com/office/drawing/2014/main" id="{02E5357E-609E-7FBD-8969-3189CC4F69E8}"/>
              </a:ext>
            </a:extLst>
          </p:cNvPr>
          <p:cNvSpPr txBox="1"/>
          <p:nvPr/>
        </p:nvSpPr>
        <p:spPr>
          <a:xfrm>
            <a:off x="2689214" y="743870"/>
            <a:ext cx="4060471" cy="369332"/>
          </a:xfrm>
          <a:prstGeom prst="rect">
            <a:avLst/>
          </a:prstGeom>
          <a:noFill/>
        </p:spPr>
        <p:txBody>
          <a:bodyPr wrap="none" rtlCol="0">
            <a:spAutoFit/>
          </a:bodyPr>
          <a:lstStyle/>
          <a:p>
            <a:r>
              <a:rPr lang="en-US"/>
              <a:t>you give them to AI when you need them</a:t>
            </a:r>
            <a:endParaRPr lang="en-US">
              <a:solidFill>
                <a:schemeClr val="tx1">
                  <a:lumMod val="50000"/>
                  <a:lumOff val="50000"/>
                </a:schemeClr>
              </a:solidFill>
            </a:endParaRPr>
          </a:p>
        </p:txBody>
      </p:sp>
      <p:pic>
        <p:nvPicPr>
          <p:cNvPr id="7" name="Picture 6" descr="A black and white drawing of a notebook&#10;&#10;AI-generated content may be incorrect.">
            <a:extLst>
              <a:ext uri="{FF2B5EF4-FFF2-40B4-BE49-F238E27FC236}">
                <a16:creationId xmlns:a16="http://schemas.microsoft.com/office/drawing/2014/main" id="{622479EF-7DAF-A521-F378-5DE938CECBDB}"/>
              </a:ext>
            </a:extLst>
          </p:cNvPr>
          <p:cNvPicPr>
            <a:picLocks noChangeAspect="1"/>
          </p:cNvPicPr>
          <p:nvPr/>
        </p:nvPicPr>
        <p:blipFill>
          <a:blip r:embed="rId3"/>
          <a:stretch>
            <a:fillRect/>
          </a:stretch>
        </p:blipFill>
        <p:spPr>
          <a:xfrm>
            <a:off x="366696" y="280843"/>
            <a:ext cx="556044" cy="599682"/>
          </a:xfrm>
          <a:prstGeom prst="rect">
            <a:avLst/>
          </a:prstGeom>
        </p:spPr>
      </p:pic>
      <p:pic>
        <p:nvPicPr>
          <p:cNvPr id="10" name="Picture 9" descr="A stick figure chopping wood&#10;&#10;AI-generated content may be incorrect.">
            <a:extLst>
              <a:ext uri="{FF2B5EF4-FFF2-40B4-BE49-F238E27FC236}">
                <a16:creationId xmlns:a16="http://schemas.microsoft.com/office/drawing/2014/main" id="{A08A04FF-4092-E924-F4F5-D1B6005890C5}"/>
              </a:ext>
            </a:extLst>
          </p:cNvPr>
          <p:cNvPicPr>
            <a:picLocks noChangeAspect="1"/>
          </p:cNvPicPr>
          <p:nvPr/>
        </p:nvPicPr>
        <p:blipFill>
          <a:blip r:embed="rId4"/>
          <a:stretch>
            <a:fillRect/>
          </a:stretch>
        </p:blipFill>
        <p:spPr>
          <a:xfrm>
            <a:off x="1212233" y="3757918"/>
            <a:ext cx="534836" cy="627746"/>
          </a:xfrm>
          <a:prstGeom prst="rect">
            <a:avLst/>
          </a:prstGeom>
        </p:spPr>
      </p:pic>
      <p:sp>
        <p:nvSpPr>
          <p:cNvPr id="11" name="TextBox 10">
            <a:extLst>
              <a:ext uri="{FF2B5EF4-FFF2-40B4-BE49-F238E27FC236}">
                <a16:creationId xmlns:a16="http://schemas.microsoft.com/office/drawing/2014/main" id="{D74B339D-E864-BB1F-64E1-AA5C774ED10E}"/>
              </a:ext>
            </a:extLst>
          </p:cNvPr>
          <p:cNvSpPr txBox="1"/>
          <p:nvPr/>
        </p:nvSpPr>
        <p:spPr>
          <a:xfrm>
            <a:off x="592933" y="2264466"/>
            <a:ext cx="832279" cy="369332"/>
          </a:xfrm>
          <a:prstGeom prst="rect">
            <a:avLst/>
          </a:prstGeom>
          <a:noFill/>
        </p:spPr>
        <p:txBody>
          <a:bodyPr wrap="none" rtlCol="0">
            <a:spAutoFit/>
          </a:bodyPr>
          <a:lstStyle/>
          <a:p>
            <a:r>
              <a:rPr lang="en-US"/>
              <a:t>Guides</a:t>
            </a:r>
          </a:p>
        </p:txBody>
      </p:sp>
      <p:sp>
        <p:nvSpPr>
          <p:cNvPr id="13" name="TextBox 12">
            <a:extLst>
              <a:ext uri="{FF2B5EF4-FFF2-40B4-BE49-F238E27FC236}">
                <a16:creationId xmlns:a16="http://schemas.microsoft.com/office/drawing/2014/main" id="{6DCB1CC2-D140-613A-1753-6298254B6152}"/>
              </a:ext>
            </a:extLst>
          </p:cNvPr>
          <p:cNvSpPr txBox="1"/>
          <p:nvPr/>
        </p:nvSpPr>
        <p:spPr>
          <a:xfrm>
            <a:off x="2685628" y="2262996"/>
            <a:ext cx="1221809" cy="369332"/>
          </a:xfrm>
          <a:prstGeom prst="rect">
            <a:avLst/>
          </a:prstGeom>
          <a:noFill/>
        </p:spPr>
        <p:txBody>
          <a:bodyPr wrap="none" rtlCol="0">
            <a:spAutoFit/>
          </a:bodyPr>
          <a:lstStyle/>
          <a:p>
            <a:r>
              <a:rPr lang="en-US"/>
              <a:t>Knowledge</a:t>
            </a:r>
          </a:p>
        </p:txBody>
      </p:sp>
      <p:sp>
        <p:nvSpPr>
          <p:cNvPr id="14" name="TextBox 13">
            <a:extLst>
              <a:ext uri="{FF2B5EF4-FFF2-40B4-BE49-F238E27FC236}">
                <a16:creationId xmlns:a16="http://schemas.microsoft.com/office/drawing/2014/main" id="{8ADDA963-A023-5512-E866-8DA4ACD1143C}"/>
              </a:ext>
            </a:extLst>
          </p:cNvPr>
          <p:cNvSpPr txBox="1"/>
          <p:nvPr/>
        </p:nvSpPr>
        <p:spPr>
          <a:xfrm>
            <a:off x="5066574" y="2250554"/>
            <a:ext cx="1124026" cy="369332"/>
          </a:xfrm>
          <a:prstGeom prst="rect">
            <a:avLst/>
          </a:prstGeom>
          <a:noFill/>
        </p:spPr>
        <p:txBody>
          <a:bodyPr wrap="none" rtlCol="0">
            <a:spAutoFit/>
          </a:bodyPr>
          <a:lstStyle/>
          <a:p>
            <a:r>
              <a:rPr lang="en-US"/>
              <a:t>Playbooks</a:t>
            </a:r>
          </a:p>
        </p:txBody>
      </p:sp>
      <p:pic>
        <p:nvPicPr>
          <p:cNvPr id="15" name="Picture 14" descr="A book with a step and a lit match&#10;&#10;AI-generated content may be incorrect.">
            <a:extLst>
              <a:ext uri="{FF2B5EF4-FFF2-40B4-BE49-F238E27FC236}">
                <a16:creationId xmlns:a16="http://schemas.microsoft.com/office/drawing/2014/main" id="{EFC0ABB4-4CFB-DCE0-58DC-F7D65A128EB4}"/>
              </a:ext>
            </a:extLst>
          </p:cNvPr>
          <p:cNvPicPr>
            <a:picLocks noChangeAspect="1"/>
          </p:cNvPicPr>
          <p:nvPr/>
        </p:nvPicPr>
        <p:blipFill>
          <a:blip r:embed="rId5"/>
          <a:stretch>
            <a:fillRect/>
          </a:stretch>
        </p:blipFill>
        <p:spPr>
          <a:xfrm>
            <a:off x="4529653" y="2255030"/>
            <a:ext cx="564972" cy="405912"/>
          </a:xfrm>
          <a:prstGeom prst="rect">
            <a:avLst/>
          </a:prstGeom>
        </p:spPr>
      </p:pic>
      <p:pic>
        <p:nvPicPr>
          <p:cNvPr id="16" name="Picture 15" descr="A stick figure holding a match&#10;&#10;AI-generated content may be incorrect.">
            <a:extLst>
              <a:ext uri="{FF2B5EF4-FFF2-40B4-BE49-F238E27FC236}">
                <a16:creationId xmlns:a16="http://schemas.microsoft.com/office/drawing/2014/main" id="{339121A1-FA02-803F-62AC-B90C65DFAB4A}"/>
              </a:ext>
            </a:extLst>
          </p:cNvPr>
          <p:cNvPicPr>
            <a:picLocks noChangeAspect="1"/>
          </p:cNvPicPr>
          <p:nvPr/>
        </p:nvPicPr>
        <p:blipFill>
          <a:blip r:embed="rId6"/>
          <a:stretch>
            <a:fillRect/>
          </a:stretch>
        </p:blipFill>
        <p:spPr>
          <a:xfrm>
            <a:off x="5650226" y="3876600"/>
            <a:ext cx="611423" cy="552069"/>
          </a:xfrm>
          <a:prstGeom prst="rect">
            <a:avLst/>
          </a:prstGeom>
        </p:spPr>
      </p:pic>
      <p:grpSp>
        <p:nvGrpSpPr>
          <p:cNvPr id="17" name="Group 16">
            <a:extLst>
              <a:ext uri="{FF2B5EF4-FFF2-40B4-BE49-F238E27FC236}">
                <a16:creationId xmlns:a16="http://schemas.microsoft.com/office/drawing/2014/main" id="{9B67C2A5-EE64-6428-7F7F-583218D84206}"/>
              </a:ext>
            </a:extLst>
          </p:cNvPr>
          <p:cNvGrpSpPr/>
          <p:nvPr/>
        </p:nvGrpSpPr>
        <p:grpSpPr>
          <a:xfrm>
            <a:off x="198157" y="2245977"/>
            <a:ext cx="386199" cy="424017"/>
            <a:chOff x="809455" y="3429000"/>
            <a:chExt cx="831347" cy="918481"/>
          </a:xfrm>
        </p:grpSpPr>
        <p:pic>
          <p:nvPicPr>
            <p:cNvPr id="18" name="Picture 17" descr="A black and white drawing of a notebook&#10;&#10;AI-generated content may be incorrect.">
              <a:extLst>
                <a:ext uri="{FF2B5EF4-FFF2-40B4-BE49-F238E27FC236}">
                  <a16:creationId xmlns:a16="http://schemas.microsoft.com/office/drawing/2014/main" id="{165EA04A-650D-9955-8E74-A7D31A20223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0" name="Picture 19" descr="A black and white drawing of a notebook&#10;&#10;AI-generated content may be incorrect.">
              <a:extLst>
                <a:ext uri="{FF2B5EF4-FFF2-40B4-BE49-F238E27FC236}">
                  <a16:creationId xmlns:a16="http://schemas.microsoft.com/office/drawing/2014/main" id="{DF0E62E2-16DA-83B0-F283-EE17BDF2B408}"/>
                </a:ext>
              </a:extLst>
            </p:cNvPr>
            <p:cNvPicPr>
              <a:picLocks noChangeAspect="1"/>
            </p:cNvPicPr>
            <p:nvPr/>
          </p:nvPicPr>
          <p:blipFill>
            <a:blip r:embed="rId7"/>
            <a:stretch>
              <a:fillRect/>
            </a:stretch>
          </p:blipFill>
          <p:spPr>
            <a:xfrm>
              <a:off x="952176" y="3596568"/>
              <a:ext cx="688626" cy="750913"/>
            </a:xfrm>
            <a:prstGeom prst="rect">
              <a:avLst/>
            </a:prstGeom>
          </p:spPr>
        </p:pic>
      </p:grpSp>
      <p:grpSp>
        <p:nvGrpSpPr>
          <p:cNvPr id="61" name="Group 60">
            <a:extLst>
              <a:ext uri="{FF2B5EF4-FFF2-40B4-BE49-F238E27FC236}">
                <a16:creationId xmlns:a16="http://schemas.microsoft.com/office/drawing/2014/main" id="{8D398690-3B92-1690-8CA8-9B1A7F491BF1}"/>
              </a:ext>
            </a:extLst>
          </p:cNvPr>
          <p:cNvGrpSpPr/>
          <p:nvPr/>
        </p:nvGrpSpPr>
        <p:grpSpPr>
          <a:xfrm>
            <a:off x="7182055" y="2122717"/>
            <a:ext cx="536634" cy="524308"/>
            <a:chOff x="7182055" y="2122717"/>
            <a:chExt cx="536634" cy="524308"/>
          </a:xfrm>
        </p:grpSpPr>
        <p:pic>
          <p:nvPicPr>
            <p:cNvPr id="29" name="Picture 28" descr="A black and white map of mountains&#10;&#10;AI-generated content may be incorrect.">
              <a:extLst>
                <a:ext uri="{FF2B5EF4-FFF2-40B4-BE49-F238E27FC236}">
                  <a16:creationId xmlns:a16="http://schemas.microsoft.com/office/drawing/2014/main" id="{E476B4D6-F51C-6ECB-9D65-697B07BC480D}"/>
                </a:ext>
              </a:extLst>
            </p:cNvPr>
            <p:cNvPicPr>
              <a:picLocks noChangeAspect="1"/>
            </p:cNvPicPr>
            <p:nvPr/>
          </p:nvPicPr>
          <p:blipFill>
            <a:blip r:embed="rId8"/>
            <a:stretch>
              <a:fillRect/>
            </a:stretch>
          </p:blipFill>
          <p:spPr>
            <a:xfrm>
              <a:off x="7248704" y="2122717"/>
              <a:ext cx="469985" cy="389744"/>
            </a:xfrm>
            <a:prstGeom prst="rect">
              <a:avLst/>
            </a:prstGeom>
          </p:spPr>
        </p:pic>
        <p:grpSp>
          <p:nvGrpSpPr>
            <p:cNvPr id="50" name="Group 49">
              <a:extLst>
                <a:ext uri="{FF2B5EF4-FFF2-40B4-BE49-F238E27FC236}">
                  <a16:creationId xmlns:a16="http://schemas.microsoft.com/office/drawing/2014/main" id="{AD6AF706-B62F-6608-6D00-419EC7B6FC91}"/>
                </a:ext>
              </a:extLst>
            </p:cNvPr>
            <p:cNvGrpSpPr/>
            <p:nvPr/>
          </p:nvGrpSpPr>
          <p:grpSpPr>
            <a:xfrm rot="20415073">
              <a:off x="7182055" y="2253799"/>
              <a:ext cx="315089" cy="393226"/>
              <a:chOff x="809455" y="3429000"/>
              <a:chExt cx="831347" cy="918481"/>
            </a:xfrm>
          </p:grpSpPr>
          <p:pic>
            <p:nvPicPr>
              <p:cNvPr id="51" name="Picture 50" descr="A black and white drawing of a notebook&#10;&#10;AI-generated content may be incorrect.">
                <a:extLst>
                  <a:ext uri="{FF2B5EF4-FFF2-40B4-BE49-F238E27FC236}">
                    <a16:creationId xmlns:a16="http://schemas.microsoft.com/office/drawing/2014/main" id="{11166368-9B47-6DA7-6560-A336AD3CBA4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52" name="Picture 51" descr="A black and white drawing of a notebook&#10;&#10;AI-generated content may be incorrect.">
                <a:extLst>
                  <a:ext uri="{FF2B5EF4-FFF2-40B4-BE49-F238E27FC236}">
                    <a16:creationId xmlns:a16="http://schemas.microsoft.com/office/drawing/2014/main" id="{655028D0-279A-AB14-D500-9392116B183F}"/>
                  </a:ext>
                </a:extLst>
              </p:cNvPr>
              <p:cNvPicPr>
                <a:picLocks noChangeAspect="1"/>
              </p:cNvPicPr>
              <p:nvPr/>
            </p:nvPicPr>
            <p:blipFill>
              <a:blip r:embed="rId7"/>
              <a:stretch>
                <a:fillRect/>
              </a:stretch>
            </p:blipFill>
            <p:spPr>
              <a:xfrm>
                <a:off x="952176" y="3596568"/>
                <a:ext cx="688626" cy="750913"/>
              </a:xfrm>
              <a:prstGeom prst="rect">
                <a:avLst/>
              </a:prstGeom>
            </p:spPr>
          </p:pic>
        </p:grpSp>
      </p:grpSp>
      <p:pic>
        <p:nvPicPr>
          <p:cNvPr id="32" name="Picture 31" descr="A black and white drawing of a tent&#10;&#10;AI-generated content may be incorrect.">
            <a:extLst>
              <a:ext uri="{FF2B5EF4-FFF2-40B4-BE49-F238E27FC236}">
                <a16:creationId xmlns:a16="http://schemas.microsoft.com/office/drawing/2014/main" id="{DF0C5D2C-BB4C-3F94-D141-07FA2E8F9318}"/>
              </a:ext>
            </a:extLst>
          </p:cNvPr>
          <p:cNvPicPr>
            <a:picLocks noChangeAspect="1"/>
          </p:cNvPicPr>
          <p:nvPr/>
        </p:nvPicPr>
        <p:blipFill>
          <a:blip r:embed="rId9"/>
          <a:stretch>
            <a:fillRect/>
          </a:stretch>
        </p:blipFill>
        <p:spPr>
          <a:xfrm>
            <a:off x="8282144" y="3916102"/>
            <a:ext cx="815464" cy="504811"/>
          </a:xfrm>
          <a:prstGeom prst="rect">
            <a:avLst/>
          </a:prstGeom>
        </p:spPr>
      </p:pic>
      <p:pic>
        <p:nvPicPr>
          <p:cNvPr id="37" name="Picture 36" descr="A black and white drawing of a tent&#10;&#10;AI-generated content may be incorrect.">
            <a:extLst>
              <a:ext uri="{FF2B5EF4-FFF2-40B4-BE49-F238E27FC236}">
                <a16:creationId xmlns:a16="http://schemas.microsoft.com/office/drawing/2014/main" id="{40C9FE3B-5DDF-9469-E153-21141A10D897}"/>
              </a:ext>
            </a:extLst>
          </p:cNvPr>
          <p:cNvPicPr>
            <a:picLocks noChangeAspect="1"/>
          </p:cNvPicPr>
          <p:nvPr/>
        </p:nvPicPr>
        <p:blipFill>
          <a:blip r:embed="rId9"/>
          <a:stretch>
            <a:fillRect/>
          </a:stretch>
        </p:blipFill>
        <p:spPr>
          <a:xfrm>
            <a:off x="10554181" y="3924686"/>
            <a:ext cx="815464" cy="504811"/>
          </a:xfrm>
          <a:prstGeom prst="rect">
            <a:avLst/>
          </a:prstGeom>
        </p:spPr>
      </p:pic>
      <p:sp>
        <p:nvSpPr>
          <p:cNvPr id="39" name="TextBox 38">
            <a:extLst>
              <a:ext uri="{FF2B5EF4-FFF2-40B4-BE49-F238E27FC236}">
                <a16:creationId xmlns:a16="http://schemas.microsoft.com/office/drawing/2014/main" id="{D5A5CC16-9427-4AF7-61ED-9951443BE0E8}"/>
              </a:ext>
            </a:extLst>
          </p:cNvPr>
          <p:cNvSpPr txBox="1"/>
          <p:nvPr/>
        </p:nvSpPr>
        <p:spPr>
          <a:xfrm>
            <a:off x="7770354" y="2055666"/>
            <a:ext cx="1209370" cy="646331"/>
          </a:xfrm>
          <a:prstGeom prst="rect">
            <a:avLst/>
          </a:prstGeom>
          <a:noFill/>
        </p:spPr>
        <p:txBody>
          <a:bodyPr wrap="none" rtlCol="0">
            <a:spAutoFit/>
          </a:bodyPr>
          <a:lstStyle/>
          <a:p>
            <a:r>
              <a:rPr lang="en-US"/>
              <a:t>Maps &amp;</a:t>
            </a:r>
          </a:p>
          <a:p>
            <a:r>
              <a:rPr lang="en-US"/>
              <a:t>knowledge</a:t>
            </a:r>
          </a:p>
        </p:txBody>
      </p:sp>
      <p:grpSp>
        <p:nvGrpSpPr>
          <p:cNvPr id="60" name="Group 59">
            <a:extLst>
              <a:ext uri="{FF2B5EF4-FFF2-40B4-BE49-F238E27FC236}">
                <a16:creationId xmlns:a16="http://schemas.microsoft.com/office/drawing/2014/main" id="{4B587F5C-475B-5557-63CC-EC4B99FA99DD}"/>
              </a:ext>
            </a:extLst>
          </p:cNvPr>
          <p:cNvGrpSpPr/>
          <p:nvPr/>
        </p:nvGrpSpPr>
        <p:grpSpPr>
          <a:xfrm>
            <a:off x="9461137" y="2018688"/>
            <a:ext cx="543769" cy="663802"/>
            <a:chOff x="9461137" y="2018688"/>
            <a:chExt cx="543769" cy="663802"/>
          </a:xfrm>
        </p:grpSpPr>
        <p:pic>
          <p:nvPicPr>
            <p:cNvPr id="57" name="Picture 56" descr="A paper with a pin on it&#10;&#10;AI-generated content may be incorrect.">
              <a:extLst>
                <a:ext uri="{FF2B5EF4-FFF2-40B4-BE49-F238E27FC236}">
                  <a16:creationId xmlns:a16="http://schemas.microsoft.com/office/drawing/2014/main" id="{D49FF193-568D-DBCE-780B-08F94AB57E1D}"/>
                </a:ext>
              </a:extLst>
            </p:cNvPr>
            <p:cNvPicPr>
              <a:picLocks noChangeAspect="1"/>
            </p:cNvPicPr>
            <p:nvPr/>
          </p:nvPicPr>
          <p:blipFill>
            <a:blip r:embed="rId10"/>
            <a:stretch>
              <a:fillRect/>
            </a:stretch>
          </p:blipFill>
          <p:spPr>
            <a:xfrm>
              <a:off x="9461137" y="2018688"/>
              <a:ext cx="426974" cy="519311"/>
            </a:xfrm>
            <a:prstGeom prst="rect">
              <a:avLst/>
            </a:prstGeom>
          </p:spPr>
        </p:pic>
        <p:pic>
          <p:nvPicPr>
            <p:cNvPr id="41" name="Picture 40" descr="A sketch of a notebook with a path and flag&#10;&#10;AI-generated content may be incorrect.">
              <a:extLst>
                <a:ext uri="{FF2B5EF4-FFF2-40B4-BE49-F238E27FC236}">
                  <a16:creationId xmlns:a16="http://schemas.microsoft.com/office/drawing/2014/main" id="{4AAE35F0-C462-8CB2-979D-F57BEFD5E913}"/>
                </a:ext>
              </a:extLst>
            </p:cNvPr>
            <p:cNvPicPr>
              <a:picLocks noChangeAspect="1"/>
            </p:cNvPicPr>
            <p:nvPr/>
          </p:nvPicPr>
          <p:blipFill>
            <a:blip r:embed="rId11"/>
            <a:stretch>
              <a:fillRect/>
            </a:stretch>
          </p:blipFill>
          <p:spPr>
            <a:xfrm>
              <a:off x="9633082" y="2222859"/>
              <a:ext cx="371824" cy="459631"/>
            </a:xfrm>
            <a:prstGeom prst="rect">
              <a:avLst/>
            </a:prstGeom>
          </p:spPr>
        </p:pic>
      </p:grpSp>
      <p:sp>
        <p:nvSpPr>
          <p:cNvPr id="47" name="TextBox 46">
            <a:extLst>
              <a:ext uri="{FF2B5EF4-FFF2-40B4-BE49-F238E27FC236}">
                <a16:creationId xmlns:a16="http://schemas.microsoft.com/office/drawing/2014/main" id="{0AD6C59B-8C94-F10E-3543-8D690AEF1CFC}"/>
              </a:ext>
            </a:extLst>
          </p:cNvPr>
          <p:cNvSpPr txBox="1"/>
          <p:nvPr/>
        </p:nvSpPr>
        <p:spPr>
          <a:xfrm>
            <a:off x="10025721" y="2046290"/>
            <a:ext cx="1293880" cy="646331"/>
          </a:xfrm>
          <a:prstGeom prst="rect">
            <a:avLst/>
          </a:prstGeom>
          <a:noFill/>
        </p:spPr>
        <p:txBody>
          <a:bodyPr wrap="none" rtlCol="0">
            <a:spAutoFit/>
          </a:bodyPr>
          <a:lstStyle/>
          <a:p>
            <a:r>
              <a:rPr lang="en-US"/>
              <a:t>TODOs &amp;</a:t>
            </a:r>
          </a:p>
          <a:p>
            <a:r>
              <a:rPr lang="en-US"/>
              <a:t>scratchpads</a:t>
            </a:r>
          </a:p>
        </p:txBody>
      </p:sp>
      <p:pic>
        <p:nvPicPr>
          <p:cNvPr id="59" name="Picture 58">
            <a:extLst>
              <a:ext uri="{FF2B5EF4-FFF2-40B4-BE49-F238E27FC236}">
                <a16:creationId xmlns:a16="http://schemas.microsoft.com/office/drawing/2014/main" id="{F8A7A4E1-20DA-A8A4-C128-4BD2BA2DAC26}"/>
              </a:ext>
            </a:extLst>
          </p:cNvPr>
          <p:cNvPicPr>
            <a:picLocks noChangeAspect="1"/>
          </p:cNvPicPr>
          <p:nvPr/>
        </p:nvPicPr>
        <p:blipFill>
          <a:blip r:embed="rId12"/>
          <a:stretch>
            <a:fillRect/>
          </a:stretch>
        </p:blipFill>
        <p:spPr>
          <a:xfrm>
            <a:off x="3510847" y="3834029"/>
            <a:ext cx="534836" cy="586443"/>
          </a:xfrm>
          <a:prstGeom prst="rect">
            <a:avLst/>
          </a:prstGeom>
        </p:spPr>
      </p:pic>
    </p:spTree>
    <p:extLst>
      <p:ext uri="{BB962C8B-B14F-4D97-AF65-F5344CB8AC3E}">
        <p14:creationId xmlns:p14="http://schemas.microsoft.com/office/powerpoint/2010/main" val="7694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2" grpId="0"/>
      <p:bldP spid="43" grpId="0"/>
      <p:bldP spid="2" grpId="0"/>
      <p:bldP spid="5" grpId="0"/>
      <p:bldP spid="12" grpId="0"/>
      <p:bldP spid="11" grpId="0"/>
      <p:bldP spid="13" grpId="0"/>
      <p:bldP spid="14" grpId="0"/>
      <p:bldP spid="39" grpId="0"/>
      <p:bldP spid="47"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FBB5-E4A2-A6A4-F59C-2B7A88BBE3B6}"/>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5EC2D9E6-21E8-A1C6-7E2D-F85B1734D3E2}"/>
              </a:ext>
            </a:extLst>
          </p:cNvPr>
          <p:cNvSpPr/>
          <p:nvPr/>
        </p:nvSpPr>
        <p:spPr>
          <a:xfrm>
            <a:off x="5660709" y="1770076"/>
            <a:ext cx="6206342" cy="311231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A84DCE-27DF-1797-2DA7-7E9C7860CF4B}"/>
              </a:ext>
            </a:extLst>
          </p:cNvPr>
          <p:cNvSpPr txBox="1"/>
          <p:nvPr/>
        </p:nvSpPr>
        <p:spPr>
          <a:xfrm>
            <a:off x="5772343" y="1883750"/>
            <a:ext cx="6094708" cy="2862322"/>
          </a:xfrm>
          <a:prstGeom prst="rect">
            <a:avLst/>
          </a:prstGeom>
          <a:noFill/>
        </p:spPr>
        <p:txBody>
          <a:bodyPr wrap="square">
            <a:spAutoFit/>
          </a:bodyPr>
          <a:lstStyle/>
          <a:p>
            <a:r>
              <a:rPr lang="en-US" b="1"/>
              <a:t># Bash Script Style</a:t>
            </a:r>
            <a:endParaRPr lang="en-US"/>
          </a:p>
          <a:p>
            <a:r>
              <a:rPr lang="en-US"/>
              <a:t>- Use `#!/usr/bin/env bash` as shebang.</a:t>
            </a:r>
          </a:p>
          <a:p>
            <a:r>
              <a:rPr lang="en-US"/>
              <a:t>- Always use `set -euo pipefail` for safety and debugging.</a:t>
            </a:r>
          </a:p>
          <a:p>
            <a:r>
              <a:rPr lang="en-US"/>
              <a:t>- Keep scripts minimal: no unnecessary comments or echoes.</a:t>
            </a:r>
          </a:p>
          <a:p>
            <a:r>
              <a:rPr lang="en-US"/>
              <a:t>- Only do minimal input validation; print a usage message to stderr and exit if inputs are missing or invalid.</a:t>
            </a:r>
          </a:p>
          <a:p>
            <a:r>
              <a:rPr lang="en-US"/>
              <a:t>- Do not check for installed commands if failure will be obvious on use.</a:t>
            </a:r>
          </a:p>
          <a:p>
            <a:r>
              <a:rPr lang="en-US"/>
              <a:t>- Make script executable: `chmod +x &lt;script&gt;`.</a:t>
            </a:r>
          </a:p>
          <a:p>
            <a:r>
              <a:rPr lang="en-US"/>
              <a:t>- Prefer concise, direct logic over verbosity.</a:t>
            </a:r>
          </a:p>
        </p:txBody>
      </p:sp>
      <p:sp>
        <p:nvSpPr>
          <p:cNvPr id="3" name="TextBox 2">
            <a:extLst>
              <a:ext uri="{FF2B5EF4-FFF2-40B4-BE49-F238E27FC236}">
                <a16:creationId xmlns:a16="http://schemas.microsoft.com/office/drawing/2014/main" id="{87F370B4-789D-B1A4-8906-02A166BA6EC3}"/>
              </a:ext>
            </a:extLst>
          </p:cNvPr>
          <p:cNvSpPr txBox="1"/>
          <p:nvPr/>
        </p:nvSpPr>
        <p:spPr>
          <a:xfrm>
            <a:off x="257837" y="210771"/>
            <a:ext cx="3500502" cy="769441"/>
          </a:xfrm>
          <a:prstGeom prst="rect">
            <a:avLst/>
          </a:prstGeom>
          <a:noFill/>
        </p:spPr>
        <p:txBody>
          <a:bodyPr wrap="square" rtlCol="0">
            <a:spAutoFit/>
          </a:bodyPr>
          <a:lstStyle/>
          <a:p>
            <a:r>
              <a:rPr lang="en-US" sz="4400"/>
              <a:t>bash.md</a:t>
            </a:r>
          </a:p>
        </p:txBody>
      </p:sp>
      <p:sp>
        <p:nvSpPr>
          <p:cNvPr id="4" name="TextBox 3">
            <a:extLst>
              <a:ext uri="{FF2B5EF4-FFF2-40B4-BE49-F238E27FC236}">
                <a16:creationId xmlns:a16="http://schemas.microsoft.com/office/drawing/2014/main" id="{730FB9A4-0AA9-9EC0-FBC1-BA58E1A7201C}"/>
              </a:ext>
            </a:extLst>
          </p:cNvPr>
          <p:cNvSpPr txBox="1"/>
          <p:nvPr/>
        </p:nvSpPr>
        <p:spPr>
          <a:xfrm>
            <a:off x="428271" y="3198167"/>
            <a:ext cx="4700326"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“I like my bash scripts this way...”</a:t>
            </a:r>
          </a:p>
        </p:txBody>
      </p:sp>
      <p:sp>
        <p:nvSpPr>
          <p:cNvPr id="5" name="TextBox 4">
            <a:extLst>
              <a:ext uri="{FF2B5EF4-FFF2-40B4-BE49-F238E27FC236}">
                <a16:creationId xmlns:a16="http://schemas.microsoft.com/office/drawing/2014/main" id="{504E6E89-2B38-4AEA-9339-F561FA1D22B8}"/>
              </a:ext>
            </a:extLst>
          </p:cNvPr>
          <p:cNvSpPr txBox="1"/>
          <p:nvPr/>
        </p:nvSpPr>
        <p:spPr>
          <a:xfrm>
            <a:off x="1566967" y="829540"/>
            <a:ext cx="328006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task-specific preference</a:t>
            </a:r>
          </a:p>
        </p:txBody>
      </p:sp>
      <p:grpSp>
        <p:nvGrpSpPr>
          <p:cNvPr id="7" name="Group 6">
            <a:extLst>
              <a:ext uri="{FF2B5EF4-FFF2-40B4-BE49-F238E27FC236}">
                <a16:creationId xmlns:a16="http://schemas.microsoft.com/office/drawing/2014/main" id="{AF36B569-8086-391B-C19D-F9E8F3A88516}"/>
              </a:ext>
            </a:extLst>
          </p:cNvPr>
          <p:cNvGrpSpPr/>
          <p:nvPr/>
        </p:nvGrpSpPr>
        <p:grpSpPr>
          <a:xfrm>
            <a:off x="125358" y="4600934"/>
            <a:ext cx="1364427" cy="1563559"/>
            <a:chOff x="2377536" y="1718605"/>
            <a:chExt cx="1364427" cy="1563559"/>
          </a:xfrm>
        </p:grpSpPr>
        <p:sp>
          <p:nvSpPr>
            <p:cNvPr id="8" name="Rounded Rectangle 7">
              <a:extLst>
                <a:ext uri="{FF2B5EF4-FFF2-40B4-BE49-F238E27FC236}">
                  <a16:creationId xmlns:a16="http://schemas.microsoft.com/office/drawing/2014/main" id="{FE84DB5A-B0BF-DFC1-501D-AD6AA9DBEF21}"/>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F8886B-7E31-588F-5C01-07C58306E7D5}"/>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pic>
        <p:nvPicPr>
          <p:cNvPr id="10" name="Picture 9" descr="A stick figure chopping wood&#10;&#10;AI-generated content may be incorrect.">
            <a:extLst>
              <a:ext uri="{FF2B5EF4-FFF2-40B4-BE49-F238E27FC236}">
                <a16:creationId xmlns:a16="http://schemas.microsoft.com/office/drawing/2014/main" id="{E4EBED0D-D9BC-DA9E-C0AC-41195B995B15}"/>
              </a:ext>
            </a:extLst>
          </p:cNvPr>
          <p:cNvPicPr>
            <a:picLocks noChangeAspect="1"/>
          </p:cNvPicPr>
          <p:nvPr/>
        </p:nvPicPr>
        <p:blipFill>
          <a:blip r:embed="rId2"/>
          <a:stretch>
            <a:fillRect/>
          </a:stretch>
        </p:blipFill>
        <p:spPr>
          <a:xfrm>
            <a:off x="1116818" y="5666231"/>
            <a:ext cx="534836" cy="627746"/>
          </a:xfrm>
          <a:prstGeom prst="rect">
            <a:avLst/>
          </a:prstGeom>
        </p:spPr>
      </p:pic>
      <p:sp>
        <p:nvSpPr>
          <p:cNvPr id="11" name="TextBox 10">
            <a:extLst>
              <a:ext uri="{FF2B5EF4-FFF2-40B4-BE49-F238E27FC236}">
                <a16:creationId xmlns:a16="http://schemas.microsoft.com/office/drawing/2014/main" id="{CF2137B2-00E1-A884-BF81-65C59572C313}"/>
              </a:ext>
            </a:extLst>
          </p:cNvPr>
          <p:cNvSpPr txBox="1"/>
          <p:nvPr/>
        </p:nvSpPr>
        <p:spPr>
          <a:xfrm>
            <a:off x="497518" y="4172779"/>
            <a:ext cx="832279" cy="369332"/>
          </a:xfrm>
          <a:prstGeom prst="rect">
            <a:avLst/>
          </a:prstGeom>
          <a:noFill/>
        </p:spPr>
        <p:txBody>
          <a:bodyPr wrap="none" rtlCol="0">
            <a:spAutoFit/>
          </a:bodyPr>
          <a:lstStyle/>
          <a:p>
            <a:r>
              <a:rPr lang="en-US"/>
              <a:t>Guides</a:t>
            </a:r>
          </a:p>
        </p:txBody>
      </p:sp>
      <p:grpSp>
        <p:nvGrpSpPr>
          <p:cNvPr id="12" name="Group 11">
            <a:extLst>
              <a:ext uri="{FF2B5EF4-FFF2-40B4-BE49-F238E27FC236}">
                <a16:creationId xmlns:a16="http://schemas.microsoft.com/office/drawing/2014/main" id="{5B02BE02-1CEE-FC35-566C-6C45753ED115}"/>
              </a:ext>
            </a:extLst>
          </p:cNvPr>
          <p:cNvGrpSpPr/>
          <p:nvPr/>
        </p:nvGrpSpPr>
        <p:grpSpPr>
          <a:xfrm>
            <a:off x="102742" y="4154290"/>
            <a:ext cx="386199" cy="424017"/>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3BF08F1D-D955-B7A3-43D2-2CDFE94DCE6C}"/>
                </a:ext>
              </a:extLst>
            </p:cNvPr>
            <p:cNvPicPr>
              <a:picLocks noChangeAspect="1"/>
            </p:cNvPicPr>
            <p:nvPr/>
          </p:nvPicPr>
          <p:blipFill>
            <a:blip r:embed="rId3"/>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8699D020-0127-4002-F065-47A116699869}"/>
                </a:ext>
              </a:extLst>
            </p:cNvPr>
            <p:cNvPicPr>
              <a:picLocks noChangeAspect="1"/>
            </p:cNvPicPr>
            <p:nvPr/>
          </p:nvPicPr>
          <p:blipFill>
            <a:blip r:embed="rId3"/>
            <a:stretch>
              <a:fillRect/>
            </a:stretch>
          </p:blipFill>
          <p:spPr>
            <a:xfrm>
              <a:off x="952176" y="3596568"/>
              <a:ext cx="688626" cy="750913"/>
            </a:xfrm>
            <a:prstGeom prst="rect">
              <a:avLst/>
            </a:prstGeom>
          </p:spPr>
        </p:pic>
      </p:grpSp>
      <p:sp>
        <p:nvSpPr>
          <p:cNvPr id="16" name="TextBox 15">
            <a:extLst>
              <a:ext uri="{FF2B5EF4-FFF2-40B4-BE49-F238E27FC236}">
                <a16:creationId xmlns:a16="http://schemas.microsoft.com/office/drawing/2014/main" id="{EFA7388A-E500-3A39-F66D-3139BC51CAE1}"/>
              </a:ext>
            </a:extLst>
          </p:cNvPr>
          <p:cNvSpPr txBox="1"/>
          <p:nvPr/>
        </p:nvSpPr>
        <p:spPr>
          <a:xfrm>
            <a:off x="0" y="6462563"/>
            <a:ext cx="1852654" cy="369332"/>
          </a:xfrm>
          <a:prstGeom prst="rect">
            <a:avLst/>
          </a:prstGeom>
          <a:noFill/>
        </p:spPr>
        <p:txBody>
          <a:bodyPr wrap="square">
            <a:spAutoFit/>
          </a:bodyPr>
          <a:lstStyle/>
          <a:p>
            <a:r>
              <a:rPr lang="en-US" sz="1800">
                <a:solidFill>
                  <a:schemeClr val="tx1">
                    <a:lumMod val="50000"/>
                    <a:lumOff val="50000"/>
                  </a:schemeClr>
                </a:solidFill>
              </a:rPr>
              <a:t>#2) </a:t>
            </a:r>
            <a:r>
              <a:rPr lang="en-US" sz="1800"/>
              <a:t>Ground Rules</a:t>
            </a:r>
            <a:endParaRPr lang="en-US" sz="1800" dirty="0"/>
          </a:p>
        </p:txBody>
      </p:sp>
    </p:spTree>
    <p:extLst>
      <p:ext uri="{BB962C8B-B14F-4D97-AF65-F5344CB8AC3E}">
        <p14:creationId xmlns:p14="http://schemas.microsoft.com/office/powerpoint/2010/main" val="3159405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8456-6B55-EFB6-4C9F-0945EA184760}"/>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4B522FD3-D180-2E47-9F15-A5A04BD5D076}"/>
              </a:ext>
            </a:extLst>
          </p:cNvPr>
          <p:cNvSpPr/>
          <p:nvPr/>
        </p:nvSpPr>
        <p:spPr>
          <a:xfrm>
            <a:off x="5877015" y="995721"/>
            <a:ext cx="4462330" cy="486655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FB550A-2870-B352-B3FC-856BB0CD9FAE}"/>
              </a:ext>
            </a:extLst>
          </p:cNvPr>
          <p:cNvSpPr txBox="1"/>
          <p:nvPr/>
        </p:nvSpPr>
        <p:spPr>
          <a:xfrm>
            <a:off x="257837" y="210771"/>
            <a:ext cx="3500502" cy="769441"/>
          </a:xfrm>
          <a:prstGeom prst="rect">
            <a:avLst/>
          </a:prstGeom>
          <a:noFill/>
        </p:spPr>
        <p:txBody>
          <a:bodyPr wrap="square" rtlCol="0">
            <a:spAutoFit/>
          </a:bodyPr>
          <a:lstStyle/>
          <a:p>
            <a:r>
              <a:rPr lang="en-US" sz="4400"/>
              <a:t>uv.md</a:t>
            </a:r>
          </a:p>
        </p:txBody>
      </p:sp>
      <p:sp>
        <p:nvSpPr>
          <p:cNvPr id="2" name="TextBox 1">
            <a:extLst>
              <a:ext uri="{FF2B5EF4-FFF2-40B4-BE49-F238E27FC236}">
                <a16:creationId xmlns:a16="http://schemas.microsoft.com/office/drawing/2014/main" id="{FF5511E0-5136-7A61-D3D7-5C1D14732513}"/>
              </a:ext>
            </a:extLst>
          </p:cNvPr>
          <p:cNvSpPr txBox="1"/>
          <p:nvPr/>
        </p:nvSpPr>
        <p:spPr>
          <a:xfrm>
            <a:off x="6014854" y="1133376"/>
            <a:ext cx="4209486" cy="4524315"/>
          </a:xfrm>
          <a:prstGeom prst="rect">
            <a:avLst/>
          </a:prstGeom>
          <a:noFill/>
        </p:spPr>
        <p:txBody>
          <a:bodyPr wrap="none" rtlCol="0">
            <a:spAutoFit/>
          </a:bodyPr>
          <a:lstStyle/>
          <a:p>
            <a:r>
              <a:rPr lang="en-US" b="1"/>
              <a:t>Install dependencies</a:t>
            </a:r>
            <a:endParaRPr lang="en-US"/>
          </a:p>
          <a:p>
            <a:r>
              <a:rPr lang="en-US"/>
              <a:t>uv sync</a:t>
            </a:r>
          </a:p>
          <a:p>
            <a:endParaRPr lang="en-US"/>
          </a:p>
          <a:p>
            <a:r>
              <a:rPr lang="en-US" b="1"/>
              <a:t>Run any command in project environment</a:t>
            </a:r>
            <a:endParaRPr lang="en-US"/>
          </a:p>
          <a:p>
            <a:r>
              <a:rPr lang="en-US"/>
              <a:t>uv run python main.py</a:t>
            </a:r>
          </a:p>
          <a:p>
            <a:r>
              <a:rPr lang="en-US"/>
              <a:t>uv run pytest</a:t>
            </a:r>
          </a:p>
          <a:p>
            <a:r>
              <a:rPr lang="en-US"/>
              <a:t>uv run uvicorn main:app --reload</a:t>
            </a:r>
          </a:p>
          <a:p>
            <a:endParaRPr lang="en-US"/>
          </a:p>
          <a:p>
            <a:r>
              <a:rPr lang="en-US" b="1"/>
              <a:t>Add new dependency</a:t>
            </a:r>
            <a:endParaRPr lang="en-US"/>
          </a:p>
          <a:p>
            <a:r>
              <a:rPr lang="en-US"/>
              <a:t>uv add requests</a:t>
            </a:r>
          </a:p>
          <a:p>
            <a:endParaRPr lang="en-US"/>
          </a:p>
          <a:p>
            <a:r>
              <a:rPr lang="en-US" b="1"/>
              <a:t>Add dev dependency</a:t>
            </a:r>
            <a:endParaRPr lang="en-US"/>
          </a:p>
          <a:p>
            <a:r>
              <a:rPr lang="en-US"/>
              <a:t>uv add --dev pytest</a:t>
            </a:r>
          </a:p>
          <a:p>
            <a:endParaRPr lang="en-US"/>
          </a:p>
          <a:p>
            <a:r>
              <a:rPr lang="en-US" b="1"/>
              <a:t>Run one-off tool</a:t>
            </a:r>
            <a:endParaRPr lang="en-US"/>
          </a:p>
          <a:p>
            <a:r>
              <a:rPr lang="en-US"/>
              <a:t>uvx ruff check .</a:t>
            </a:r>
          </a:p>
        </p:txBody>
      </p:sp>
      <p:sp>
        <p:nvSpPr>
          <p:cNvPr id="3" name="TextBox 2">
            <a:extLst>
              <a:ext uri="{FF2B5EF4-FFF2-40B4-BE49-F238E27FC236}">
                <a16:creationId xmlns:a16="http://schemas.microsoft.com/office/drawing/2014/main" id="{91A72DE7-AEC5-58A2-B90C-EB10E1B3BCEC}"/>
              </a:ext>
            </a:extLst>
          </p:cNvPr>
          <p:cNvSpPr txBox="1"/>
          <p:nvPr/>
        </p:nvSpPr>
        <p:spPr>
          <a:xfrm>
            <a:off x="1350983" y="3396411"/>
            <a:ext cx="3273653"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“Let me teach you how </a:t>
            </a:r>
          </a:p>
          <a:p>
            <a:pPr algn="ctr"/>
            <a:r>
              <a:rPr lang="en-US" sz="2400">
                <a:solidFill>
                  <a:schemeClr val="accent5">
                    <a:lumMod val="75000"/>
                  </a:schemeClr>
                </a:solidFill>
                <a:latin typeface="Ink Free" panose="03080402000500000000" pitchFamily="66" charset="0"/>
              </a:rPr>
              <a:t>to use UV tool...”</a:t>
            </a:r>
          </a:p>
        </p:txBody>
      </p:sp>
      <p:sp>
        <p:nvSpPr>
          <p:cNvPr id="4" name="TextBox 3">
            <a:extLst>
              <a:ext uri="{FF2B5EF4-FFF2-40B4-BE49-F238E27FC236}">
                <a16:creationId xmlns:a16="http://schemas.microsoft.com/office/drawing/2014/main" id="{47013031-A070-E040-6C65-35A9F0CD842F}"/>
              </a:ext>
            </a:extLst>
          </p:cNvPr>
          <p:cNvSpPr txBox="1"/>
          <p:nvPr/>
        </p:nvSpPr>
        <p:spPr>
          <a:xfrm>
            <a:off x="1350983" y="837773"/>
            <a:ext cx="99097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howto</a:t>
            </a:r>
          </a:p>
        </p:txBody>
      </p:sp>
      <p:sp>
        <p:nvSpPr>
          <p:cNvPr id="6" name="TextBox 5">
            <a:extLst>
              <a:ext uri="{FF2B5EF4-FFF2-40B4-BE49-F238E27FC236}">
                <a16:creationId xmlns:a16="http://schemas.microsoft.com/office/drawing/2014/main" id="{DFFFCFAE-0375-BEC1-887F-03FBE1BB6E84}"/>
              </a:ext>
            </a:extLst>
          </p:cNvPr>
          <p:cNvSpPr txBox="1"/>
          <p:nvPr/>
        </p:nvSpPr>
        <p:spPr>
          <a:xfrm>
            <a:off x="640051" y="1868018"/>
            <a:ext cx="4695516" cy="830997"/>
          </a:xfrm>
          <a:prstGeom prst="rect">
            <a:avLst/>
          </a:prstGeom>
          <a:noFill/>
        </p:spPr>
        <p:txBody>
          <a:bodyPr wrap="none" rtlCol="0">
            <a:spAutoFit/>
          </a:bodyPr>
          <a:lstStyle/>
          <a:p>
            <a:pPr algn="ctr"/>
            <a:r>
              <a:rPr lang="en-US" sz="2400">
                <a:latin typeface="Ink Free" panose="03080402000500000000" pitchFamily="66" charset="0"/>
              </a:rPr>
              <a:t>corrects persistent mistakes </a:t>
            </a:r>
          </a:p>
          <a:p>
            <a:pPr algn="ctr"/>
            <a:r>
              <a:rPr lang="en-US" sz="2400">
                <a:latin typeface="Ink Free" panose="03080402000500000000" pitchFamily="66" charset="0"/>
              </a:rPr>
              <a:t>by documenting the right way once</a:t>
            </a:r>
          </a:p>
        </p:txBody>
      </p:sp>
      <p:grpSp>
        <p:nvGrpSpPr>
          <p:cNvPr id="7" name="Group 6">
            <a:extLst>
              <a:ext uri="{FF2B5EF4-FFF2-40B4-BE49-F238E27FC236}">
                <a16:creationId xmlns:a16="http://schemas.microsoft.com/office/drawing/2014/main" id="{26F0C7D1-3628-AB8E-AA93-E211EBFDA64E}"/>
              </a:ext>
            </a:extLst>
          </p:cNvPr>
          <p:cNvGrpSpPr/>
          <p:nvPr/>
        </p:nvGrpSpPr>
        <p:grpSpPr>
          <a:xfrm>
            <a:off x="225406" y="4597988"/>
            <a:ext cx="1364427" cy="1563559"/>
            <a:chOff x="2377536" y="1718605"/>
            <a:chExt cx="1364427" cy="1563559"/>
          </a:xfrm>
        </p:grpSpPr>
        <p:sp>
          <p:nvSpPr>
            <p:cNvPr id="8" name="Rounded Rectangle 7">
              <a:extLst>
                <a:ext uri="{FF2B5EF4-FFF2-40B4-BE49-F238E27FC236}">
                  <a16:creationId xmlns:a16="http://schemas.microsoft.com/office/drawing/2014/main" id="{9092ABC6-E370-11A5-F1D9-0BD21FDF5ED6}"/>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D9FF84-BEBB-7528-4CA6-DAAC8469DDAD}"/>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pic>
        <p:nvPicPr>
          <p:cNvPr id="11" name="Picture 10" descr="A black and white drawing of a notebook&#10;&#10;AI-generated content may be incorrect.">
            <a:extLst>
              <a:ext uri="{FF2B5EF4-FFF2-40B4-BE49-F238E27FC236}">
                <a16:creationId xmlns:a16="http://schemas.microsoft.com/office/drawing/2014/main" id="{8EF5FB6C-8F42-CBAE-EA51-F00D73BB528A}"/>
              </a:ext>
            </a:extLst>
          </p:cNvPr>
          <p:cNvPicPr>
            <a:picLocks noChangeAspect="1"/>
          </p:cNvPicPr>
          <p:nvPr/>
        </p:nvPicPr>
        <p:blipFill>
          <a:blip r:embed="rId2"/>
          <a:stretch>
            <a:fillRect/>
          </a:stretch>
        </p:blipFill>
        <p:spPr>
          <a:xfrm>
            <a:off x="153752" y="4160479"/>
            <a:ext cx="342434" cy="369309"/>
          </a:xfrm>
          <a:prstGeom prst="rect">
            <a:avLst/>
          </a:prstGeom>
        </p:spPr>
      </p:pic>
      <p:sp>
        <p:nvSpPr>
          <p:cNvPr id="12" name="TextBox 11">
            <a:extLst>
              <a:ext uri="{FF2B5EF4-FFF2-40B4-BE49-F238E27FC236}">
                <a16:creationId xmlns:a16="http://schemas.microsoft.com/office/drawing/2014/main" id="{B0B9B6BD-5866-5EA8-9ED8-F72D1C46C9D1}"/>
              </a:ext>
            </a:extLst>
          </p:cNvPr>
          <p:cNvSpPr txBox="1"/>
          <p:nvPr/>
        </p:nvSpPr>
        <p:spPr>
          <a:xfrm>
            <a:off x="492600" y="4158986"/>
            <a:ext cx="1221809" cy="369332"/>
          </a:xfrm>
          <a:prstGeom prst="rect">
            <a:avLst/>
          </a:prstGeom>
          <a:noFill/>
        </p:spPr>
        <p:txBody>
          <a:bodyPr wrap="none" rtlCol="0">
            <a:spAutoFit/>
          </a:bodyPr>
          <a:lstStyle/>
          <a:p>
            <a:r>
              <a:rPr lang="en-US"/>
              <a:t>Knowledge</a:t>
            </a:r>
          </a:p>
        </p:txBody>
      </p:sp>
      <p:pic>
        <p:nvPicPr>
          <p:cNvPr id="13" name="Picture 12">
            <a:extLst>
              <a:ext uri="{FF2B5EF4-FFF2-40B4-BE49-F238E27FC236}">
                <a16:creationId xmlns:a16="http://schemas.microsoft.com/office/drawing/2014/main" id="{491A10C4-7C36-169B-ED6F-816D6CCCA01D}"/>
              </a:ext>
            </a:extLst>
          </p:cNvPr>
          <p:cNvPicPr>
            <a:picLocks noChangeAspect="1"/>
          </p:cNvPicPr>
          <p:nvPr/>
        </p:nvPicPr>
        <p:blipFill>
          <a:blip r:embed="rId3"/>
          <a:stretch>
            <a:fillRect/>
          </a:stretch>
        </p:blipFill>
        <p:spPr>
          <a:xfrm>
            <a:off x="1317819" y="5730019"/>
            <a:ext cx="534836" cy="586443"/>
          </a:xfrm>
          <a:prstGeom prst="rect">
            <a:avLst/>
          </a:prstGeom>
        </p:spPr>
      </p:pic>
    </p:spTree>
    <p:extLst>
      <p:ext uri="{BB962C8B-B14F-4D97-AF65-F5344CB8AC3E}">
        <p14:creationId xmlns:p14="http://schemas.microsoft.com/office/powerpoint/2010/main" val="249087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5F48-1DFF-EE70-B062-101483BD015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C4D1AFE-F779-73C4-1C55-2DECDED6B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5A67DD-1850-A1AC-D591-3035D7036EE1}"/>
              </a:ext>
            </a:extLst>
          </p:cNvPr>
          <p:cNvSpPr txBox="1"/>
          <p:nvPr/>
        </p:nvSpPr>
        <p:spPr>
          <a:xfrm>
            <a:off x="7940322" y="6158705"/>
            <a:ext cx="1911998" cy="369332"/>
          </a:xfrm>
          <a:prstGeom prst="rect">
            <a:avLst/>
          </a:prstGeom>
          <a:noFill/>
        </p:spPr>
        <p:txBody>
          <a:bodyPr wrap="none" rtlCol="0">
            <a:spAutoFit/>
          </a:bodyPr>
          <a:lstStyle/>
          <a:p>
            <a:r>
              <a:rPr lang="en-US"/>
              <a:t>reset conversation</a:t>
            </a:r>
          </a:p>
        </p:txBody>
      </p:sp>
      <p:sp>
        <p:nvSpPr>
          <p:cNvPr id="18" name="Right Arrow 17">
            <a:extLst>
              <a:ext uri="{FF2B5EF4-FFF2-40B4-BE49-F238E27FC236}">
                <a16:creationId xmlns:a16="http://schemas.microsoft.com/office/drawing/2014/main" id="{450BA12A-AFF9-6ED6-DAAE-47CBB8729825}"/>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07242A-FA43-B2B2-6D87-DF0AAFD3CF11}"/>
              </a:ext>
            </a:extLst>
          </p:cNvPr>
          <p:cNvPicPr>
            <a:picLocks noChangeAspect="1"/>
          </p:cNvPicPr>
          <p:nvPr/>
        </p:nvPicPr>
        <p:blipFill>
          <a:blip r:embed="rId3"/>
          <a:stretch>
            <a:fillRect/>
          </a:stretch>
        </p:blipFill>
        <p:spPr>
          <a:xfrm>
            <a:off x="6846359" y="1733168"/>
            <a:ext cx="4211003" cy="4211003"/>
          </a:xfrm>
          <a:prstGeom prst="rect">
            <a:avLst/>
          </a:prstGeom>
        </p:spPr>
      </p:pic>
      <p:sp>
        <p:nvSpPr>
          <p:cNvPr id="2" name="TextBox 1">
            <a:extLst>
              <a:ext uri="{FF2B5EF4-FFF2-40B4-BE49-F238E27FC236}">
                <a16:creationId xmlns:a16="http://schemas.microsoft.com/office/drawing/2014/main" id="{4A2CCF58-90D2-3C79-7977-D20429C60D11}"/>
              </a:ext>
            </a:extLst>
          </p:cNvPr>
          <p:cNvSpPr txBox="1"/>
          <p:nvPr/>
        </p:nvSpPr>
        <p:spPr>
          <a:xfrm>
            <a:off x="7906307" y="1149302"/>
            <a:ext cx="1980029" cy="369332"/>
          </a:xfrm>
          <a:prstGeom prst="rect">
            <a:avLst/>
          </a:prstGeom>
          <a:noFill/>
        </p:spPr>
        <p:txBody>
          <a:bodyPr wrap="none" rtlCol="0">
            <a:spAutoFit/>
          </a:bodyPr>
          <a:lstStyle/>
          <a:p>
            <a:r>
              <a:rPr lang="en-US">
                <a:latin typeface="Ink Free" panose="03080402000500000000" pitchFamily="66" charset="0"/>
              </a:rPr>
              <a:t>This would be nice!</a:t>
            </a:r>
          </a:p>
        </p:txBody>
      </p:sp>
    </p:spTree>
    <p:extLst>
      <p:ext uri="{BB962C8B-B14F-4D97-AF65-F5344CB8AC3E}">
        <p14:creationId xmlns:p14="http://schemas.microsoft.com/office/powerpoint/2010/main" val="85477567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757F0AE-0F87-5881-77DF-8F0DA1B54210}"/>
              </a:ext>
            </a:extLst>
          </p:cNvPr>
          <p:cNvSpPr/>
          <p:nvPr/>
        </p:nvSpPr>
        <p:spPr>
          <a:xfrm>
            <a:off x="5066930" y="279383"/>
            <a:ext cx="6867233" cy="6299234"/>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80B10E-A0A4-8A4C-6BEA-E264EC6326FF}"/>
              </a:ext>
            </a:extLst>
          </p:cNvPr>
          <p:cNvSpPr txBox="1"/>
          <p:nvPr/>
        </p:nvSpPr>
        <p:spPr>
          <a:xfrm>
            <a:off x="257837" y="210771"/>
            <a:ext cx="4453648" cy="769441"/>
          </a:xfrm>
          <a:prstGeom prst="rect">
            <a:avLst/>
          </a:prstGeom>
          <a:noFill/>
        </p:spPr>
        <p:txBody>
          <a:bodyPr wrap="square" rtlCol="0">
            <a:spAutoFit/>
          </a:bodyPr>
          <a:lstStyle/>
          <a:p>
            <a:r>
              <a:rPr lang="en-US" sz="4400"/>
              <a:t>tdd.process.md</a:t>
            </a:r>
          </a:p>
        </p:txBody>
      </p:sp>
      <p:sp>
        <p:nvSpPr>
          <p:cNvPr id="3" name="TextBox 2">
            <a:extLst>
              <a:ext uri="{FF2B5EF4-FFF2-40B4-BE49-F238E27FC236}">
                <a16:creationId xmlns:a16="http://schemas.microsoft.com/office/drawing/2014/main" id="{D00A2777-1B04-9C44-FEE3-5521066CE536}"/>
              </a:ext>
            </a:extLst>
          </p:cNvPr>
          <p:cNvSpPr txBox="1"/>
          <p:nvPr/>
        </p:nvSpPr>
        <p:spPr>
          <a:xfrm>
            <a:off x="5146848" y="338711"/>
            <a:ext cx="6981422" cy="6239905"/>
          </a:xfrm>
          <a:prstGeom prst="rect">
            <a:avLst/>
          </a:prstGeom>
          <a:noFill/>
        </p:spPr>
        <p:txBody>
          <a:bodyPr wrap="square">
            <a:spAutoFit/>
          </a:bodyPr>
          <a:lstStyle/>
          <a:p>
            <a:r>
              <a:rPr lang="en-US" sz="1200"/>
              <a:t>I want you to follow this TDD process when writing code. </a:t>
            </a:r>
            <a:br>
              <a:rPr lang="en-US" sz="1200"/>
            </a:br>
            <a:endParaRPr lang="en-US" sz="1200"/>
          </a:p>
          <a:p>
            <a:r>
              <a:rPr lang="en-US" sz="1200"/>
              <a:t>STARTER_CHARACTER = 🔴 for red test, 🌱 for green, 🌀 when refactoring, always followed by a space</a:t>
            </a:r>
          </a:p>
          <a:p>
            <a:endParaRPr lang="en-US" sz="1200"/>
          </a:p>
          <a:p>
            <a:r>
              <a:rPr lang="en-US" sz="1200" b="1"/>
              <a:t>Core Rules:</a:t>
            </a:r>
          </a:p>
          <a:p>
            <a:r>
              <a:rPr lang="en-US" sz="1200"/>
              <a:t>1. Think about what the code you want to write should do</a:t>
            </a:r>
          </a:p>
          <a:p>
            <a:r>
              <a:rPr lang="en-US" sz="1200"/>
              <a:t>2. Write only comments describing what the test should do, then wait for confirmation before proceeding</a:t>
            </a:r>
          </a:p>
          <a:p>
            <a:r>
              <a:rPr lang="en-US" sz="1200"/>
              <a:t>3. Write only one test at a time - focus on the simplest, lowest-hanging fruit test</a:t>
            </a:r>
          </a:p>
          <a:p>
            <a:r>
              <a:rPr lang="en-US" sz="1200"/>
              <a:t>4. Predict failures - State what we expect to fail before running tests</a:t>
            </a:r>
          </a:p>
          <a:p>
            <a:r>
              <a:rPr lang="en-US" sz="1200"/>
              <a:t>5. Two-step red phase:</a:t>
            </a:r>
          </a:p>
          <a:p>
            <a:r>
              <a:rPr lang="en-US" sz="1200"/>
              <a:t>- First: Make it fail to compile (class/method doesn't exist)</a:t>
            </a:r>
          </a:p>
          <a:p>
            <a:r>
              <a:rPr lang="en-US" sz="1200"/>
              <a:t>- Second: Make it compile but fail the assertion (return wrong value)</a:t>
            </a:r>
          </a:p>
          <a:p>
            <a:r>
              <a:rPr lang="en-US" sz="1200"/>
              <a:t>6. Minimal code to pass - Just enough to make the test green</a:t>
            </a:r>
          </a:p>
          <a:p>
            <a:r>
              <a:rPr lang="en-US" sz="1200"/>
              <a:t>7. No comments in production code - Keep it clean unless specifically asked</a:t>
            </a:r>
          </a:p>
          <a:p>
            <a:r>
              <a:rPr lang="en-US" sz="1200"/>
              <a:t>8. Run all tests every time - Not just the one you're working on</a:t>
            </a:r>
          </a:p>
          <a:p>
            <a:r>
              <a:rPr lang="en-US" sz="1200"/>
              <a:t>9. Refactor at the first opportunity when the tests are green</a:t>
            </a:r>
          </a:p>
          <a:p>
            <a:br>
              <a:rPr lang="en-US" sz="1200" b="1"/>
            </a:br>
            <a:r>
              <a:rPr lang="en-US" sz="1200" b="1"/>
              <a:t>Process Flow:</a:t>
            </a:r>
          </a:p>
          <a:p>
            <a:r>
              <a:rPr lang="en-US" sz="1200"/>
              <a:t>1. Replace the next comment with a failing test</a:t>
            </a:r>
          </a:p>
          <a:p>
            <a:r>
              <a:rPr lang="en-US" sz="1200"/>
              <a:t>2. Test should be in format given-when-then (do not add as comments), with empty line separating them</a:t>
            </a:r>
          </a:p>
          <a:p>
            <a:r>
              <a:rPr lang="en-US" sz="1200"/>
              <a:t>3. Predict what will fail</a:t>
            </a:r>
          </a:p>
          <a:p>
            <a:r>
              <a:rPr lang="en-US" sz="1200"/>
              <a:t>4. Run tests, see compilation error (if testing something new)</a:t>
            </a:r>
          </a:p>
          <a:p>
            <a:r>
              <a:rPr lang="en-US" sz="1200"/>
              <a:t>5. Add minimal code to compile</a:t>
            </a:r>
          </a:p>
          <a:p>
            <a:r>
              <a:rPr lang="en-US" sz="1200"/>
              <a:t>6. Predict assertion failure</a:t>
            </a:r>
          </a:p>
          <a:p>
            <a:r>
              <a:rPr lang="en-US" sz="1200"/>
              <a:t>7. Run tests, see assertion failure</a:t>
            </a:r>
          </a:p>
          <a:p>
            <a:r>
              <a:rPr lang="en-US" sz="1200"/>
              <a:t>8. Add minimal code to pass</a:t>
            </a:r>
          </a:p>
          <a:p>
            <a:r>
              <a:rPr lang="en-US" sz="1200"/>
              <a:t>9. Run tests, see green</a:t>
            </a:r>
          </a:p>
          <a:p>
            <a:r>
              <a:rPr lang="en-US" sz="1200"/>
              <a:t>10. Refactor when you see a way to improve code</a:t>
            </a:r>
          </a:p>
          <a:p>
            <a:r>
              <a:rPr lang="en-US" sz="1200"/>
              <a:t>11. Push back when something seems wrong or unclear</a:t>
            </a:r>
          </a:p>
          <a:p>
            <a:br>
              <a:rPr lang="en-US" sz="1200" b="1"/>
            </a:br>
            <a:r>
              <a:rPr lang="en-US" sz="1200" b="1"/>
              <a:t>Test Design:</a:t>
            </a:r>
          </a:p>
          <a:p>
            <a:r>
              <a:rPr lang="en-US" sz="1200"/>
              <a:t>- Test behavior, not implementation</a:t>
            </a:r>
          </a:p>
          <a:p>
            <a:r>
              <a:rPr lang="en-US" sz="1200"/>
              <a:t>- Use Nullables over mocks</a:t>
            </a:r>
          </a:p>
        </p:txBody>
      </p:sp>
      <p:sp>
        <p:nvSpPr>
          <p:cNvPr id="4" name="TextBox 3">
            <a:extLst>
              <a:ext uri="{FF2B5EF4-FFF2-40B4-BE49-F238E27FC236}">
                <a16:creationId xmlns:a16="http://schemas.microsoft.com/office/drawing/2014/main" id="{CD3267F6-4DA6-3376-1363-1481ADE63CF3}"/>
              </a:ext>
            </a:extLst>
          </p:cNvPr>
          <p:cNvSpPr txBox="1"/>
          <p:nvPr/>
        </p:nvSpPr>
        <p:spPr>
          <a:xfrm>
            <a:off x="543064" y="2858278"/>
            <a:ext cx="3478837"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“Here is how I want you </a:t>
            </a:r>
          </a:p>
          <a:p>
            <a:pPr algn="ctr"/>
            <a:r>
              <a:rPr lang="en-US" sz="2400">
                <a:solidFill>
                  <a:schemeClr val="accent5">
                    <a:lumMod val="75000"/>
                  </a:schemeClr>
                </a:solidFill>
                <a:latin typeface="Ink Free" panose="03080402000500000000" pitchFamily="66" charset="0"/>
              </a:rPr>
              <a:t>to do TDD...”</a:t>
            </a:r>
          </a:p>
        </p:txBody>
      </p:sp>
      <p:grpSp>
        <p:nvGrpSpPr>
          <p:cNvPr id="5" name="Group 4">
            <a:extLst>
              <a:ext uri="{FF2B5EF4-FFF2-40B4-BE49-F238E27FC236}">
                <a16:creationId xmlns:a16="http://schemas.microsoft.com/office/drawing/2014/main" id="{D2BAD152-671B-6D34-BF70-301D42FA5254}"/>
              </a:ext>
            </a:extLst>
          </p:cNvPr>
          <p:cNvGrpSpPr/>
          <p:nvPr/>
        </p:nvGrpSpPr>
        <p:grpSpPr>
          <a:xfrm>
            <a:off x="257837" y="4920558"/>
            <a:ext cx="1364427" cy="1563559"/>
            <a:chOff x="2382589" y="1718605"/>
            <a:chExt cx="1364427" cy="1563559"/>
          </a:xfrm>
        </p:grpSpPr>
        <p:sp>
          <p:nvSpPr>
            <p:cNvPr id="7" name="Rounded Rectangle 6">
              <a:extLst>
                <a:ext uri="{FF2B5EF4-FFF2-40B4-BE49-F238E27FC236}">
                  <a16:creationId xmlns:a16="http://schemas.microsoft.com/office/drawing/2014/main" id="{09C331CD-DA9B-A196-63C0-E1F5543507A0}"/>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4C73AF-F7AF-B9ED-1885-6AA06C9153BE}"/>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pic>
        <p:nvPicPr>
          <p:cNvPr id="9" name="Picture 8" descr="A book with a step and a lit match&#10;&#10;AI-generated content may be incorrect.">
            <a:extLst>
              <a:ext uri="{FF2B5EF4-FFF2-40B4-BE49-F238E27FC236}">
                <a16:creationId xmlns:a16="http://schemas.microsoft.com/office/drawing/2014/main" id="{E0B15A4E-AF33-C872-AA95-750415BAC43F}"/>
              </a:ext>
            </a:extLst>
          </p:cNvPr>
          <p:cNvPicPr>
            <a:picLocks noChangeAspect="1"/>
          </p:cNvPicPr>
          <p:nvPr/>
        </p:nvPicPr>
        <p:blipFill>
          <a:blip r:embed="rId3"/>
          <a:stretch>
            <a:fillRect/>
          </a:stretch>
        </p:blipFill>
        <p:spPr>
          <a:xfrm>
            <a:off x="102191" y="4473590"/>
            <a:ext cx="564972" cy="405912"/>
          </a:xfrm>
          <a:prstGeom prst="rect">
            <a:avLst/>
          </a:prstGeom>
        </p:spPr>
      </p:pic>
      <p:pic>
        <p:nvPicPr>
          <p:cNvPr id="10" name="Picture 9" descr="A stick figure holding a match&#10;&#10;AI-generated content may be incorrect.">
            <a:extLst>
              <a:ext uri="{FF2B5EF4-FFF2-40B4-BE49-F238E27FC236}">
                <a16:creationId xmlns:a16="http://schemas.microsoft.com/office/drawing/2014/main" id="{8E3F6C88-DA6F-271E-A237-2597BF7186D5}"/>
              </a:ext>
            </a:extLst>
          </p:cNvPr>
          <p:cNvPicPr>
            <a:picLocks noChangeAspect="1"/>
          </p:cNvPicPr>
          <p:nvPr/>
        </p:nvPicPr>
        <p:blipFill>
          <a:blip r:embed="rId4"/>
          <a:stretch>
            <a:fillRect/>
          </a:stretch>
        </p:blipFill>
        <p:spPr>
          <a:xfrm>
            <a:off x="1222764" y="6095160"/>
            <a:ext cx="611423" cy="552069"/>
          </a:xfrm>
          <a:prstGeom prst="rect">
            <a:avLst/>
          </a:prstGeom>
        </p:spPr>
      </p:pic>
      <p:sp>
        <p:nvSpPr>
          <p:cNvPr id="11" name="TextBox 10">
            <a:extLst>
              <a:ext uri="{FF2B5EF4-FFF2-40B4-BE49-F238E27FC236}">
                <a16:creationId xmlns:a16="http://schemas.microsoft.com/office/drawing/2014/main" id="{FA40F9F9-0458-A873-963A-0511156461A1}"/>
              </a:ext>
            </a:extLst>
          </p:cNvPr>
          <p:cNvSpPr txBox="1"/>
          <p:nvPr/>
        </p:nvSpPr>
        <p:spPr>
          <a:xfrm>
            <a:off x="667163" y="4498062"/>
            <a:ext cx="1124026" cy="369332"/>
          </a:xfrm>
          <a:prstGeom prst="rect">
            <a:avLst/>
          </a:prstGeom>
          <a:noFill/>
        </p:spPr>
        <p:txBody>
          <a:bodyPr wrap="none" rtlCol="0">
            <a:spAutoFit/>
          </a:bodyPr>
          <a:lstStyle/>
          <a:p>
            <a:r>
              <a:rPr lang="en-US"/>
              <a:t>Playbooks</a:t>
            </a:r>
          </a:p>
        </p:txBody>
      </p:sp>
    </p:spTree>
    <p:extLst>
      <p:ext uri="{BB962C8B-B14F-4D97-AF65-F5344CB8AC3E}">
        <p14:creationId xmlns:p14="http://schemas.microsoft.com/office/powerpoint/2010/main" val="274776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AB17C04-DFAB-8623-1122-3B9A9ECD9D10}"/>
              </a:ext>
            </a:extLst>
          </p:cNvPr>
          <p:cNvSpPr/>
          <p:nvPr/>
        </p:nvSpPr>
        <p:spPr>
          <a:xfrm>
            <a:off x="5692458" y="114368"/>
            <a:ext cx="5346424" cy="6629263"/>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3BBC8F-8D74-34D0-80A8-D8F32FA4D61F}"/>
              </a:ext>
            </a:extLst>
          </p:cNvPr>
          <p:cNvSpPr txBox="1"/>
          <p:nvPr/>
        </p:nvSpPr>
        <p:spPr>
          <a:xfrm>
            <a:off x="5781082" y="105979"/>
            <a:ext cx="5257800" cy="6694140"/>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br>
              <a:rPr lang="en-US" sz="1100" b="1" i="0" dirty="0">
                <a:solidFill>
                  <a:srgbClr val="000000"/>
                </a:solidFill>
                <a:effectLst/>
                <a:latin typeface="-apple-system"/>
              </a:rPr>
            </a:br>
            <a:r>
              <a:rPr lang="en-US" sz="1100" i="0" dirty="0">
                <a:solidFill>
                  <a:srgbClr val="000000"/>
                </a:solidFill>
                <a:effectLst/>
                <a:latin typeface="-apple-system"/>
              </a:rPr>
              <a:t>1. </a:t>
            </a:r>
            <a:r>
              <a:rPr lang="en-US" sz="1100" b="0" i="0" dirty="0">
                <a:solidFill>
                  <a:srgbClr val="000000"/>
                </a:solidFill>
                <a:effectLst/>
                <a:latin typeface="-apple-system"/>
              </a:rPr>
              <a:t>LP (labeled praise)</a:t>
            </a:r>
            <a:br>
              <a:rPr lang="en-US" sz="1100" b="0" i="0" dirty="0">
                <a:solidFill>
                  <a:srgbClr val="000000"/>
                </a:solidFill>
                <a:effectLst/>
                <a:latin typeface="-apple-system"/>
              </a:rPr>
            </a:br>
            <a:r>
              <a:rPr lang="en-US" sz="1100" b="0" i="0" dirty="0">
                <a:solidFill>
                  <a:srgbClr val="000000"/>
                </a:solidFill>
                <a:effectLst/>
                <a:latin typeface="-apple-system"/>
              </a:rPr>
              <a:t>2. RF (reflect kid)</a:t>
            </a:r>
            <a:br>
              <a:rPr lang="en-US" sz="1100" b="0" i="0" dirty="0">
                <a:solidFill>
                  <a:srgbClr val="000000"/>
                </a:solidFill>
                <a:effectLst/>
                <a:latin typeface="-apple-system"/>
              </a:rPr>
            </a:br>
            <a:r>
              <a:rPr lang="en-US" sz="1100" b="0" i="0" dirty="0">
                <a:solidFill>
                  <a:srgbClr val="000000"/>
                </a:solidFill>
                <a:effectLst/>
                <a:latin typeface="-apple-system"/>
              </a:rPr>
              <a:t>3. BD (behavior description)</a:t>
            </a:r>
            <a:br>
              <a:rPr lang="en-US" sz="1100" b="0" i="0" dirty="0">
                <a:solidFill>
                  <a:srgbClr val="000000"/>
                </a:solidFill>
                <a:effectLst/>
                <a:latin typeface="-apple-system"/>
              </a:rPr>
            </a:br>
            <a:r>
              <a:rPr lang="en-US" sz="1100" b="0" i="0" dirty="0">
                <a:solidFill>
                  <a:srgbClr val="000000"/>
                </a:solidFill>
                <a:effectLst/>
                <a:latin typeface="-apple-system"/>
              </a:rPr>
              <a:t>4. TA (talk)</a:t>
            </a:r>
            <a:br>
              <a:rPr lang="en-US" sz="1100" b="0" i="0" dirty="0">
                <a:solidFill>
                  <a:srgbClr val="000000"/>
                </a:solidFill>
                <a:effectLst/>
                <a:latin typeface="-apple-system"/>
              </a:rPr>
            </a:br>
            <a:r>
              <a:rPr lang="en-US" sz="1100" b="0" i="0" dirty="0">
                <a:solidFill>
                  <a:srgbClr val="000000"/>
                </a:solidFill>
                <a:effectLst/>
                <a:latin typeface="-apple-system"/>
              </a:rPr>
              <a:t>5.</a:t>
            </a:r>
            <a:r>
              <a:rPr lang="en-US" sz="1100" dirty="0">
                <a:solidFill>
                  <a:srgbClr val="000000"/>
                </a:solidFill>
                <a:latin typeface="-apple-system"/>
              </a:rPr>
              <a:t> Config</a:t>
            </a:r>
            <a:br>
              <a:rPr lang="en-US" sz="1100" dirty="0">
                <a:solidFill>
                  <a:srgbClr val="000000"/>
                </a:solidFill>
                <a:latin typeface="-apple-system"/>
              </a:rPr>
            </a:br>
            <a:r>
              <a:rPr lang="en-US" sz="1100" dirty="0">
                <a:solidFill>
                  <a:srgbClr val="000000"/>
                </a:solidFill>
                <a:latin typeface="-apple-system"/>
              </a:rPr>
              <a:t>6. </a:t>
            </a:r>
            <a:r>
              <a:rPr lang="en-US" sz="1100" b="0" i="0" dirty="0">
                <a:solidFill>
                  <a:srgbClr val="000000"/>
                </a:solidFill>
                <a:effectLst/>
                <a:latin typeface="-apple-system"/>
              </a:rPr>
              <a:t>UP (unlabeled praise)</a:t>
            </a:r>
            <a:br>
              <a:rPr lang="en-US" sz="1100" b="0" i="0" dirty="0">
                <a:solidFill>
                  <a:srgbClr val="000000"/>
                </a:solidFill>
                <a:effectLst/>
                <a:latin typeface="-apple-system"/>
              </a:rPr>
            </a:br>
            <a:r>
              <a:rPr lang="en-US" sz="1100" b="0" i="0" dirty="0">
                <a:solidFill>
                  <a:srgbClr val="000000"/>
                </a:solidFill>
                <a:effectLst/>
                <a:latin typeface="-apple-system"/>
              </a:rPr>
              <a:t>7. NTA (criticism)</a:t>
            </a:r>
            <a:br>
              <a:rPr lang="en-US" sz="1100" b="0" i="0" dirty="0">
                <a:solidFill>
                  <a:srgbClr val="000000"/>
                </a:solidFill>
                <a:effectLst/>
                <a:latin typeface="-apple-system"/>
              </a:rPr>
            </a:br>
            <a:r>
              <a:rPr lang="en-US" sz="1100" b="0" i="0" dirty="0">
                <a:solidFill>
                  <a:srgbClr val="000000"/>
                </a:solidFill>
                <a:effectLst/>
                <a:latin typeface="-apple-system"/>
              </a:rPr>
              <a:t>8. QU (question)</a:t>
            </a:r>
            <a:br>
              <a:rPr lang="en-US" sz="1100" b="0" i="0" dirty="0">
                <a:solidFill>
                  <a:srgbClr val="000000"/>
                </a:solidFill>
                <a:effectLst/>
                <a:latin typeface="-apple-system"/>
              </a:rPr>
            </a:br>
            <a:r>
              <a:rPr lang="en-US" sz="1100" b="0" i="0" dirty="0">
                <a:solidFill>
                  <a:srgbClr val="000000"/>
                </a:solidFill>
                <a:effectLst/>
                <a:latin typeface="-apple-system"/>
              </a:rPr>
              <a:t>9. CA (command) </a:t>
            </a:r>
            <a:br>
              <a:rPr lang="en-US" sz="1100" b="0" i="0" dirty="0">
                <a:solidFill>
                  <a:srgbClr val="000000"/>
                </a:solidFill>
                <a:effectLst/>
                <a:latin typeface="-apple-system"/>
              </a:rPr>
            </a:br>
            <a:r>
              <a:rPr lang="en-US" sz="1100" b="0" i="0" dirty="0">
                <a:solidFill>
                  <a:srgbClr val="000000"/>
                </a:solidFill>
                <a:effectLst/>
                <a:latin typeface="-apple-system"/>
              </a:rPr>
              <a:t>The config button is slightly smaller than the others.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br>
              <a:rPr lang="en-US" sz="1100" b="0" i="0" dirty="0">
                <a:solidFill>
                  <a:srgbClr val="000000"/>
                </a:solidFill>
                <a:effectLst/>
                <a:latin typeface="-apple-system"/>
              </a:rPr>
            </a:br>
            <a:r>
              <a:rPr lang="en-US" sz="1100" b="0" i="0" dirty="0">
                <a:solidFill>
                  <a:srgbClr val="000000"/>
                </a:solidFill>
                <a:effectLst/>
                <a:latin typeface="-apple-system"/>
              </a:rPr>
              <a:t>- return</a:t>
            </a:r>
            <a:br>
              <a:rPr lang="en-US" sz="1100" b="0" i="0" dirty="0">
                <a:solidFill>
                  <a:srgbClr val="000000"/>
                </a:solidFill>
                <a:effectLst/>
                <a:latin typeface="-apple-system"/>
              </a:rPr>
            </a:br>
            <a:r>
              <a:rPr lang="en-US" sz="1100" b="0" i="0" dirty="0">
                <a:solidFill>
                  <a:srgbClr val="000000"/>
                </a:solidFill>
                <a:effectLst/>
                <a:latin typeface="-apple-system"/>
              </a:rPr>
              <a:t>- undo last action</a:t>
            </a:r>
            <a:br>
              <a:rPr lang="en-US" sz="1100" b="0" i="0" dirty="0">
                <a:solidFill>
                  <a:srgbClr val="000000"/>
                </a:solidFill>
                <a:effectLst/>
                <a:latin typeface="-apple-system"/>
              </a:rPr>
            </a:br>
            <a:r>
              <a:rPr lang="en-US" sz="1100" b="0" i="0" dirty="0">
                <a:solidFill>
                  <a:srgbClr val="000000"/>
                </a:solidFill>
                <a:effectLst/>
                <a:latin typeface="-apple-system"/>
              </a:rPr>
              <a:t>- cancel evaluation</a:t>
            </a:r>
            <a:br>
              <a:rPr lang="en-US" sz="1100" b="0" i="0" dirty="0">
                <a:solidFill>
                  <a:srgbClr val="000000"/>
                </a:solidFill>
                <a:effectLst/>
                <a:latin typeface="-apple-system"/>
              </a:rPr>
            </a:br>
            <a:r>
              <a:rPr lang="en-US" sz="1100" b="0" i="0" dirty="0">
                <a:solidFill>
                  <a:srgbClr val="000000"/>
                </a:solidFill>
                <a:effectLst/>
                <a:latin typeface="-apple-system"/>
              </a:rPr>
              <a:t>- finish evaluation </a:t>
            </a:r>
            <a:br>
              <a:rPr lang="en-US" sz="1100" b="0" i="0" dirty="0">
                <a:solidFill>
                  <a:srgbClr val="000000"/>
                </a:solidFill>
                <a:effectLst/>
                <a:latin typeface="-apple-system"/>
              </a:rPr>
            </a:br>
            <a:r>
              <a:rPr lang="en-US" sz="1100" b="0" i="0" dirty="0">
                <a:solidFill>
                  <a:srgbClr val="000000"/>
                </a:solidFill>
                <a:effectLst/>
                <a:latin typeface="-apple-system"/>
              </a:rPr>
              <a:t>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
        <p:nvSpPr>
          <p:cNvPr id="3" name="TextBox 2">
            <a:extLst>
              <a:ext uri="{FF2B5EF4-FFF2-40B4-BE49-F238E27FC236}">
                <a16:creationId xmlns:a16="http://schemas.microsoft.com/office/drawing/2014/main" id="{B4132D4A-8BDE-369C-CD72-30E233EFBBAA}"/>
              </a:ext>
            </a:extLst>
          </p:cNvPr>
          <p:cNvSpPr txBox="1"/>
          <p:nvPr/>
        </p:nvSpPr>
        <p:spPr>
          <a:xfrm>
            <a:off x="126102" y="205146"/>
            <a:ext cx="2795330" cy="769441"/>
          </a:xfrm>
          <a:prstGeom prst="rect">
            <a:avLst/>
          </a:prstGeom>
          <a:noFill/>
        </p:spPr>
        <p:txBody>
          <a:bodyPr wrap="square" rtlCol="0">
            <a:spAutoFit/>
          </a:bodyPr>
          <a:lstStyle/>
          <a:p>
            <a:r>
              <a:rPr lang="en-US" sz="4400"/>
              <a:t>project.md</a:t>
            </a:r>
          </a:p>
        </p:txBody>
      </p:sp>
      <p:pic>
        <p:nvPicPr>
          <p:cNvPr id="5" name="Picture 4" descr="A screenshot of a phone&#10;&#10;AI-generated content may be incorrect.">
            <a:extLst>
              <a:ext uri="{FF2B5EF4-FFF2-40B4-BE49-F238E27FC236}">
                <a16:creationId xmlns:a16="http://schemas.microsoft.com/office/drawing/2014/main" id="{783AEBF9-B627-54E1-A23D-58B5581674E6}"/>
              </a:ext>
            </a:extLst>
          </p:cNvPr>
          <p:cNvPicPr>
            <a:picLocks noChangeAspect="1"/>
          </p:cNvPicPr>
          <p:nvPr/>
        </p:nvPicPr>
        <p:blipFill>
          <a:blip r:embed="rId3"/>
          <a:stretch>
            <a:fillRect/>
          </a:stretch>
        </p:blipFill>
        <p:spPr>
          <a:xfrm>
            <a:off x="1728423" y="1948387"/>
            <a:ext cx="2162426" cy="2157253"/>
          </a:xfrm>
          <a:prstGeom prst="rect">
            <a:avLst/>
          </a:prstGeom>
        </p:spPr>
      </p:pic>
      <p:sp>
        <p:nvSpPr>
          <p:cNvPr id="4" name="TextBox 3">
            <a:extLst>
              <a:ext uri="{FF2B5EF4-FFF2-40B4-BE49-F238E27FC236}">
                <a16:creationId xmlns:a16="http://schemas.microsoft.com/office/drawing/2014/main" id="{2873F9BC-E31C-5673-ED62-B4480D0374FE}"/>
              </a:ext>
            </a:extLst>
          </p:cNvPr>
          <p:cNvSpPr txBox="1"/>
          <p:nvPr/>
        </p:nvSpPr>
        <p:spPr>
          <a:xfrm>
            <a:off x="431665" y="1381807"/>
            <a:ext cx="5086649"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“This project is about the following...”</a:t>
            </a:r>
          </a:p>
        </p:txBody>
      </p:sp>
      <p:grpSp>
        <p:nvGrpSpPr>
          <p:cNvPr id="7" name="Group 6">
            <a:extLst>
              <a:ext uri="{FF2B5EF4-FFF2-40B4-BE49-F238E27FC236}">
                <a16:creationId xmlns:a16="http://schemas.microsoft.com/office/drawing/2014/main" id="{53FC7F8C-0F1C-4163-5FEE-450151F4CE09}"/>
              </a:ext>
            </a:extLst>
          </p:cNvPr>
          <p:cNvGrpSpPr/>
          <p:nvPr/>
        </p:nvGrpSpPr>
        <p:grpSpPr>
          <a:xfrm>
            <a:off x="352339" y="5089295"/>
            <a:ext cx="1364427" cy="1563559"/>
            <a:chOff x="2377536" y="1718605"/>
            <a:chExt cx="1364427" cy="1563559"/>
          </a:xfrm>
        </p:grpSpPr>
        <p:sp>
          <p:nvSpPr>
            <p:cNvPr id="8" name="Rounded Rectangle 7">
              <a:extLst>
                <a:ext uri="{FF2B5EF4-FFF2-40B4-BE49-F238E27FC236}">
                  <a16:creationId xmlns:a16="http://schemas.microsoft.com/office/drawing/2014/main" id="{3087C6D7-0E24-8DF8-B174-C016FD052042}"/>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77DD9C-D581-9BA3-11FC-32AC239865C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10" name="Group 9">
            <a:extLst>
              <a:ext uri="{FF2B5EF4-FFF2-40B4-BE49-F238E27FC236}">
                <a16:creationId xmlns:a16="http://schemas.microsoft.com/office/drawing/2014/main" id="{5406B8AC-086A-1FD1-32A2-BE2A59F1004E}"/>
              </a:ext>
            </a:extLst>
          </p:cNvPr>
          <p:cNvGrpSpPr/>
          <p:nvPr/>
        </p:nvGrpSpPr>
        <p:grpSpPr>
          <a:xfrm>
            <a:off x="85063" y="4510015"/>
            <a:ext cx="536634" cy="524308"/>
            <a:chOff x="7182055" y="2122717"/>
            <a:chExt cx="536634" cy="524308"/>
          </a:xfrm>
        </p:grpSpPr>
        <p:pic>
          <p:nvPicPr>
            <p:cNvPr id="11" name="Picture 10" descr="A black and white map of mountains&#10;&#10;AI-generated content may be incorrect.">
              <a:extLst>
                <a:ext uri="{FF2B5EF4-FFF2-40B4-BE49-F238E27FC236}">
                  <a16:creationId xmlns:a16="http://schemas.microsoft.com/office/drawing/2014/main" id="{964676EF-369B-8AB0-6D3B-F012AF2CDEF2}"/>
                </a:ext>
              </a:extLst>
            </p:cNvPr>
            <p:cNvPicPr>
              <a:picLocks noChangeAspect="1"/>
            </p:cNvPicPr>
            <p:nvPr/>
          </p:nvPicPr>
          <p:blipFill>
            <a:blip r:embed="rId4"/>
            <a:stretch>
              <a:fillRect/>
            </a:stretch>
          </p:blipFill>
          <p:spPr>
            <a:xfrm>
              <a:off x="7248704" y="2122717"/>
              <a:ext cx="469985" cy="389744"/>
            </a:xfrm>
            <a:prstGeom prst="rect">
              <a:avLst/>
            </a:prstGeom>
          </p:spPr>
        </p:pic>
        <p:grpSp>
          <p:nvGrpSpPr>
            <p:cNvPr id="12" name="Group 11">
              <a:extLst>
                <a:ext uri="{FF2B5EF4-FFF2-40B4-BE49-F238E27FC236}">
                  <a16:creationId xmlns:a16="http://schemas.microsoft.com/office/drawing/2014/main" id="{E3D44522-9406-0B3E-534D-76BA8BE5332E}"/>
                </a:ext>
              </a:extLst>
            </p:cNvPr>
            <p:cNvGrpSpPr/>
            <p:nvPr/>
          </p:nvGrpSpPr>
          <p:grpSpPr>
            <a:xfrm rot="20415073">
              <a:off x="7182055" y="2253799"/>
              <a:ext cx="315089" cy="393226"/>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DC504F26-7B97-1DE1-719E-1C6B1001C83B}"/>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07D7B605-C7AF-B12D-7E5E-75621DFEB05F}"/>
                  </a:ext>
                </a:extLst>
              </p:cNvPr>
              <p:cNvPicPr>
                <a:picLocks noChangeAspect="1"/>
              </p:cNvPicPr>
              <p:nvPr/>
            </p:nvPicPr>
            <p:blipFill>
              <a:blip r:embed="rId5"/>
              <a:stretch>
                <a:fillRect/>
              </a:stretch>
            </p:blipFill>
            <p:spPr>
              <a:xfrm>
                <a:off x="952176" y="3596568"/>
                <a:ext cx="688626" cy="750913"/>
              </a:xfrm>
              <a:prstGeom prst="rect">
                <a:avLst/>
              </a:prstGeom>
            </p:spPr>
          </p:pic>
        </p:grpSp>
      </p:grpSp>
      <p:pic>
        <p:nvPicPr>
          <p:cNvPr id="15" name="Picture 14" descr="A black and white drawing of a tent&#10;&#10;AI-generated content may be incorrect.">
            <a:extLst>
              <a:ext uri="{FF2B5EF4-FFF2-40B4-BE49-F238E27FC236}">
                <a16:creationId xmlns:a16="http://schemas.microsoft.com/office/drawing/2014/main" id="{857013C2-2790-E3BB-B55B-C3567EE7D802}"/>
              </a:ext>
            </a:extLst>
          </p:cNvPr>
          <p:cNvPicPr>
            <a:picLocks noChangeAspect="1"/>
          </p:cNvPicPr>
          <p:nvPr/>
        </p:nvPicPr>
        <p:blipFill>
          <a:blip r:embed="rId6"/>
          <a:stretch>
            <a:fillRect/>
          </a:stretch>
        </p:blipFill>
        <p:spPr>
          <a:xfrm>
            <a:off x="1185152" y="6303400"/>
            <a:ext cx="815464" cy="504811"/>
          </a:xfrm>
          <a:prstGeom prst="rect">
            <a:avLst/>
          </a:prstGeom>
        </p:spPr>
      </p:pic>
      <p:sp>
        <p:nvSpPr>
          <p:cNvPr id="16" name="TextBox 15">
            <a:extLst>
              <a:ext uri="{FF2B5EF4-FFF2-40B4-BE49-F238E27FC236}">
                <a16:creationId xmlns:a16="http://schemas.microsoft.com/office/drawing/2014/main" id="{CE955A00-A887-0465-2463-CFB78A1CDB8E}"/>
              </a:ext>
            </a:extLst>
          </p:cNvPr>
          <p:cNvSpPr txBox="1"/>
          <p:nvPr/>
        </p:nvSpPr>
        <p:spPr>
          <a:xfrm>
            <a:off x="673362" y="4442964"/>
            <a:ext cx="1209370" cy="646331"/>
          </a:xfrm>
          <a:prstGeom prst="rect">
            <a:avLst/>
          </a:prstGeom>
          <a:noFill/>
        </p:spPr>
        <p:txBody>
          <a:bodyPr wrap="none" rtlCol="0">
            <a:spAutoFit/>
          </a:bodyPr>
          <a:lstStyle/>
          <a:p>
            <a:r>
              <a:rPr lang="en-US"/>
              <a:t>Maps &amp;</a:t>
            </a:r>
          </a:p>
          <a:p>
            <a:r>
              <a:rPr lang="en-US"/>
              <a:t>knowledge</a:t>
            </a:r>
          </a:p>
        </p:txBody>
      </p:sp>
    </p:spTree>
    <p:extLst>
      <p:ext uri="{BB962C8B-B14F-4D97-AF65-F5344CB8AC3E}">
        <p14:creationId xmlns:p14="http://schemas.microsoft.com/office/powerpoint/2010/main" val="33644661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6AAE958-3BA4-BF1A-1CC7-3AC47C911B01}"/>
              </a:ext>
            </a:extLst>
          </p:cNvPr>
          <p:cNvSpPr/>
          <p:nvPr/>
        </p:nvSpPr>
        <p:spPr>
          <a:xfrm>
            <a:off x="5738070" y="151178"/>
            <a:ext cx="6063074" cy="6555642"/>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7ABE28-3C4A-66BF-8659-096F024C090B}"/>
              </a:ext>
            </a:extLst>
          </p:cNvPr>
          <p:cNvSpPr txBox="1"/>
          <p:nvPr/>
        </p:nvSpPr>
        <p:spPr>
          <a:xfrm>
            <a:off x="5898865" y="151179"/>
            <a:ext cx="6207538" cy="6555641"/>
          </a:xfrm>
          <a:prstGeom prst="rect">
            <a:avLst/>
          </a:prstGeom>
          <a:noFill/>
        </p:spPr>
        <p:txBody>
          <a:bodyPr wrap="square" rtlCol="0">
            <a:spAutoFit/>
          </a:bodyPr>
          <a:lstStyle/>
          <a:p>
            <a:r>
              <a:rPr lang="en-US" sz="1200" b="1"/>
              <a:t>TODO</a:t>
            </a:r>
            <a:br>
              <a:rPr lang="en-US" sz="1200" b="1"/>
            </a:br>
            <a:endParaRPr lang="en-US" sz="1200"/>
          </a:p>
          <a:p>
            <a:r>
              <a:rPr lang="en-US" sz="1200" b="1"/>
              <a:t>Phase 1: Create New Modal Structure</a:t>
            </a:r>
            <a:endParaRPr lang="en-US" sz="1200"/>
          </a:p>
          <a:p>
            <a:r>
              <a:rPr lang="en-US" sz="1200"/>
              <a:t>- [  ] Create new combined modal HTML structure</a:t>
            </a:r>
          </a:p>
          <a:p>
            <a:r>
              <a:rPr lang="en-US" sz="1200"/>
              <a:t>- [  ] Add Summary section for behavioral counts</a:t>
            </a:r>
          </a:p>
          <a:p>
            <a:r>
              <a:rPr lang="en-US" sz="1200"/>
              <a:t>- [  ] Add Question subpanel section</a:t>
            </a:r>
          </a:p>
          <a:p>
            <a:r>
              <a:rPr lang="en-US" sz="1200"/>
              <a:t>- [  ] Style the two-column layout</a:t>
            </a:r>
            <a:br>
              <a:rPr lang="en-US" sz="1200"/>
            </a:br>
            <a:endParaRPr lang="en-US" sz="1200"/>
          </a:p>
          <a:p>
            <a:r>
              <a:rPr lang="en-US" sz="1200" b="1"/>
              <a:t>Phase 2: Build Question Subpanel</a:t>
            </a:r>
            <a:endParaRPr lang="en-US" sz="1200"/>
          </a:p>
          <a:p>
            <a:r>
              <a:rPr lang="en-US" sz="1200"/>
              <a:t>- [  ] Add "Number of days practiced" numeric input field</a:t>
            </a:r>
          </a:p>
          <a:p>
            <a:r>
              <a:rPr lang="en-US" sz="1200"/>
              <a:t>- [  ] Add "Did not collect" checkbox for days field</a:t>
            </a:r>
          </a:p>
          <a:p>
            <a:r>
              <a:rPr lang="en-US" sz="1200"/>
              <a:t>- [  ] Add "ECBI/WACB score" numeric input field </a:t>
            </a:r>
          </a:p>
          <a:p>
            <a:r>
              <a:rPr lang="en-US" sz="1200"/>
              <a:t>- [  ] Add "Did not administer" checkbox for score field</a:t>
            </a:r>
          </a:p>
          <a:p>
            <a:r>
              <a:rPr lang="en-US" sz="1200"/>
              <a:t>- [  ] Implement checkbox logic to disable inputs when checked</a:t>
            </a:r>
            <a:br>
              <a:rPr lang="en-US" sz="1200"/>
            </a:br>
            <a:endParaRPr lang="en-US" sz="1200"/>
          </a:p>
          <a:p>
            <a:r>
              <a:rPr lang="en-US" sz="1200" b="1"/>
              <a:t>Phase 3: Add Validation</a:t>
            </a:r>
            <a:endParaRPr lang="en-US" sz="1200"/>
          </a:p>
          <a:p>
            <a:r>
              <a:rPr lang="en-US" sz="1200"/>
              <a:t>- [  ] Validate that each question has either a number OR checkbox filled</a:t>
            </a:r>
          </a:p>
          <a:p>
            <a:r>
              <a:rPr lang="en-US" sz="1200"/>
              <a:t>- [  ] Show validation error messages if needed</a:t>
            </a:r>
          </a:p>
          <a:p>
            <a:r>
              <a:rPr lang="en-US" sz="1200"/>
              <a:t>- [  ] Prevent form submission until validation passes</a:t>
            </a:r>
            <a:br>
              <a:rPr lang="en-US" sz="1200"/>
            </a:br>
            <a:r>
              <a:rPr lang="en-US" sz="1200"/>
              <a:t> </a:t>
            </a:r>
          </a:p>
          <a:p>
            <a:r>
              <a:rPr lang="en-US" sz="1200" b="1"/>
              <a:t>Phase 4: Update Modal Behavior</a:t>
            </a:r>
            <a:endParaRPr lang="en-US" sz="1200"/>
          </a:p>
          <a:p>
            <a:r>
              <a:rPr lang="en-US" sz="1200"/>
              <a:t>- [  ] Replace old `showResults()` function to show new combined modal</a:t>
            </a:r>
          </a:p>
          <a:p>
            <a:r>
              <a:rPr lang="en-US" sz="1200"/>
              <a:t>- [  ] Populate Summary section with behavioral counts</a:t>
            </a:r>
          </a:p>
          <a:p>
            <a:r>
              <a:rPr lang="en-US" sz="1200"/>
              <a:t>- [  ] Replace old question flow with new form handling</a:t>
            </a:r>
          </a:p>
          <a:p>
            <a:endParaRPr lang="en-US" sz="1200"/>
          </a:p>
          <a:p>
            <a:r>
              <a:rPr lang="en-US" sz="1200" b="1"/>
              <a:t>Phase 5: Update Data Handling</a:t>
            </a:r>
            <a:endParaRPr lang="en-US" sz="1200"/>
          </a:p>
          <a:p>
            <a:r>
              <a:rPr lang="en-US" sz="1200"/>
              <a:t>- [  ] Update email content generation to use new question data</a:t>
            </a:r>
          </a:p>
          <a:p>
            <a:r>
              <a:rPr lang="en-US" sz="1200"/>
              <a:t>- [  ] Modify copy-to-clipboard to include new data format</a:t>
            </a:r>
          </a:p>
          <a:p>
            <a:r>
              <a:rPr lang="en-US" sz="1200"/>
              <a:t>- [  ] Combine copy + email actions into single button click</a:t>
            </a:r>
          </a:p>
          <a:p>
            <a:endParaRPr lang="en-US" sz="1200"/>
          </a:p>
          <a:p>
            <a:r>
              <a:rPr lang="en-US" sz="1200" b="1"/>
              <a:t>Phase 6: Clean Up</a:t>
            </a:r>
            <a:endParaRPr lang="en-US" sz="1200"/>
          </a:p>
          <a:p>
            <a:r>
              <a:rPr lang="en-US" sz="1200"/>
              <a:t>- [  ] Remove old results modal HTML</a:t>
            </a:r>
          </a:p>
          <a:p>
            <a:r>
              <a:rPr lang="en-US" sz="1200"/>
              <a:t>- [  ] Remove old question modal HTML</a:t>
            </a:r>
          </a:p>
          <a:p>
            <a:r>
              <a:rPr lang="en-US" sz="1200"/>
              <a:t>- [  ] Remove old question flow JavaScript functions</a:t>
            </a:r>
          </a:p>
          <a:p>
            <a:r>
              <a:rPr lang="en-US" sz="1200"/>
              <a:t>- [  ] Test the complete flow: Start → Count → Timer expires → New modal → Copy &amp; Email</a:t>
            </a:r>
          </a:p>
        </p:txBody>
      </p:sp>
      <p:sp>
        <p:nvSpPr>
          <p:cNvPr id="5" name="TextBox 4">
            <a:extLst>
              <a:ext uri="{FF2B5EF4-FFF2-40B4-BE49-F238E27FC236}">
                <a16:creationId xmlns:a16="http://schemas.microsoft.com/office/drawing/2014/main" id="{E6CDF141-7F5B-3F1D-A1CF-052AD362BD89}"/>
              </a:ext>
            </a:extLst>
          </p:cNvPr>
          <p:cNvSpPr txBox="1"/>
          <p:nvPr/>
        </p:nvSpPr>
        <p:spPr>
          <a:xfrm>
            <a:off x="257837" y="210771"/>
            <a:ext cx="2555105" cy="769441"/>
          </a:xfrm>
          <a:prstGeom prst="rect">
            <a:avLst/>
          </a:prstGeom>
          <a:noFill/>
        </p:spPr>
        <p:txBody>
          <a:bodyPr wrap="square" rtlCol="0">
            <a:spAutoFit/>
          </a:bodyPr>
          <a:lstStyle/>
          <a:p>
            <a:r>
              <a:rPr lang="en-US" sz="4400"/>
              <a:t>todo.md</a:t>
            </a:r>
          </a:p>
        </p:txBody>
      </p:sp>
      <p:sp>
        <p:nvSpPr>
          <p:cNvPr id="2" name="TextBox 1">
            <a:extLst>
              <a:ext uri="{FF2B5EF4-FFF2-40B4-BE49-F238E27FC236}">
                <a16:creationId xmlns:a16="http://schemas.microsoft.com/office/drawing/2014/main" id="{19F096AF-E18C-AE05-8CBF-956DCF19923E}"/>
              </a:ext>
            </a:extLst>
          </p:cNvPr>
          <p:cNvSpPr txBox="1"/>
          <p:nvPr/>
        </p:nvSpPr>
        <p:spPr>
          <a:xfrm>
            <a:off x="689604" y="2967334"/>
            <a:ext cx="424667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“Follow these series of steps...”</a:t>
            </a:r>
          </a:p>
        </p:txBody>
      </p:sp>
      <p:sp>
        <p:nvSpPr>
          <p:cNvPr id="3" name="TextBox 2">
            <a:extLst>
              <a:ext uri="{FF2B5EF4-FFF2-40B4-BE49-F238E27FC236}">
                <a16:creationId xmlns:a16="http://schemas.microsoft.com/office/drawing/2014/main" id="{4B211E2E-C758-18B8-DF77-BB0B4E750D3E}"/>
              </a:ext>
            </a:extLst>
          </p:cNvPr>
          <p:cNvSpPr txBox="1"/>
          <p:nvPr/>
        </p:nvSpPr>
        <p:spPr>
          <a:xfrm>
            <a:off x="1934031" y="846317"/>
            <a:ext cx="2401619" cy="830997"/>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focus mechanism,</a:t>
            </a:r>
          </a:p>
          <a:p>
            <a:r>
              <a:rPr lang="en-US" sz="2400">
                <a:solidFill>
                  <a:schemeClr val="accent5">
                    <a:lumMod val="75000"/>
                  </a:schemeClr>
                </a:solidFill>
                <a:latin typeface="Ink Free" panose="03080402000500000000" pitchFamily="66" charset="0"/>
              </a:rPr>
              <a:t>short-lived</a:t>
            </a:r>
          </a:p>
        </p:txBody>
      </p:sp>
      <p:sp>
        <p:nvSpPr>
          <p:cNvPr id="6" name="TextBox 5">
            <a:extLst>
              <a:ext uri="{FF2B5EF4-FFF2-40B4-BE49-F238E27FC236}">
                <a16:creationId xmlns:a16="http://schemas.microsoft.com/office/drawing/2014/main" id="{A45BBF4A-4A2D-35F4-2241-53F1BFB925DF}"/>
              </a:ext>
            </a:extLst>
          </p:cNvPr>
          <p:cNvSpPr txBox="1"/>
          <p:nvPr/>
        </p:nvSpPr>
        <p:spPr>
          <a:xfrm>
            <a:off x="2288334" y="5366976"/>
            <a:ext cx="3530134" cy="369332"/>
          </a:xfrm>
          <a:prstGeom prst="rect">
            <a:avLst/>
          </a:prstGeom>
          <a:noFill/>
        </p:spPr>
        <p:txBody>
          <a:bodyPr wrap="none" rtlCol="0">
            <a:spAutoFit/>
          </a:bodyPr>
          <a:lstStyle/>
          <a:p>
            <a:r>
              <a:rPr lang="en-US">
                <a:highlight>
                  <a:srgbClr val="FFFF00"/>
                </a:highlight>
              </a:rPr>
              <a:t>really powerful way to help focus AI</a:t>
            </a:r>
          </a:p>
        </p:txBody>
      </p:sp>
      <p:grpSp>
        <p:nvGrpSpPr>
          <p:cNvPr id="7" name="Group 6">
            <a:extLst>
              <a:ext uri="{FF2B5EF4-FFF2-40B4-BE49-F238E27FC236}">
                <a16:creationId xmlns:a16="http://schemas.microsoft.com/office/drawing/2014/main" id="{F0128227-D6E2-527D-3684-EDE785D05D88}"/>
              </a:ext>
            </a:extLst>
          </p:cNvPr>
          <p:cNvGrpSpPr/>
          <p:nvPr/>
        </p:nvGrpSpPr>
        <p:grpSpPr>
          <a:xfrm>
            <a:off x="324416" y="4979320"/>
            <a:ext cx="1364427" cy="1563559"/>
            <a:chOff x="2377536" y="1718605"/>
            <a:chExt cx="1364427" cy="1563559"/>
          </a:xfrm>
        </p:grpSpPr>
        <p:sp>
          <p:nvSpPr>
            <p:cNvPr id="9" name="Rounded Rectangle 8">
              <a:extLst>
                <a:ext uri="{FF2B5EF4-FFF2-40B4-BE49-F238E27FC236}">
                  <a16:creationId xmlns:a16="http://schemas.microsoft.com/office/drawing/2014/main" id="{DBA4ACDD-8C0B-3401-A64D-52562935139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179E48-5CA4-689E-7D43-5607BEEECAA8}"/>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11" name="Picture 10" descr="A black and white drawing of a stopwatch&#10;&#10;AI-generated content may be incorrect.">
            <a:extLst>
              <a:ext uri="{FF2B5EF4-FFF2-40B4-BE49-F238E27FC236}">
                <a16:creationId xmlns:a16="http://schemas.microsoft.com/office/drawing/2014/main" id="{487F5EF1-D7F5-00A8-9078-EAAEEDA2C0B5}"/>
              </a:ext>
            </a:extLst>
          </p:cNvPr>
          <p:cNvPicPr>
            <a:picLocks noChangeAspect="1"/>
          </p:cNvPicPr>
          <p:nvPr/>
        </p:nvPicPr>
        <p:blipFill>
          <a:blip r:embed="rId2"/>
          <a:stretch>
            <a:fillRect/>
          </a:stretch>
        </p:blipFill>
        <p:spPr>
          <a:xfrm>
            <a:off x="427998" y="5060787"/>
            <a:ext cx="275220" cy="306189"/>
          </a:xfrm>
          <a:prstGeom prst="rect">
            <a:avLst/>
          </a:prstGeom>
        </p:spPr>
      </p:pic>
      <p:pic>
        <p:nvPicPr>
          <p:cNvPr id="12" name="Picture 11" descr="A black and white drawing of a tent&#10;&#10;AI-generated content may be incorrect.">
            <a:extLst>
              <a:ext uri="{FF2B5EF4-FFF2-40B4-BE49-F238E27FC236}">
                <a16:creationId xmlns:a16="http://schemas.microsoft.com/office/drawing/2014/main" id="{7522DED6-E86D-AA4F-7054-5D1795EBA03A}"/>
              </a:ext>
            </a:extLst>
          </p:cNvPr>
          <p:cNvPicPr>
            <a:picLocks noChangeAspect="1"/>
          </p:cNvPicPr>
          <p:nvPr/>
        </p:nvPicPr>
        <p:blipFill>
          <a:blip r:embed="rId3"/>
          <a:stretch>
            <a:fillRect/>
          </a:stretch>
        </p:blipFill>
        <p:spPr>
          <a:xfrm>
            <a:off x="1231678" y="6202009"/>
            <a:ext cx="815464" cy="504811"/>
          </a:xfrm>
          <a:prstGeom prst="rect">
            <a:avLst/>
          </a:prstGeom>
        </p:spPr>
      </p:pic>
      <p:grpSp>
        <p:nvGrpSpPr>
          <p:cNvPr id="13" name="Group 12">
            <a:extLst>
              <a:ext uri="{FF2B5EF4-FFF2-40B4-BE49-F238E27FC236}">
                <a16:creationId xmlns:a16="http://schemas.microsoft.com/office/drawing/2014/main" id="{379E7F92-EF1D-ED03-5A55-81BE2311FC9A}"/>
              </a:ext>
            </a:extLst>
          </p:cNvPr>
          <p:cNvGrpSpPr/>
          <p:nvPr/>
        </p:nvGrpSpPr>
        <p:grpSpPr>
          <a:xfrm>
            <a:off x="138634" y="4296011"/>
            <a:ext cx="543769" cy="663802"/>
            <a:chOff x="9461137" y="2018688"/>
            <a:chExt cx="543769" cy="663802"/>
          </a:xfrm>
        </p:grpSpPr>
        <p:pic>
          <p:nvPicPr>
            <p:cNvPr id="14" name="Picture 13" descr="A paper with a pin on it&#10;&#10;AI-generated content may be incorrect.">
              <a:extLst>
                <a:ext uri="{FF2B5EF4-FFF2-40B4-BE49-F238E27FC236}">
                  <a16:creationId xmlns:a16="http://schemas.microsoft.com/office/drawing/2014/main" id="{C270C654-FFB8-1C57-31B7-0310791E292B}"/>
                </a:ext>
              </a:extLst>
            </p:cNvPr>
            <p:cNvPicPr>
              <a:picLocks noChangeAspect="1"/>
            </p:cNvPicPr>
            <p:nvPr/>
          </p:nvPicPr>
          <p:blipFill>
            <a:blip r:embed="rId4"/>
            <a:stretch>
              <a:fillRect/>
            </a:stretch>
          </p:blipFill>
          <p:spPr>
            <a:xfrm>
              <a:off x="9461137" y="2018688"/>
              <a:ext cx="426974" cy="519311"/>
            </a:xfrm>
            <a:prstGeom prst="rect">
              <a:avLst/>
            </a:prstGeom>
          </p:spPr>
        </p:pic>
        <p:pic>
          <p:nvPicPr>
            <p:cNvPr id="15" name="Picture 14" descr="A sketch of a notebook with a path and flag&#10;&#10;AI-generated content may be incorrect.">
              <a:extLst>
                <a:ext uri="{FF2B5EF4-FFF2-40B4-BE49-F238E27FC236}">
                  <a16:creationId xmlns:a16="http://schemas.microsoft.com/office/drawing/2014/main" id="{75D882B7-140E-102E-0AE2-C1CC35BB0F5C}"/>
                </a:ext>
              </a:extLst>
            </p:cNvPr>
            <p:cNvPicPr>
              <a:picLocks noChangeAspect="1"/>
            </p:cNvPicPr>
            <p:nvPr/>
          </p:nvPicPr>
          <p:blipFill>
            <a:blip r:embed="rId5"/>
            <a:stretch>
              <a:fillRect/>
            </a:stretch>
          </p:blipFill>
          <p:spPr>
            <a:xfrm>
              <a:off x="9633082" y="2222859"/>
              <a:ext cx="371824" cy="459631"/>
            </a:xfrm>
            <a:prstGeom prst="rect">
              <a:avLst/>
            </a:prstGeom>
          </p:spPr>
        </p:pic>
      </p:grpSp>
      <p:sp>
        <p:nvSpPr>
          <p:cNvPr id="16" name="TextBox 15">
            <a:extLst>
              <a:ext uri="{FF2B5EF4-FFF2-40B4-BE49-F238E27FC236}">
                <a16:creationId xmlns:a16="http://schemas.microsoft.com/office/drawing/2014/main" id="{67918BE7-8EF4-B417-4194-A177FF2F41E4}"/>
              </a:ext>
            </a:extLst>
          </p:cNvPr>
          <p:cNvSpPr txBox="1"/>
          <p:nvPr/>
        </p:nvSpPr>
        <p:spPr>
          <a:xfrm>
            <a:off x="703218" y="4323613"/>
            <a:ext cx="1293880" cy="646331"/>
          </a:xfrm>
          <a:prstGeom prst="rect">
            <a:avLst/>
          </a:prstGeom>
          <a:noFill/>
        </p:spPr>
        <p:txBody>
          <a:bodyPr wrap="none" rtlCol="0">
            <a:spAutoFit/>
          </a:bodyPr>
          <a:lstStyle/>
          <a:p>
            <a:r>
              <a:rPr lang="en-US"/>
              <a:t>TODOs &amp;</a:t>
            </a:r>
          </a:p>
          <a:p>
            <a:r>
              <a:rPr lang="en-US"/>
              <a:t>scratchpads</a:t>
            </a:r>
          </a:p>
        </p:txBody>
      </p:sp>
    </p:spTree>
    <p:extLst>
      <p:ext uri="{BB962C8B-B14F-4D97-AF65-F5344CB8AC3E}">
        <p14:creationId xmlns:p14="http://schemas.microsoft.com/office/powerpoint/2010/main" val="7120650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FED9-DEB0-5D9C-35F5-9A5D956F21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5C5CEB-92E6-4893-C565-B7742BD59AE3}"/>
              </a:ext>
            </a:extLst>
          </p:cNvPr>
          <p:cNvSpPr txBox="1"/>
          <p:nvPr/>
        </p:nvSpPr>
        <p:spPr>
          <a:xfrm>
            <a:off x="1975457" y="302359"/>
            <a:ext cx="8241085" cy="6555641"/>
          </a:xfrm>
          <a:prstGeom prst="rect">
            <a:avLst/>
          </a:prstGeom>
          <a:noFill/>
        </p:spPr>
        <p:txBody>
          <a:bodyPr wrap="square">
            <a:spAutoFit/>
          </a:bodyPr>
          <a:lstStyle/>
          <a:p>
            <a:r>
              <a:rPr lang="en-US" sz="1200">
                <a:latin typeface="Fira Code" pitchFamily="49" charset="0"/>
                <a:ea typeface="Fira Code" pitchFamily="49" charset="0"/>
                <a:cs typeface="Fira Code" pitchFamily="49" charset="0"/>
              </a:rPr>
              <a:t> AI Configuration (Auto-loaded)</a:t>
            </a:r>
          </a:p>
          <a:p>
            <a:r>
              <a:rPr lang="en-US" sz="1200">
                <a:latin typeface="Fira Code" pitchFamily="49" charset="0"/>
                <a:ea typeface="Fira Code" pitchFamily="49" charset="0"/>
                <a:cs typeface="Fira Code" pitchFamily="49" charset="0"/>
              </a:rPr>
              <a:t>  ├── ~/.claude/</a:t>
            </a:r>
          </a:p>
          <a:p>
            <a:r>
              <a:rPr lang="en-US" sz="1200">
                <a:latin typeface="Fira Code" pitchFamily="49" charset="0"/>
                <a:ea typeface="Fira Code" pitchFamily="49" charset="0"/>
                <a:cs typeface="Fira Code" pitchFamily="49" charset="0"/>
              </a:rPr>
              <a:t>  │   └── CLAUDE.md                  # Global rules - always loaded</a:t>
            </a:r>
          </a:p>
          <a:p>
            <a:r>
              <a:rPr lang="en-US" sz="1200">
                <a:latin typeface="Fira Code" pitchFamily="49" charset="0"/>
                <a:ea typeface="Fira Code" pitchFamily="49" charset="0"/>
                <a:cs typeface="Fira Code" pitchFamily="49" charset="0"/>
              </a:rPr>
              <a:t>  └── project/</a:t>
            </a:r>
          </a:p>
          <a:p>
            <a:r>
              <a:rPr lang="en-US" sz="1200">
                <a:latin typeface="Fira Code" pitchFamily="49" charset="0"/>
                <a:ea typeface="Fira Code" pitchFamily="49" charset="0"/>
                <a:cs typeface="Fira Code" pitchFamily="49" charset="0"/>
              </a:rPr>
              <a:t>      ├── CLAUDE.md                  # Project rules - loaded in project</a:t>
            </a:r>
          </a:p>
          <a:p>
            <a:r>
              <a:rPr lang="en-US" sz="1200">
                <a:latin typeface="Fira Code" pitchFamily="49" charset="0"/>
                <a:ea typeface="Fira Code" pitchFamily="49" charset="0"/>
                <a:cs typeface="Fira Code" pitchFamily="49" charset="0"/>
              </a:rPr>
              <a:t>      └── frontend/</a:t>
            </a:r>
          </a:p>
          <a:p>
            <a:r>
              <a:rPr lang="en-US" sz="1200">
                <a:latin typeface="Fira Code" pitchFamily="49" charset="0"/>
                <a:ea typeface="Fira Code" pitchFamily="49" charset="0"/>
                <a:cs typeface="Fira Code" pitchFamily="49" charset="0"/>
              </a:rPr>
              <a:t>          └── CLAUDE.md              # Folder-specific rules</a:t>
            </a:r>
          </a:p>
          <a:p>
            <a:br>
              <a:rPr lang="en-US" sz="1200">
                <a:latin typeface="Fira Code" pitchFamily="49" charset="0"/>
                <a:ea typeface="Fira Code" pitchFamily="49" charset="0"/>
                <a:cs typeface="Fira Code" pitchFamily="49" charset="0"/>
              </a:rPr>
            </a:br>
            <a:r>
              <a:rPr lang="en-US" sz="1200">
                <a:latin typeface="Fira Code" pitchFamily="49" charset="0"/>
                <a:ea typeface="Fira Code" pitchFamily="49" charset="0"/>
                <a:cs typeface="Fira Code" pitchFamily="49" charset="0"/>
              </a:rPr>
              <a:t> Project Documentation (On-demand reference)</a:t>
            </a:r>
          </a:p>
          <a:p>
            <a:r>
              <a:rPr lang="en-US" sz="1200">
                <a:latin typeface="Fira Code" pitchFamily="49" charset="0"/>
                <a:ea typeface="Fira Code" pitchFamily="49" charset="0"/>
                <a:cs typeface="Fira Code" pitchFamily="49" charset="0"/>
              </a:rPr>
              <a:t>  └── project/docs/</a:t>
            </a:r>
          </a:p>
          <a:p>
            <a:r>
              <a:rPr lang="en-US" sz="1200">
                <a:latin typeface="Fira Code" pitchFamily="49" charset="0"/>
                <a:ea typeface="Fira Code" pitchFamily="49" charset="0"/>
                <a:cs typeface="Fira Code" pitchFamily="49" charset="0"/>
              </a:rPr>
              <a:t>      ├── context/</a:t>
            </a:r>
          </a:p>
          <a:p>
            <a:r>
              <a:rPr lang="en-US" sz="1200">
                <a:latin typeface="Fira Code" pitchFamily="49" charset="0"/>
                <a:ea typeface="Fira Code" pitchFamily="49" charset="0"/>
                <a:cs typeface="Fira Code" pitchFamily="49" charset="0"/>
              </a:rPr>
              <a:t>      │   ├── project.md             # What this is</a:t>
            </a:r>
          </a:p>
          <a:p>
            <a:r>
              <a:rPr lang="en-US" sz="1200">
                <a:latin typeface="Fira Code" pitchFamily="49" charset="0"/>
                <a:ea typeface="Fira Code" pitchFamily="49" charset="0"/>
                <a:cs typeface="Fira Code" pitchFamily="49" charset="0"/>
              </a:rPr>
              <a:t>      │   ├── architecture.md        # How it's built</a:t>
            </a:r>
          </a:p>
          <a:p>
            <a:r>
              <a:rPr lang="en-US" sz="1200">
                <a:latin typeface="Fira Code" pitchFamily="49" charset="0"/>
                <a:ea typeface="Fira Code" pitchFamily="49" charset="0"/>
                <a:cs typeface="Fira Code" pitchFamily="49" charset="0"/>
              </a:rPr>
              <a:t>      │   ├── technical_stack.md     # What we use</a:t>
            </a:r>
          </a:p>
          <a:p>
            <a:r>
              <a:rPr lang="en-US" sz="1200">
                <a:latin typeface="Fira Code" pitchFamily="49" charset="0"/>
                <a:ea typeface="Fira Code" pitchFamily="49" charset="0"/>
                <a:cs typeface="Fira Code" pitchFamily="49" charset="0"/>
              </a:rPr>
              <a:t>      │   └── map.md                 # Where things are</a:t>
            </a:r>
          </a:p>
          <a:p>
            <a:r>
              <a:rPr lang="en-US" sz="1200">
                <a:latin typeface="Fira Code" pitchFamily="49" charset="0"/>
                <a:ea typeface="Fira Code" pitchFamily="49" charset="0"/>
                <a:cs typeface="Fira Code" pitchFamily="49" charset="0"/>
              </a:rPr>
              <a:t>      └── workspace/</a:t>
            </a:r>
          </a:p>
          <a:p>
            <a:r>
              <a:rPr lang="en-US" sz="1200">
                <a:latin typeface="Fira Code" pitchFamily="49" charset="0"/>
                <a:ea typeface="Fira Code" pitchFamily="49" charset="0"/>
                <a:cs typeface="Fira Code" pitchFamily="49" charset="0"/>
              </a:rPr>
              <a:t>          ├── todo.md                # Current tasks (delete after)</a:t>
            </a:r>
          </a:p>
          <a:p>
            <a:r>
              <a:rPr lang="en-US" sz="1200">
                <a:latin typeface="Fira Code" pitchFamily="49" charset="0"/>
                <a:ea typeface="Fira Code" pitchFamily="49" charset="0"/>
                <a:cs typeface="Fira Code" pitchFamily="49" charset="0"/>
              </a:rPr>
              <a:t>          ├── feature_a.md           # Feature context (temporary)</a:t>
            </a:r>
          </a:p>
          <a:p>
            <a:r>
              <a:rPr lang="en-US" sz="1200">
                <a:latin typeface="Fira Code" pitchFamily="49" charset="0"/>
                <a:ea typeface="Fira Code" pitchFamily="49" charset="0"/>
                <a:cs typeface="Fira Code" pitchFamily="49" charset="0"/>
              </a:rPr>
              <a:t>          ├── spike.md               # Exploration notes (temporary)</a:t>
            </a:r>
          </a:p>
          <a:p>
            <a:r>
              <a:rPr lang="en-US" sz="1200">
                <a:latin typeface="Fira Code" pitchFamily="49" charset="0"/>
                <a:ea typeface="Fira Code" pitchFamily="49" charset="0"/>
                <a:cs typeface="Fira Code" pitchFamily="49" charset="0"/>
              </a:rPr>
              <a:t>          ├── roadmap.md             # Future plans (semi-permanent)</a:t>
            </a:r>
          </a:p>
          <a:p>
            <a:r>
              <a:rPr lang="en-US" sz="1200">
                <a:latin typeface="Fira Code" pitchFamily="49" charset="0"/>
                <a:ea typeface="Fira Code" pitchFamily="49" charset="0"/>
                <a:cs typeface="Fira Code" pitchFamily="49" charset="0"/>
              </a:rPr>
              <a:t>          └── backlog.md             # Task queue (semi-permanent)</a:t>
            </a:r>
            <a:br>
              <a:rPr lang="en-US" sz="1200">
                <a:latin typeface="Fira Code" pitchFamily="49" charset="0"/>
                <a:ea typeface="Fira Code" pitchFamily="49" charset="0"/>
                <a:cs typeface="Fira Code" pitchFamily="49" charset="0"/>
              </a:rPr>
            </a:br>
            <a:endParaRPr lang="en-US" sz="1200">
              <a:latin typeface="Fira Code" pitchFamily="49" charset="0"/>
              <a:ea typeface="Fira Code" pitchFamily="49" charset="0"/>
              <a:cs typeface="Fira Code" pitchFamily="49" charset="0"/>
            </a:endParaRPr>
          </a:p>
          <a:p>
            <a:r>
              <a:rPr lang="en-US" sz="1200">
                <a:latin typeface="Fira Code" pitchFamily="49" charset="0"/>
                <a:ea typeface="Fira Code" pitchFamily="49" charset="0"/>
                <a:cs typeface="Fira Code" pitchFamily="49" charset="0"/>
              </a:rPr>
              <a:t>  Reference Library (On-demand references)</a:t>
            </a:r>
          </a:p>
          <a:p>
            <a:r>
              <a:rPr lang="en-US" sz="1200">
                <a:latin typeface="Fira Code" pitchFamily="49" charset="0"/>
                <a:ea typeface="Fira Code" pitchFamily="49" charset="0"/>
                <a:cs typeface="Fira Code" pitchFamily="49" charset="0"/>
              </a:rPr>
              <a:t>  └── ~/.claude/commands/_/          </a:t>
            </a:r>
            <a:r>
              <a:rPr lang="en-US" sz="1200">
                <a:solidFill>
                  <a:srgbClr val="C00000"/>
                </a:solidFill>
                <a:latin typeface="Fira Code" pitchFamily="49" charset="0"/>
                <a:ea typeface="Fira Code" pitchFamily="49" charset="0"/>
                <a:cs typeface="Fira Code" pitchFamily="49" charset="0"/>
              </a:rPr>
              <a:t># slash commands </a:t>
            </a:r>
          </a:p>
          <a:p>
            <a:r>
              <a:rPr lang="en-US" sz="1200">
                <a:latin typeface="Fira Code" pitchFamily="49" charset="0"/>
                <a:ea typeface="Fira Code" pitchFamily="49" charset="0"/>
                <a:cs typeface="Fira Code" pitchFamily="49" charset="0"/>
              </a:rPr>
              <a:t>      ├── preferences/</a:t>
            </a:r>
          </a:p>
          <a:p>
            <a:r>
              <a:rPr lang="en-US" sz="1200">
                <a:latin typeface="Fira Code" pitchFamily="49" charset="0"/>
                <a:ea typeface="Fira Code" pitchFamily="49" charset="0"/>
                <a:cs typeface="Fira Code" pitchFamily="49" charset="0"/>
              </a:rPr>
              <a:t>      │   ├── python_style.md        # /python_style - How I like Python</a:t>
            </a:r>
          </a:p>
          <a:p>
            <a:r>
              <a:rPr lang="en-US" sz="1200">
                <a:latin typeface="Fira Code" pitchFamily="49" charset="0"/>
                <a:ea typeface="Fira Code" pitchFamily="49" charset="0"/>
                <a:cs typeface="Fira Code" pitchFamily="49" charset="0"/>
              </a:rPr>
              <a:t>      │   └── bash.md                # /bash - My bash preferences</a:t>
            </a:r>
          </a:p>
          <a:p>
            <a:r>
              <a:rPr lang="en-US" sz="1200">
                <a:latin typeface="Fira Code" pitchFamily="49" charset="0"/>
                <a:ea typeface="Fira Code" pitchFamily="49" charset="0"/>
                <a:cs typeface="Fira Code" pitchFamily="49" charset="0"/>
              </a:rPr>
              <a:t>      ├── how_to/</a:t>
            </a:r>
          </a:p>
          <a:p>
            <a:r>
              <a:rPr lang="en-US" sz="1200">
                <a:latin typeface="Fira Code" pitchFamily="49" charset="0"/>
                <a:ea typeface="Fira Code" pitchFamily="49" charset="0"/>
                <a:cs typeface="Fira Code" pitchFamily="49" charset="0"/>
              </a:rPr>
              <a:t>      │   ├── nullables.md           # /nullables - Teaching: how to do nullables</a:t>
            </a:r>
          </a:p>
          <a:p>
            <a:r>
              <a:rPr lang="en-US" sz="1200">
                <a:latin typeface="Fira Code" pitchFamily="49" charset="0"/>
                <a:ea typeface="Fira Code" pitchFamily="49" charset="0"/>
                <a:cs typeface="Fira Code" pitchFamily="49" charset="0"/>
              </a:rPr>
              <a:t>      │   ├── uv.md                  # /uv - Teaching: how to use UV</a:t>
            </a:r>
          </a:p>
          <a:p>
            <a:r>
              <a:rPr lang="en-US" sz="1200">
                <a:latin typeface="Fira Code" pitchFamily="49" charset="0"/>
                <a:ea typeface="Fira Code" pitchFamily="49" charset="0"/>
                <a:cs typeface="Fira Code" pitchFamily="49" charset="0"/>
              </a:rPr>
              <a:t>      │   └── approval_tests.md      # /approval_tests - Teaching: approval testing</a:t>
            </a:r>
          </a:p>
          <a:p>
            <a:r>
              <a:rPr lang="en-US" sz="1200">
                <a:latin typeface="Fira Code" pitchFamily="49" charset="0"/>
                <a:ea typeface="Fira Code" pitchFamily="49" charset="0"/>
                <a:cs typeface="Fira Code" pitchFamily="49" charset="0"/>
              </a:rPr>
              <a:t>      └── processes/</a:t>
            </a:r>
          </a:p>
          <a:p>
            <a:r>
              <a:rPr lang="en-US" sz="1200">
                <a:latin typeface="Fira Code" pitchFamily="49" charset="0"/>
                <a:ea typeface="Fira Code" pitchFamily="49" charset="0"/>
                <a:cs typeface="Fira Code" pitchFamily="49" charset="0"/>
              </a:rPr>
              <a:t>          ├── tdd.md                 # /tdd - Algorithm: TDD steps</a:t>
            </a:r>
          </a:p>
          <a:p>
            <a:r>
              <a:rPr lang="en-US" sz="1200">
                <a:latin typeface="Fira Code" pitchFamily="49" charset="0"/>
                <a:ea typeface="Fira Code" pitchFamily="49" charset="0"/>
                <a:cs typeface="Fira Code" pitchFamily="49" charset="0"/>
              </a:rPr>
              <a:t>          └── refactoring.md         # /refactoring - Algorithm: refactoring</a:t>
            </a:r>
          </a:p>
          <a:p>
            <a:endParaRPr lang="en-US" sz="1200">
              <a:latin typeface="Fira Code" pitchFamily="49" charset="0"/>
              <a:ea typeface="Fira Code" pitchFamily="49" charset="0"/>
              <a:cs typeface="Fira Code" pitchFamily="49" charset="0"/>
            </a:endParaRPr>
          </a:p>
        </p:txBody>
      </p:sp>
      <p:pic>
        <p:nvPicPr>
          <p:cNvPr id="2" name="Picture 1" descr="A black and white flag with a check mark&#10;&#10;AI-generated content may be incorrect.">
            <a:extLst>
              <a:ext uri="{FF2B5EF4-FFF2-40B4-BE49-F238E27FC236}">
                <a16:creationId xmlns:a16="http://schemas.microsoft.com/office/drawing/2014/main" id="{766B4AA8-57BE-7210-A63B-3C6DF6F2E96D}"/>
              </a:ext>
            </a:extLst>
          </p:cNvPr>
          <p:cNvPicPr>
            <a:picLocks noChangeAspect="1"/>
          </p:cNvPicPr>
          <p:nvPr/>
        </p:nvPicPr>
        <p:blipFill>
          <a:blip r:embed="rId2"/>
          <a:stretch>
            <a:fillRect/>
          </a:stretch>
        </p:blipFill>
        <p:spPr>
          <a:xfrm>
            <a:off x="920102" y="361894"/>
            <a:ext cx="477820" cy="585958"/>
          </a:xfrm>
          <a:prstGeom prst="rect">
            <a:avLst/>
          </a:prstGeom>
        </p:spPr>
      </p:pic>
      <p:pic>
        <p:nvPicPr>
          <p:cNvPr id="5" name="Picture 4" descr="A black and white drawing of a tent&#10;&#10;AI-generated content may be incorrect.">
            <a:extLst>
              <a:ext uri="{FF2B5EF4-FFF2-40B4-BE49-F238E27FC236}">
                <a16:creationId xmlns:a16="http://schemas.microsoft.com/office/drawing/2014/main" id="{63011B22-8C1A-6C94-B3E2-EB471D6B171D}"/>
              </a:ext>
            </a:extLst>
          </p:cNvPr>
          <p:cNvPicPr>
            <a:picLocks noChangeAspect="1"/>
          </p:cNvPicPr>
          <p:nvPr/>
        </p:nvPicPr>
        <p:blipFill>
          <a:blip r:embed="rId3"/>
          <a:stretch>
            <a:fillRect/>
          </a:stretch>
        </p:blipFill>
        <p:spPr>
          <a:xfrm>
            <a:off x="729495" y="1832931"/>
            <a:ext cx="815464" cy="504811"/>
          </a:xfrm>
          <a:prstGeom prst="rect">
            <a:avLst/>
          </a:prstGeom>
        </p:spPr>
      </p:pic>
      <p:pic>
        <p:nvPicPr>
          <p:cNvPr id="13" name="Picture 12" descr="A black and white map of mountains&#10;&#10;AI-generated content may be incorrect.">
            <a:extLst>
              <a:ext uri="{FF2B5EF4-FFF2-40B4-BE49-F238E27FC236}">
                <a16:creationId xmlns:a16="http://schemas.microsoft.com/office/drawing/2014/main" id="{F47F5172-B00D-2941-9186-A3E5D99560C0}"/>
              </a:ext>
            </a:extLst>
          </p:cNvPr>
          <p:cNvPicPr>
            <a:picLocks noChangeAspect="1"/>
          </p:cNvPicPr>
          <p:nvPr/>
        </p:nvPicPr>
        <p:blipFill>
          <a:blip r:embed="rId4"/>
          <a:stretch>
            <a:fillRect/>
          </a:stretch>
        </p:blipFill>
        <p:spPr>
          <a:xfrm>
            <a:off x="9887981" y="2290918"/>
            <a:ext cx="694808" cy="576182"/>
          </a:xfrm>
          <a:prstGeom prst="rect">
            <a:avLst/>
          </a:prstGeom>
        </p:spPr>
      </p:pic>
      <p:pic>
        <p:nvPicPr>
          <p:cNvPr id="17" name="Picture 16" descr="A book with a step and a lit match&#10;&#10;AI-generated content may be incorrect.">
            <a:extLst>
              <a:ext uri="{FF2B5EF4-FFF2-40B4-BE49-F238E27FC236}">
                <a16:creationId xmlns:a16="http://schemas.microsoft.com/office/drawing/2014/main" id="{A09BC956-BA75-3246-8EA9-83E421F498A0}"/>
              </a:ext>
            </a:extLst>
          </p:cNvPr>
          <p:cNvPicPr>
            <a:picLocks noChangeAspect="1"/>
          </p:cNvPicPr>
          <p:nvPr/>
        </p:nvPicPr>
        <p:blipFill>
          <a:blip r:embed="rId5"/>
          <a:stretch>
            <a:fillRect/>
          </a:stretch>
        </p:blipFill>
        <p:spPr>
          <a:xfrm>
            <a:off x="10466723" y="5963061"/>
            <a:ext cx="740298" cy="531878"/>
          </a:xfrm>
          <a:prstGeom prst="rect">
            <a:avLst/>
          </a:prstGeom>
        </p:spPr>
      </p:pic>
      <p:pic>
        <p:nvPicPr>
          <p:cNvPr id="18" name="Picture 17" descr="A paper with a pin on it&#10;&#10;AI-generated content may be incorrect.">
            <a:extLst>
              <a:ext uri="{FF2B5EF4-FFF2-40B4-BE49-F238E27FC236}">
                <a16:creationId xmlns:a16="http://schemas.microsoft.com/office/drawing/2014/main" id="{0D7A717F-8D58-34F4-DBE5-8090259605D6}"/>
              </a:ext>
            </a:extLst>
          </p:cNvPr>
          <p:cNvPicPr>
            <a:picLocks noChangeAspect="1"/>
          </p:cNvPicPr>
          <p:nvPr/>
        </p:nvPicPr>
        <p:blipFill>
          <a:blip r:embed="rId6"/>
          <a:stretch>
            <a:fillRect/>
          </a:stretch>
        </p:blipFill>
        <p:spPr>
          <a:xfrm>
            <a:off x="10920511" y="2170159"/>
            <a:ext cx="573021" cy="696941"/>
          </a:xfrm>
          <a:prstGeom prst="rect">
            <a:avLst/>
          </a:prstGeom>
        </p:spPr>
      </p:pic>
      <p:pic>
        <p:nvPicPr>
          <p:cNvPr id="19" name="Picture 18" descr="A sketch of a notebook with a path and flag&#10;&#10;AI-generated content may be incorrect.">
            <a:extLst>
              <a:ext uri="{FF2B5EF4-FFF2-40B4-BE49-F238E27FC236}">
                <a16:creationId xmlns:a16="http://schemas.microsoft.com/office/drawing/2014/main" id="{20E8C988-B692-7371-413C-23CC2D886DDB}"/>
              </a:ext>
            </a:extLst>
          </p:cNvPr>
          <p:cNvPicPr>
            <a:picLocks noChangeAspect="1"/>
          </p:cNvPicPr>
          <p:nvPr/>
        </p:nvPicPr>
        <p:blipFill>
          <a:blip r:embed="rId7"/>
          <a:stretch>
            <a:fillRect/>
          </a:stretch>
        </p:blipFill>
        <p:spPr>
          <a:xfrm>
            <a:off x="10917981" y="3103787"/>
            <a:ext cx="526170" cy="650426"/>
          </a:xfrm>
          <a:prstGeom prst="rect">
            <a:avLst/>
          </a:prstGeom>
        </p:spPr>
      </p:pic>
      <p:grpSp>
        <p:nvGrpSpPr>
          <p:cNvPr id="20" name="Group 19">
            <a:extLst>
              <a:ext uri="{FF2B5EF4-FFF2-40B4-BE49-F238E27FC236}">
                <a16:creationId xmlns:a16="http://schemas.microsoft.com/office/drawing/2014/main" id="{420EA52A-8BC4-3967-53F9-39FCB0BCEC8A}"/>
              </a:ext>
            </a:extLst>
          </p:cNvPr>
          <p:cNvGrpSpPr/>
          <p:nvPr/>
        </p:nvGrpSpPr>
        <p:grpSpPr>
          <a:xfrm rot="20818454">
            <a:off x="9925902" y="3027587"/>
            <a:ext cx="649405" cy="802826"/>
            <a:chOff x="809455" y="3429000"/>
            <a:chExt cx="831347" cy="918481"/>
          </a:xfrm>
        </p:grpSpPr>
        <p:pic>
          <p:nvPicPr>
            <p:cNvPr id="21" name="Picture 20" descr="A black and white drawing of a notebook&#10;&#10;AI-generated content may be incorrect.">
              <a:extLst>
                <a:ext uri="{FF2B5EF4-FFF2-40B4-BE49-F238E27FC236}">
                  <a16:creationId xmlns:a16="http://schemas.microsoft.com/office/drawing/2014/main" id="{6AF046D7-B644-9482-A555-B5241725B9E5}"/>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2" name="Picture 21" descr="A black and white drawing of a notebook&#10;&#10;AI-generated content may be incorrect.">
              <a:extLst>
                <a:ext uri="{FF2B5EF4-FFF2-40B4-BE49-F238E27FC236}">
                  <a16:creationId xmlns:a16="http://schemas.microsoft.com/office/drawing/2014/main" id="{B7D7B67F-127F-334B-7276-78F8FBE03567}"/>
                </a:ext>
              </a:extLst>
            </p:cNvPr>
            <p:cNvPicPr>
              <a:picLocks noChangeAspect="1"/>
            </p:cNvPicPr>
            <p:nvPr/>
          </p:nvPicPr>
          <p:blipFill>
            <a:blip r:embed="rId8"/>
            <a:stretch>
              <a:fillRect/>
            </a:stretch>
          </p:blipFill>
          <p:spPr>
            <a:xfrm>
              <a:off x="952176" y="3596568"/>
              <a:ext cx="688626" cy="750913"/>
            </a:xfrm>
            <a:prstGeom prst="rect">
              <a:avLst/>
            </a:prstGeom>
          </p:spPr>
        </p:pic>
      </p:grpSp>
      <p:grpSp>
        <p:nvGrpSpPr>
          <p:cNvPr id="26" name="Group 25">
            <a:extLst>
              <a:ext uri="{FF2B5EF4-FFF2-40B4-BE49-F238E27FC236}">
                <a16:creationId xmlns:a16="http://schemas.microsoft.com/office/drawing/2014/main" id="{8C7CE1FA-6022-4DC1-C65F-07506F259BEE}"/>
              </a:ext>
            </a:extLst>
          </p:cNvPr>
          <p:cNvGrpSpPr/>
          <p:nvPr/>
        </p:nvGrpSpPr>
        <p:grpSpPr>
          <a:xfrm>
            <a:off x="10466723" y="4770561"/>
            <a:ext cx="512535" cy="610774"/>
            <a:chOff x="809455" y="3429000"/>
            <a:chExt cx="831347" cy="918481"/>
          </a:xfrm>
        </p:grpSpPr>
        <p:pic>
          <p:nvPicPr>
            <p:cNvPr id="27" name="Picture 26" descr="A black and white drawing of a notebook&#10;&#10;AI-generated content may be incorrect.">
              <a:extLst>
                <a:ext uri="{FF2B5EF4-FFF2-40B4-BE49-F238E27FC236}">
                  <a16:creationId xmlns:a16="http://schemas.microsoft.com/office/drawing/2014/main" id="{2A17BCF2-3C97-FD1B-51BC-0AC3BD194BDB}"/>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07B8F6B5-EF59-EED2-66BA-C0E375BDC7F6}"/>
                </a:ext>
              </a:extLst>
            </p:cNvPr>
            <p:cNvPicPr>
              <a:picLocks noChangeAspect="1"/>
            </p:cNvPicPr>
            <p:nvPr/>
          </p:nvPicPr>
          <p:blipFill>
            <a:blip r:embed="rId8"/>
            <a:stretch>
              <a:fillRect/>
            </a:stretch>
          </p:blipFill>
          <p:spPr>
            <a:xfrm>
              <a:off x="952176" y="3596568"/>
              <a:ext cx="688626" cy="750913"/>
            </a:xfrm>
            <a:prstGeom prst="rect">
              <a:avLst/>
            </a:prstGeom>
          </p:spPr>
        </p:pic>
      </p:grpSp>
      <p:pic>
        <p:nvPicPr>
          <p:cNvPr id="29" name="Picture 28" descr="A black and white drawing of a notebook&#10;&#10;AI-generated content may be incorrect.">
            <a:extLst>
              <a:ext uri="{FF2B5EF4-FFF2-40B4-BE49-F238E27FC236}">
                <a16:creationId xmlns:a16="http://schemas.microsoft.com/office/drawing/2014/main" id="{4D8B178D-5B44-534D-2FC8-76459FB5018B}"/>
              </a:ext>
            </a:extLst>
          </p:cNvPr>
          <p:cNvPicPr>
            <a:picLocks noChangeAspect="1"/>
          </p:cNvPicPr>
          <p:nvPr/>
        </p:nvPicPr>
        <p:blipFill>
          <a:blip r:embed="rId9"/>
          <a:stretch>
            <a:fillRect/>
          </a:stretch>
        </p:blipFill>
        <p:spPr>
          <a:xfrm>
            <a:off x="934720" y="4359862"/>
            <a:ext cx="556044" cy="599682"/>
          </a:xfrm>
          <a:prstGeom prst="rect">
            <a:avLst/>
          </a:prstGeom>
        </p:spPr>
      </p:pic>
    </p:spTree>
    <p:extLst>
      <p:ext uri="{BB962C8B-B14F-4D97-AF65-F5344CB8AC3E}">
        <p14:creationId xmlns:p14="http://schemas.microsoft.com/office/powerpoint/2010/main" val="279304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BDFA-636F-1CD8-8953-63F5DC28529A}"/>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5924D1C3-390B-7402-825A-ACC4DB5632A7}"/>
              </a:ext>
            </a:extLst>
          </p:cNvPr>
          <p:cNvSpPr txBox="1"/>
          <p:nvPr/>
        </p:nvSpPr>
        <p:spPr>
          <a:xfrm>
            <a:off x="5502514" y="3676814"/>
            <a:ext cx="658129" cy="369332"/>
          </a:xfrm>
          <a:prstGeom prst="rect">
            <a:avLst/>
          </a:prstGeom>
          <a:noFill/>
        </p:spPr>
        <p:txBody>
          <a:bodyPr wrap="none" rtlCol="0">
            <a:spAutoFit/>
          </a:bodyPr>
          <a:lstStyle/>
          <a:p>
            <a:r>
              <a:rPr lang="en-US"/>
              <a:t>reset</a:t>
            </a:r>
          </a:p>
        </p:txBody>
      </p:sp>
      <p:sp>
        <p:nvSpPr>
          <p:cNvPr id="18" name="Right Arrow 17">
            <a:extLst>
              <a:ext uri="{FF2B5EF4-FFF2-40B4-BE49-F238E27FC236}">
                <a16:creationId xmlns:a16="http://schemas.microsoft.com/office/drawing/2014/main" id="{06136A74-DD23-5CBF-6A3E-88EC2E5DC54D}"/>
              </a:ext>
            </a:extLst>
          </p:cNvPr>
          <p:cNvSpPr/>
          <p:nvPr/>
        </p:nvSpPr>
        <p:spPr>
          <a:xfrm>
            <a:off x="5622258" y="3120764"/>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CFC727F9-2071-3A65-442C-D64EE190E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054" y="3351501"/>
            <a:ext cx="2599706" cy="25997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80FB466-ED38-64EF-1504-3D9F9E27C0E1}"/>
              </a:ext>
            </a:extLst>
          </p:cNvPr>
          <p:cNvGrpSpPr/>
          <p:nvPr/>
        </p:nvGrpSpPr>
        <p:grpSpPr>
          <a:xfrm>
            <a:off x="7533851" y="462090"/>
            <a:ext cx="1625645" cy="2135695"/>
            <a:chOff x="7414275" y="457639"/>
            <a:chExt cx="1625645" cy="2135695"/>
          </a:xfrm>
        </p:grpSpPr>
        <p:grpSp>
          <p:nvGrpSpPr>
            <p:cNvPr id="3" name="Group 2">
              <a:extLst>
                <a:ext uri="{FF2B5EF4-FFF2-40B4-BE49-F238E27FC236}">
                  <a16:creationId xmlns:a16="http://schemas.microsoft.com/office/drawing/2014/main" id="{AAB603E3-86F1-2B6D-51CE-D1AFFEB85818}"/>
                </a:ext>
              </a:extLst>
            </p:cNvPr>
            <p:cNvGrpSpPr/>
            <p:nvPr/>
          </p:nvGrpSpPr>
          <p:grpSpPr>
            <a:xfrm>
              <a:off x="7414275" y="457639"/>
              <a:ext cx="1625645" cy="2135695"/>
              <a:chOff x="8501206" y="2328240"/>
              <a:chExt cx="1625645" cy="2135695"/>
            </a:xfrm>
          </p:grpSpPr>
          <p:sp>
            <p:nvSpPr>
              <p:cNvPr id="4" name="TextBox 3">
                <a:extLst>
                  <a:ext uri="{FF2B5EF4-FFF2-40B4-BE49-F238E27FC236}">
                    <a16:creationId xmlns:a16="http://schemas.microsoft.com/office/drawing/2014/main" id="{E31C037C-950C-6261-0E2C-A2E5D3001EEF}"/>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5" name="Rounded Rectangle 4">
                <a:extLst>
                  <a:ext uri="{FF2B5EF4-FFF2-40B4-BE49-F238E27FC236}">
                    <a16:creationId xmlns:a16="http://schemas.microsoft.com/office/drawing/2014/main" id="{8CC486EC-CB63-228A-336E-8D899FE98F1B}"/>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bright light in the sky&#10;&#10;AI-generated content may be incorrect.">
              <a:extLst>
                <a:ext uri="{FF2B5EF4-FFF2-40B4-BE49-F238E27FC236}">
                  <a16:creationId xmlns:a16="http://schemas.microsoft.com/office/drawing/2014/main" id="{C5C1B56F-38D2-B9BC-0352-ABEBBB3A8F5F}"/>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71958428-11AC-723C-9CCD-B9E0BDB352F7}"/>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0461FD47-4941-0A40-3CF8-A4BD4DCF8488}"/>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1" name="Cross 10">
            <a:extLst>
              <a:ext uri="{FF2B5EF4-FFF2-40B4-BE49-F238E27FC236}">
                <a16:creationId xmlns:a16="http://schemas.microsoft.com/office/drawing/2014/main" id="{5A95BCA4-3C91-5083-C8A0-8F08CDA1FC77}"/>
              </a:ext>
            </a:extLst>
          </p:cNvPr>
          <p:cNvSpPr/>
          <p:nvPr/>
        </p:nvSpPr>
        <p:spPr>
          <a:xfrm>
            <a:off x="8078929" y="2743906"/>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C7E9F3-9C63-B6E9-F562-BA87A1C96ADA}"/>
              </a:ext>
            </a:extLst>
          </p:cNvPr>
          <p:cNvSpPr txBox="1"/>
          <p:nvPr/>
        </p:nvSpPr>
        <p:spPr>
          <a:xfrm>
            <a:off x="9375605" y="906793"/>
            <a:ext cx="2764813" cy="923330"/>
          </a:xfrm>
          <a:prstGeom prst="rect">
            <a:avLst/>
          </a:prstGeom>
          <a:noFill/>
        </p:spPr>
        <p:txBody>
          <a:bodyPr wrap="square" rtlCol="0">
            <a:spAutoFit/>
          </a:bodyPr>
          <a:lstStyle/>
          <a:p>
            <a:r>
              <a:rPr lang="en-US"/>
              <a:t>save the important parts </a:t>
            </a:r>
          </a:p>
          <a:p>
            <a:endParaRPr lang="en-US"/>
          </a:p>
          <a:p>
            <a:r>
              <a:rPr lang="en-US"/>
              <a:t>so I can reload it easily</a:t>
            </a:r>
          </a:p>
        </p:txBody>
      </p:sp>
      <p:sp>
        <p:nvSpPr>
          <p:cNvPr id="14" name="TextBox 13">
            <a:extLst>
              <a:ext uri="{FF2B5EF4-FFF2-40B4-BE49-F238E27FC236}">
                <a16:creationId xmlns:a16="http://schemas.microsoft.com/office/drawing/2014/main" id="{1872D593-B53C-EF40-6F81-13E3F7C3750A}"/>
              </a:ext>
            </a:extLst>
          </p:cNvPr>
          <p:cNvSpPr txBox="1"/>
          <p:nvPr/>
        </p:nvSpPr>
        <p:spPr>
          <a:xfrm>
            <a:off x="9925962" y="4466688"/>
            <a:ext cx="1829283" cy="369332"/>
          </a:xfrm>
          <a:prstGeom prst="rect">
            <a:avLst/>
          </a:prstGeom>
          <a:noFill/>
        </p:spPr>
        <p:txBody>
          <a:bodyPr wrap="none" rtlCol="0">
            <a:spAutoFit/>
          </a:bodyPr>
          <a:lstStyle/>
          <a:p>
            <a:r>
              <a:rPr lang="en-US"/>
              <a:t>easier to hit reset</a:t>
            </a:r>
          </a:p>
        </p:txBody>
      </p:sp>
      <p:pic>
        <p:nvPicPr>
          <p:cNvPr id="2" name="Picture 2">
            <a:extLst>
              <a:ext uri="{FF2B5EF4-FFF2-40B4-BE49-F238E27FC236}">
                <a16:creationId xmlns:a16="http://schemas.microsoft.com/office/drawing/2014/main" id="{1E830F6A-6CC2-C2C7-1A94-E7ECFDCD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dissolve">
                                      <p:cBhvr>
                                        <p:cTn id="13" dur="500"/>
                                        <p:tgtEl>
                                          <p:spTgt spid="10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1"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19CB-264E-FC77-B9C6-0C9C9D8585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212408-DFCA-8AFD-FC29-29E290F20E50}"/>
              </a:ext>
            </a:extLst>
          </p:cNvPr>
          <p:cNvSpPr txBox="1">
            <a:spLocks/>
          </p:cNvSpPr>
          <p:nvPr/>
        </p:nvSpPr>
        <p:spPr>
          <a:xfrm>
            <a:off x="1713975" y="1116497"/>
            <a:ext cx="8764048" cy="523220"/>
          </a:xfrm>
          <a:prstGeom prst="rect">
            <a:avLst/>
          </a:prstGeom>
          <a:noFill/>
        </p:spPr>
        <p:txBody>
          <a:bodyPr wrap="square">
            <a:spAutoFit/>
          </a:bodyPr>
          <a:lstStyle/>
          <a:p>
            <a:r>
              <a:rPr lang="en-US" sz="2800" dirty="0">
                <a:solidFill>
                  <a:schemeClr val="accent5">
                    <a:lumMod val="75000"/>
                  </a:schemeClr>
                </a:solidFill>
                <a:latin typeface="Ink Free" panose="020F0502020204030204" pitchFamily="34" charset="0"/>
                <a:ea typeface="Heiti TC Medium" pitchFamily="2" charset="-128"/>
              </a:rPr>
              <a:t>Developing software using </a:t>
            </a:r>
            <a:r>
              <a:rPr lang="en-US" sz="2800" dirty="0">
                <a:solidFill>
                  <a:schemeClr val="tx1">
                    <a:lumMod val="50000"/>
                    <a:lumOff val="50000"/>
                  </a:schemeClr>
                </a:solidFill>
                <a:latin typeface="Ink Free" panose="020F0502020204030204" pitchFamily="34" charset="0"/>
                <a:ea typeface="Heiti TC Medium" pitchFamily="2" charset="-128"/>
              </a:rPr>
              <a:t>Agentic</a:t>
            </a:r>
            <a:r>
              <a:rPr lang="en-US" sz="2800" dirty="0">
                <a:solidFill>
                  <a:schemeClr val="accent5">
                    <a:lumMod val="75000"/>
                  </a:schemeClr>
                </a:solidFill>
                <a:latin typeface="Ink Free" panose="020F0502020204030204" pitchFamily="34" charset="0"/>
                <a:ea typeface="Heiti TC Medium" pitchFamily="2" charset="-128"/>
              </a:rPr>
              <a:t> Generative AI </a:t>
            </a:r>
            <a:r>
              <a:rPr lang="en-US" sz="2800" dirty="0">
                <a:solidFill>
                  <a:schemeClr val="tx1">
                    <a:lumMod val="50000"/>
                    <a:lumOff val="50000"/>
                  </a:schemeClr>
                </a:solidFill>
                <a:latin typeface="Ink Free" panose="020F0502020204030204" pitchFamily="34" charset="0"/>
                <a:ea typeface="Heiti TC Medium" pitchFamily="2" charset="-128"/>
              </a:rPr>
              <a:t>Tools</a:t>
            </a:r>
          </a:p>
        </p:txBody>
      </p:sp>
      <p:sp>
        <p:nvSpPr>
          <p:cNvPr id="13" name="TextBox 12">
            <a:extLst>
              <a:ext uri="{FF2B5EF4-FFF2-40B4-BE49-F238E27FC236}">
                <a16:creationId xmlns:a16="http://schemas.microsoft.com/office/drawing/2014/main" id="{3C80CB6C-2235-E990-FF42-4AE8F4CFCE9B}"/>
              </a:ext>
            </a:extLst>
          </p:cNvPr>
          <p:cNvSpPr txBox="1">
            <a:spLocks/>
          </p:cNvSpPr>
          <p:nvPr/>
        </p:nvSpPr>
        <p:spPr>
          <a:xfrm>
            <a:off x="4278633" y="5537824"/>
            <a:ext cx="3634732" cy="523220"/>
          </a:xfrm>
          <a:prstGeom prst="rect">
            <a:avLst/>
          </a:prstGeom>
          <a:noFill/>
        </p:spPr>
        <p:txBody>
          <a:bodyPr wrap="square">
            <a:spAutoFit/>
          </a:bodyPr>
          <a:lstStyle/>
          <a:p>
            <a:r>
              <a:rPr lang="en-US" sz="2800" dirty="0">
                <a:solidFill>
                  <a:srgbClr val="0070C0"/>
                </a:solidFill>
                <a:latin typeface="Ink Free" panose="020F0502020204030204" pitchFamily="34" charset="0"/>
                <a:ea typeface="Heiti TC Medium" pitchFamily="2" charset="-128"/>
              </a:rPr>
              <a:t>“Coding with A Genie”</a:t>
            </a:r>
          </a:p>
        </p:txBody>
      </p:sp>
      <p:sp>
        <p:nvSpPr>
          <p:cNvPr id="20" name="arrow1">
            <a:extLst>
              <a:ext uri="{FF2B5EF4-FFF2-40B4-BE49-F238E27FC236}">
                <a16:creationId xmlns:a16="http://schemas.microsoft.com/office/drawing/2014/main" id="{CD8B3038-1FD7-FB25-E7C6-19EC0734BB73}"/>
              </a:ext>
            </a:extLst>
          </p:cNvPr>
          <p:cNvSpPr>
            <a:spLocks/>
          </p:cNvSpPr>
          <p:nvPr/>
        </p:nvSpPr>
        <p:spPr>
          <a:xfrm>
            <a:off x="2740542" y="3348129"/>
            <a:ext cx="1047774" cy="449923"/>
          </a:xfrm>
          <a:custGeom>
            <a:avLst/>
            <a:gdLst>
              <a:gd name="connsiteX0" fmla="*/ 0 w 1047774"/>
              <a:gd name="connsiteY0" fmla="*/ 119551 h 449923"/>
              <a:gd name="connsiteX1" fmla="*/ 387418 w 1047774"/>
              <a:gd name="connsiteY1" fmla="*/ 119551 h 449923"/>
              <a:gd name="connsiteX2" fmla="*/ 745034 w 1047774"/>
              <a:gd name="connsiteY2" fmla="*/ 119551 h 449923"/>
              <a:gd name="connsiteX3" fmla="*/ 745034 w 1047774"/>
              <a:gd name="connsiteY3" fmla="*/ 0 h 449923"/>
              <a:gd name="connsiteX4" fmla="*/ 1047774 w 1047774"/>
              <a:gd name="connsiteY4" fmla="*/ 224962 h 449923"/>
              <a:gd name="connsiteX5" fmla="*/ 745034 w 1047774"/>
              <a:gd name="connsiteY5" fmla="*/ 449923 h 449923"/>
              <a:gd name="connsiteX6" fmla="*/ 745034 w 1047774"/>
              <a:gd name="connsiteY6" fmla="*/ 330372 h 449923"/>
              <a:gd name="connsiteX7" fmla="*/ 394868 w 1047774"/>
              <a:gd name="connsiteY7" fmla="*/ 330372 h 449923"/>
              <a:gd name="connsiteX8" fmla="*/ 0 w 1047774"/>
              <a:gd name="connsiteY8" fmla="*/ 330372 h 449923"/>
              <a:gd name="connsiteX9" fmla="*/ 0 w 1047774"/>
              <a:gd name="connsiteY9" fmla="*/ 119551 h 44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74" h="449923" fill="none" extrusionOk="0">
                <a:moveTo>
                  <a:pt x="0" y="119551"/>
                </a:moveTo>
                <a:cubicBezTo>
                  <a:pt x="108065" y="114029"/>
                  <a:pt x="244528" y="136482"/>
                  <a:pt x="387418" y="119551"/>
                </a:cubicBezTo>
                <a:cubicBezTo>
                  <a:pt x="530308" y="102620"/>
                  <a:pt x="596703" y="144231"/>
                  <a:pt x="745034" y="119551"/>
                </a:cubicBezTo>
                <a:cubicBezTo>
                  <a:pt x="733769" y="90123"/>
                  <a:pt x="747985" y="40299"/>
                  <a:pt x="745034" y="0"/>
                </a:cubicBezTo>
                <a:cubicBezTo>
                  <a:pt x="857388" y="56078"/>
                  <a:pt x="936873" y="179982"/>
                  <a:pt x="1047774" y="224962"/>
                </a:cubicBezTo>
                <a:cubicBezTo>
                  <a:pt x="978017" y="310053"/>
                  <a:pt x="842846" y="324824"/>
                  <a:pt x="745034" y="449923"/>
                </a:cubicBezTo>
                <a:cubicBezTo>
                  <a:pt x="735000" y="399479"/>
                  <a:pt x="751577" y="379169"/>
                  <a:pt x="745034" y="330372"/>
                </a:cubicBezTo>
                <a:cubicBezTo>
                  <a:pt x="611131" y="371681"/>
                  <a:pt x="502918" y="302315"/>
                  <a:pt x="394868" y="330372"/>
                </a:cubicBezTo>
                <a:cubicBezTo>
                  <a:pt x="286818" y="358429"/>
                  <a:pt x="134077" y="310962"/>
                  <a:pt x="0" y="330372"/>
                </a:cubicBezTo>
                <a:cubicBezTo>
                  <a:pt x="-18394" y="230086"/>
                  <a:pt x="16285" y="215907"/>
                  <a:pt x="0" y="119551"/>
                </a:cubicBezTo>
                <a:close/>
              </a:path>
              <a:path w="1047774" h="449923" stroke="0" extrusionOk="0">
                <a:moveTo>
                  <a:pt x="0" y="119551"/>
                </a:moveTo>
                <a:cubicBezTo>
                  <a:pt x="136536" y="95808"/>
                  <a:pt x="201485" y="136592"/>
                  <a:pt x="372517" y="119551"/>
                </a:cubicBezTo>
                <a:cubicBezTo>
                  <a:pt x="543549" y="102510"/>
                  <a:pt x="617800" y="133443"/>
                  <a:pt x="745034" y="119551"/>
                </a:cubicBezTo>
                <a:cubicBezTo>
                  <a:pt x="733017" y="72708"/>
                  <a:pt x="758437" y="50926"/>
                  <a:pt x="745034" y="0"/>
                </a:cubicBezTo>
                <a:cubicBezTo>
                  <a:pt x="821025" y="45323"/>
                  <a:pt x="910120" y="161584"/>
                  <a:pt x="1047774" y="224962"/>
                </a:cubicBezTo>
                <a:cubicBezTo>
                  <a:pt x="931552" y="347220"/>
                  <a:pt x="853919" y="318948"/>
                  <a:pt x="745034" y="449923"/>
                </a:cubicBezTo>
                <a:cubicBezTo>
                  <a:pt x="740645" y="422437"/>
                  <a:pt x="748178" y="360836"/>
                  <a:pt x="745034" y="330372"/>
                </a:cubicBezTo>
                <a:cubicBezTo>
                  <a:pt x="613353" y="345554"/>
                  <a:pt x="454853" y="329327"/>
                  <a:pt x="365067" y="330372"/>
                </a:cubicBezTo>
                <a:cubicBezTo>
                  <a:pt x="275281" y="331417"/>
                  <a:pt x="91602" y="307611"/>
                  <a:pt x="0" y="330372"/>
                </a:cubicBezTo>
                <a:cubicBezTo>
                  <a:pt x="-23084" y="254276"/>
                  <a:pt x="6520" y="221623"/>
                  <a:pt x="0" y="119551"/>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enie_goes_to_work" descr="A stick figure with a computer&#10;&#10;AI-generated content may be incorrect.">
            <a:extLst>
              <a:ext uri="{FF2B5EF4-FFF2-40B4-BE49-F238E27FC236}">
                <a16:creationId xmlns:a16="http://schemas.microsoft.com/office/drawing/2014/main" id="{AE315A06-BE01-D77B-1217-051920ABAAB3}"/>
              </a:ext>
            </a:extLst>
          </p:cNvPr>
          <p:cNvPicPr>
            <a:picLocks noChangeAspect="1"/>
          </p:cNvPicPr>
          <p:nvPr/>
        </p:nvPicPr>
        <p:blipFill>
          <a:blip r:embed="rId3"/>
          <a:stretch>
            <a:fillRect/>
          </a:stretch>
        </p:blipFill>
        <p:spPr>
          <a:xfrm rot="21357639">
            <a:off x="3902529" y="2426108"/>
            <a:ext cx="1377128" cy="2569196"/>
          </a:xfrm>
          <a:prstGeom prst="rect">
            <a:avLst/>
          </a:prstGeom>
        </p:spPr>
      </p:pic>
      <p:sp>
        <p:nvSpPr>
          <p:cNvPr id="45" name="maybe">
            <a:extLst>
              <a:ext uri="{FF2B5EF4-FFF2-40B4-BE49-F238E27FC236}">
                <a16:creationId xmlns:a16="http://schemas.microsoft.com/office/drawing/2014/main" id="{5AF9E93D-E05F-46A7-F2F1-24D0963608CE}"/>
              </a:ext>
            </a:extLst>
          </p:cNvPr>
          <p:cNvSpPr txBox="1">
            <a:spLocks/>
          </p:cNvSpPr>
          <p:nvPr/>
        </p:nvSpPr>
        <p:spPr>
          <a:xfrm>
            <a:off x="7001859" y="3804410"/>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maybe</a:t>
            </a:r>
            <a:endParaRPr lang="en-US" sz="2800" dirty="0">
              <a:latin typeface="Ink Free" panose="020F0502020204030204" pitchFamily="34" charset="0"/>
              <a:ea typeface="Heiti TC Medium" pitchFamily="2" charset="-128"/>
            </a:endParaRPr>
          </a:p>
        </p:txBody>
      </p:sp>
      <p:sp>
        <p:nvSpPr>
          <p:cNvPr id="46" name="often">
            <a:extLst>
              <a:ext uri="{FF2B5EF4-FFF2-40B4-BE49-F238E27FC236}">
                <a16:creationId xmlns:a16="http://schemas.microsoft.com/office/drawing/2014/main" id="{90DD0DC3-48A6-9D6B-8CED-8E148E62E0CF}"/>
              </a:ext>
            </a:extLst>
          </p:cNvPr>
          <p:cNvSpPr txBox="1">
            <a:spLocks/>
          </p:cNvSpPr>
          <p:nvPr/>
        </p:nvSpPr>
        <p:spPr>
          <a:xfrm>
            <a:off x="7001859" y="2831266"/>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often</a:t>
            </a:r>
            <a:endParaRPr lang="en-US" sz="2800" dirty="0">
              <a:latin typeface="Ink Free" panose="020F0502020204030204" pitchFamily="34" charset="0"/>
              <a:ea typeface="Heiti TC Medium" pitchFamily="2" charset="-128"/>
            </a:endParaRPr>
          </a:p>
        </p:txBody>
      </p:sp>
      <p:sp>
        <p:nvSpPr>
          <p:cNvPr id="30" name="arrow2">
            <a:extLst>
              <a:ext uri="{FF2B5EF4-FFF2-40B4-BE49-F238E27FC236}">
                <a16:creationId xmlns:a16="http://schemas.microsoft.com/office/drawing/2014/main" id="{99CC38EE-3214-CB45-285E-7C3D6FEEF761}"/>
              </a:ext>
            </a:extLst>
          </p:cNvPr>
          <p:cNvSpPr>
            <a:spLocks/>
          </p:cNvSpPr>
          <p:nvPr/>
        </p:nvSpPr>
        <p:spPr>
          <a:xfrm>
            <a:off x="5555176" y="3348128"/>
            <a:ext cx="1265342" cy="465876"/>
          </a:xfrm>
          <a:custGeom>
            <a:avLst/>
            <a:gdLst>
              <a:gd name="connsiteX0" fmla="*/ 0 w 1265342"/>
              <a:gd name="connsiteY0" fmla="*/ 123790 h 465876"/>
              <a:gd name="connsiteX1" fmla="*/ 494971 w 1265342"/>
              <a:gd name="connsiteY1" fmla="*/ 123790 h 465876"/>
              <a:gd name="connsiteX2" fmla="*/ 951868 w 1265342"/>
              <a:gd name="connsiteY2" fmla="*/ 123790 h 465876"/>
              <a:gd name="connsiteX3" fmla="*/ 951868 w 1265342"/>
              <a:gd name="connsiteY3" fmla="*/ 0 h 465876"/>
              <a:gd name="connsiteX4" fmla="*/ 1265342 w 1265342"/>
              <a:gd name="connsiteY4" fmla="*/ 232938 h 465876"/>
              <a:gd name="connsiteX5" fmla="*/ 951868 w 1265342"/>
              <a:gd name="connsiteY5" fmla="*/ 465876 h 465876"/>
              <a:gd name="connsiteX6" fmla="*/ 951868 w 1265342"/>
              <a:gd name="connsiteY6" fmla="*/ 342086 h 465876"/>
              <a:gd name="connsiteX7" fmla="*/ 504490 w 1265342"/>
              <a:gd name="connsiteY7" fmla="*/ 342086 h 465876"/>
              <a:gd name="connsiteX8" fmla="*/ 0 w 1265342"/>
              <a:gd name="connsiteY8" fmla="*/ 342086 h 465876"/>
              <a:gd name="connsiteX9" fmla="*/ 0 w 1265342"/>
              <a:gd name="connsiteY9" fmla="*/ 123790 h 46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5342" h="465876" fill="none" extrusionOk="0">
                <a:moveTo>
                  <a:pt x="0" y="123790"/>
                </a:moveTo>
                <a:cubicBezTo>
                  <a:pt x="167128" y="99673"/>
                  <a:pt x="309966" y="160269"/>
                  <a:pt x="494971" y="123790"/>
                </a:cubicBezTo>
                <a:cubicBezTo>
                  <a:pt x="679976" y="87311"/>
                  <a:pt x="751063" y="137435"/>
                  <a:pt x="951868" y="123790"/>
                </a:cubicBezTo>
                <a:cubicBezTo>
                  <a:pt x="948827" y="98145"/>
                  <a:pt x="960445" y="33252"/>
                  <a:pt x="951868" y="0"/>
                </a:cubicBezTo>
                <a:cubicBezTo>
                  <a:pt x="1104791" y="60044"/>
                  <a:pt x="1106244" y="161321"/>
                  <a:pt x="1265342" y="232938"/>
                </a:cubicBezTo>
                <a:cubicBezTo>
                  <a:pt x="1223986" y="308704"/>
                  <a:pt x="1072755" y="346078"/>
                  <a:pt x="951868" y="465876"/>
                </a:cubicBezTo>
                <a:cubicBezTo>
                  <a:pt x="943912" y="423853"/>
                  <a:pt x="960558" y="391147"/>
                  <a:pt x="951868" y="342086"/>
                </a:cubicBezTo>
                <a:cubicBezTo>
                  <a:pt x="765619" y="377076"/>
                  <a:pt x="625777" y="316691"/>
                  <a:pt x="504490" y="342086"/>
                </a:cubicBezTo>
                <a:cubicBezTo>
                  <a:pt x="383203" y="367481"/>
                  <a:pt x="224505" y="303868"/>
                  <a:pt x="0" y="342086"/>
                </a:cubicBezTo>
                <a:cubicBezTo>
                  <a:pt x="-5437" y="260590"/>
                  <a:pt x="2178" y="186701"/>
                  <a:pt x="0" y="123790"/>
                </a:cubicBezTo>
                <a:close/>
              </a:path>
              <a:path w="1265342" h="465876" stroke="0" extrusionOk="0">
                <a:moveTo>
                  <a:pt x="0" y="123790"/>
                </a:moveTo>
                <a:cubicBezTo>
                  <a:pt x="122840" y="67126"/>
                  <a:pt x="378335" y="159731"/>
                  <a:pt x="475934" y="123790"/>
                </a:cubicBezTo>
                <a:cubicBezTo>
                  <a:pt x="573533" y="87849"/>
                  <a:pt x="740354" y="168423"/>
                  <a:pt x="951868" y="123790"/>
                </a:cubicBezTo>
                <a:cubicBezTo>
                  <a:pt x="944271" y="94649"/>
                  <a:pt x="962971" y="42227"/>
                  <a:pt x="951868" y="0"/>
                </a:cubicBezTo>
                <a:cubicBezTo>
                  <a:pt x="1045424" y="29736"/>
                  <a:pt x="1120844" y="181512"/>
                  <a:pt x="1265342" y="232938"/>
                </a:cubicBezTo>
                <a:cubicBezTo>
                  <a:pt x="1140624" y="354341"/>
                  <a:pt x="1065453" y="342325"/>
                  <a:pt x="951868" y="465876"/>
                </a:cubicBezTo>
                <a:cubicBezTo>
                  <a:pt x="943194" y="426674"/>
                  <a:pt x="952369" y="397383"/>
                  <a:pt x="951868" y="342086"/>
                </a:cubicBezTo>
                <a:cubicBezTo>
                  <a:pt x="798442" y="388025"/>
                  <a:pt x="599088" y="286715"/>
                  <a:pt x="466415" y="342086"/>
                </a:cubicBezTo>
                <a:cubicBezTo>
                  <a:pt x="333742" y="397457"/>
                  <a:pt x="212304" y="294501"/>
                  <a:pt x="0" y="342086"/>
                </a:cubicBezTo>
                <a:cubicBezTo>
                  <a:pt x="-20229" y="284353"/>
                  <a:pt x="14179" y="196461"/>
                  <a:pt x="0" y="123790"/>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parkles">
            <a:extLst>
              <a:ext uri="{FF2B5EF4-FFF2-40B4-BE49-F238E27FC236}">
                <a16:creationId xmlns:a16="http://schemas.microsoft.com/office/drawing/2014/main" id="{3387F55C-968B-DED7-991C-A56047DD9A07}"/>
              </a:ext>
            </a:extLst>
          </p:cNvPr>
          <p:cNvPicPr>
            <a:picLocks noChangeAspect="1"/>
          </p:cNvPicPr>
          <p:nvPr/>
        </p:nvPicPr>
        <p:blipFill>
          <a:blip r:embed="rId4"/>
          <a:stretch>
            <a:fillRect/>
          </a:stretch>
        </p:blipFill>
        <p:spPr>
          <a:xfrm>
            <a:off x="5752418" y="3084421"/>
            <a:ext cx="718966" cy="1008699"/>
          </a:xfrm>
          <a:prstGeom prst="rect">
            <a:avLst/>
          </a:prstGeom>
        </p:spPr>
      </p:pic>
      <p:sp>
        <p:nvSpPr>
          <p:cNvPr id="6" name="working_software_2">
            <a:extLst>
              <a:ext uri="{FF2B5EF4-FFF2-40B4-BE49-F238E27FC236}">
                <a16:creationId xmlns:a16="http://schemas.microsoft.com/office/drawing/2014/main" id="{04429A47-1F6E-5882-115D-4D9EAD66707C}"/>
              </a:ext>
            </a:extLst>
          </p:cNvPr>
          <p:cNvSpPr txBox="1">
            <a:spLocks/>
          </p:cNvSpPr>
          <p:nvPr/>
        </p:nvSpPr>
        <p:spPr>
          <a:xfrm>
            <a:off x="7001859" y="3315190"/>
            <a:ext cx="4526351"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hopefully</a:t>
            </a:r>
            <a:r>
              <a:rPr lang="en-US" sz="2800" dirty="0">
                <a:solidFill>
                  <a:schemeClr val="tx1">
                    <a:lumMod val="50000"/>
                    <a:lumOff val="50000"/>
                  </a:schemeClr>
                </a:solidFill>
                <a:latin typeface="Ink Free" panose="020F0502020204030204" pitchFamily="34" charset="0"/>
                <a:ea typeface="Heiti TC Medium" pitchFamily="2" charset="-128"/>
              </a:rPr>
              <a:t>  </a:t>
            </a:r>
            <a:r>
              <a:rPr lang="en-US" sz="2800" dirty="0">
                <a:latin typeface="Ink Free" panose="020F0502020204030204" pitchFamily="34" charset="0"/>
                <a:ea typeface="Heiti TC Medium" pitchFamily="2" charset="-128"/>
              </a:rPr>
              <a:t>working software</a:t>
            </a:r>
          </a:p>
        </p:txBody>
      </p:sp>
      <p:sp>
        <p:nvSpPr>
          <p:cNvPr id="8" name="working_software_1">
            <a:extLst>
              <a:ext uri="{FF2B5EF4-FFF2-40B4-BE49-F238E27FC236}">
                <a16:creationId xmlns:a16="http://schemas.microsoft.com/office/drawing/2014/main" id="{3D84F182-EBEA-57BD-D613-E8D78BF88E35}"/>
              </a:ext>
            </a:extLst>
          </p:cNvPr>
          <p:cNvSpPr txBox="1">
            <a:spLocks/>
          </p:cNvSpPr>
          <p:nvPr/>
        </p:nvSpPr>
        <p:spPr>
          <a:xfrm>
            <a:off x="7001859" y="3291994"/>
            <a:ext cx="2870897" cy="521582"/>
          </a:xfrm>
          <a:prstGeom prst="rect">
            <a:avLst/>
          </a:prstGeom>
          <a:noFill/>
        </p:spPr>
        <p:txBody>
          <a:bodyPr wrap="square">
            <a:spAutoFit/>
          </a:bodyPr>
          <a:lstStyle/>
          <a:p>
            <a:r>
              <a:rPr lang="en-US" sz="2800" dirty="0">
                <a:latin typeface="Ink Free" panose="020F0502020204030204" pitchFamily="34" charset="0"/>
                <a:ea typeface="Heiti TC Medium" pitchFamily="2" charset="-128"/>
              </a:rPr>
              <a:t>working software</a:t>
            </a:r>
          </a:p>
        </p:txBody>
      </p:sp>
      <p:grpSp>
        <p:nvGrpSpPr>
          <p:cNvPr id="18" name="kewl">
            <a:extLst>
              <a:ext uri="{FF2B5EF4-FFF2-40B4-BE49-F238E27FC236}">
                <a16:creationId xmlns:a16="http://schemas.microsoft.com/office/drawing/2014/main" id="{E5912995-51B2-B076-2CAC-E6C2A94537E5}"/>
              </a:ext>
            </a:extLst>
          </p:cNvPr>
          <p:cNvGrpSpPr/>
          <p:nvPr/>
        </p:nvGrpSpPr>
        <p:grpSpPr>
          <a:xfrm>
            <a:off x="8978080" y="4237732"/>
            <a:ext cx="2349083" cy="1200329"/>
            <a:chOff x="8062184" y="5461857"/>
            <a:chExt cx="2349083" cy="1200329"/>
          </a:xfrm>
        </p:grpSpPr>
        <p:sp>
          <p:nvSpPr>
            <p:cNvPr id="15" name="looks_good_to_me">
              <a:extLst>
                <a:ext uri="{FF2B5EF4-FFF2-40B4-BE49-F238E27FC236}">
                  <a16:creationId xmlns:a16="http://schemas.microsoft.com/office/drawing/2014/main" id="{640A40D3-D60A-D109-C4B6-88E29199D135}"/>
                </a:ext>
              </a:extLst>
            </p:cNvPr>
            <p:cNvSpPr txBox="1">
              <a:spLocks/>
            </p:cNvSpPr>
            <p:nvPr/>
          </p:nvSpPr>
          <p:spPr>
            <a:xfrm>
              <a:off x="8062184" y="5461857"/>
              <a:ext cx="2349083" cy="1200329"/>
            </a:xfrm>
            <a:prstGeom prst="rect">
              <a:avLst/>
            </a:prstGeom>
            <a:noFill/>
          </p:spPr>
          <p:txBody>
            <a:bodyPr wrap="square">
              <a:spAutoFit/>
            </a:bodyPr>
            <a:lstStyle/>
            <a:p>
              <a:r>
                <a:rPr lang="en-US" sz="3600" dirty="0">
                  <a:latin typeface="Ink Free" panose="020F0502020204030204" pitchFamily="34" charset="0"/>
                  <a:ea typeface="Heiti TC Medium" pitchFamily="2" charset="-128"/>
                </a:rPr>
                <a:t>looks good </a:t>
              </a:r>
            </a:p>
            <a:p>
              <a:r>
                <a:rPr lang="en-US" sz="3600" dirty="0">
                  <a:latin typeface="Ink Free" panose="020F0502020204030204" pitchFamily="34" charset="0"/>
                  <a:ea typeface="Heiti TC Medium" pitchFamily="2" charset="-128"/>
                </a:rPr>
                <a:t>to me</a:t>
              </a:r>
            </a:p>
          </p:txBody>
        </p:sp>
        <p:pic>
          <p:nvPicPr>
            <p:cNvPr id="17" name="say">
              <a:extLst>
                <a:ext uri="{FF2B5EF4-FFF2-40B4-BE49-F238E27FC236}">
                  <a16:creationId xmlns:a16="http://schemas.microsoft.com/office/drawing/2014/main" id="{F696B658-E582-4FCD-5031-D78D107BD06C}"/>
                </a:ext>
              </a:extLst>
            </p:cNvPr>
            <p:cNvPicPr>
              <a:picLocks noChangeAspect="1"/>
            </p:cNvPicPr>
            <p:nvPr/>
          </p:nvPicPr>
          <p:blipFill>
            <a:blip r:embed="rId5"/>
            <a:stretch>
              <a:fillRect/>
            </a:stretch>
          </p:blipFill>
          <p:spPr>
            <a:xfrm>
              <a:off x="9557189" y="6061045"/>
              <a:ext cx="341471" cy="483752"/>
            </a:xfrm>
            <a:prstGeom prst="rect">
              <a:avLst/>
            </a:prstGeom>
          </p:spPr>
        </p:pic>
      </p:grpSp>
      <p:pic>
        <p:nvPicPr>
          <p:cNvPr id="19" name="done_person">
            <a:extLst>
              <a:ext uri="{FF2B5EF4-FFF2-40B4-BE49-F238E27FC236}">
                <a16:creationId xmlns:a16="http://schemas.microsoft.com/office/drawing/2014/main" id="{67091192-0233-0AF8-98B4-9F3B92553967}"/>
              </a:ext>
            </a:extLst>
          </p:cNvPr>
          <p:cNvPicPr>
            <a:picLocks noChangeAspect="1"/>
          </p:cNvPicPr>
          <p:nvPr/>
        </p:nvPicPr>
        <p:blipFill>
          <a:blip r:embed="rId6"/>
          <a:stretch>
            <a:fillRect/>
          </a:stretch>
        </p:blipFill>
        <p:spPr>
          <a:xfrm>
            <a:off x="10812318" y="5041900"/>
            <a:ext cx="1244600" cy="1816100"/>
          </a:xfrm>
          <a:prstGeom prst="rect">
            <a:avLst/>
          </a:prstGeom>
        </p:spPr>
      </p:pic>
      <p:sp>
        <p:nvSpPr>
          <p:cNvPr id="23" name="Rectangle 22">
            <a:extLst>
              <a:ext uri="{FF2B5EF4-FFF2-40B4-BE49-F238E27FC236}">
                <a16:creationId xmlns:a16="http://schemas.microsoft.com/office/drawing/2014/main" id="{AD9E4184-8B3F-C760-FB16-3625E3998072}"/>
              </a:ext>
            </a:extLst>
          </p:cNvPr>
          <p:cNvSpPr/>
          <p:nvPr/>
        </p:nvSpPr>
        <p:spPr>
          <a:xfrm>
            <a:off x="257837" y="2824908"/>
            <a:ext cx="1160765" cy="20120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developer" descr="A black stick figure with one hand raised&#10;&#10;AI-generated content may be incorrect.">
            <a:extLst>
              <a:ext uri="{FF2B5EF4-FFF2-40B4-BE49-F238E27FC236}">
                <a16:creationId xmlns:a16="http://schemas.microsoft.com/office/drawing/2014/main" id="{62352D6D-148F-DEE1-682D-78B6EFCFAEFF}"/>
              </a:ext>
            </a:extLst>
          </p:cNvPr>
          <p:cNvPicPr>
            <a:picLocks noChangeAspect="1"/>
          </p:cNvPicPr>
          <p:nvPr/>
        </p:nvPicPr>
        <p:blipFill>
          <a:blip r:embed="rId7"/>
          <a:stretch>
            <a:fillRect/>
          </a:stretch>
        </p:blipFill>
        <p:spPr>
          <a:xfrm>
            <a:off x="485711" y="3078122"/>
            <a:ext cx="932891" cy="1982393"/>
          </a:xfrm>
          <a:prstGeom prst="rect">
            <a:avLst/>
          </a:prstGeom>
        </p:spPr>
      </p:pic>
      <p:pic>
        <p:nvPicPr>
          <p:cNvPr id="34" name="genie" descr="A black stick figure with a white background&#10;&#10;AI-generated content may be incorrect.">
            <a:extLst>
              <a:ext uri="{FF2B5EF4-FFF2-40B4-BE49-F238E27FC236}">
                <a16:creationId xmlns:a16="http://schemas.microsoft.com/office/drawing/2014/main" id="{708F70A1-0687-23BF-0339-98C69852DF4A}"/>
              </a:ext>
            </a:extLst>
          </p:cNvPr>
          <p:cNvPicPr>
            <a:picLocks noChangeAspect="1"/>
          </p:cNvPicPr>
          <p:nvPr/>
        </p:nvPicPr>
        <p:blipFill>
          <a:blip r:embed="rId8"/>
          <a:stretch>
            <a:fillRect/>
          </a:stretch>
        </p:blipFill>
        <p:spPr>
          <a:xfrm>
            <a:off x="1470022" y="2380796"/>
            <a:ext cx="938456" cy="2664860"/>
          </a:xfrm>
          <a:prstGeom prst="rect">
            <a:avLst/>
          </a:prstGeom>
        </p:spPr>
      </p:pic>
      <p:sp>
        <p:nvSpPr>
          <p:cNvPr id="37" name="TextBox 36">
            <a:extLst>
              <a:ext uri="{FF2B5EF4-FFF2-40B4-BE49-F238E27FC236}">
                <a16:creationId xmlns:a16="http://schemas.microsoft.com/office/drawing/2014/main" id="{1A37014E-FC1D-AA1C-BA35-7032BAA48EF8}"/>
              </a:ext>
            </a:extLst>
          </p:cNvPr>
          <p:cNvSpPr txBox="1"/>
          <p:nvPr/>
        </p:nvSpPr>
        <p:spPr>
          <a:xfrm>
            <a:off x="71471" y="6472361"/>
            <a:ext cx="1032527" cy="307777"/>
          </a:xfrm>
          <a:prstGeom prst="rect">
            <a:avLst/>
          </a:prstGeom>
          <a:noFill/>
        </p:spPr>
        <p:txBody>
          <a:bodyPr wrap="none" rtlCol="0">
            <a:spAutoFit/>
          </a:bodyPr>
          <a:lstStyle/>
          <a:p>
            <a:r>
              <a:rPr lang="en-US" sz="1400"/>
              <a:t>* Kent Beck</a:t>
            </a:r>
          </a:p>
        </p:txBody>
      </p:sp>
    </p:spTree>
    <p:extLst>
      <p:ext uri="{BB962C8B-B14F-4D97-AF65-F5344CB8AC3E}">
        <p14:creationId xmlns:p14="http://schemas.microsoft.com/office/powerpoint/2010/main" val="9965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ppt_x</p:attrName>
                                        </p:attrNameLst>
                                      </p:cBhvr>
                                      <p:tavLst>
                                        <p:tav tm="0">
                                          <p:val>
                                            <p:strVal val="#ppt_x-#ppt_w*1.125000"/>
                                          </p:val>
                                        </p:tav>
                                        <p:tav tm="100000">
                                          <p:val>
                                            <p:strVal val="#ppt_x"/>
                                          </p:val>
                                        </p:tav>
                                      </p:tavLst>
                                    </p:anim>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45" grpId="0"/>
      <p:bldP spid="46" grpId="0"/>
      <p:bldP spid="30" grpId="0" animBg="1"/>
      <p:bldP spid="6" grpId="0"/>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0DD9748-190A-DA6A-648F-894A4D23D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273" y="1609857"/>
            <a:ext cx="4211003" cy="42110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right light in the sky&#10;&#10;AI-generated content may be incorrect.">
            <a:extLst>
              <a:ext uri="{FF2B5EF4-FFF2-40B4-BE49-F238E27FC236}">
                <a16:creationId xmlns:a16="http://schemas.microsoft.com/office/drawing/2014/main" id="{FDE58B8C-ED9D-295C-B34F-2145A5B82AE3}"/>
              </a:ext>
            </a:extLst>
          </p:cNvPr>
          <p:cNvPicPr>
            <a:picLocks noChangeAspect="1"/>
          </p:cNvPicPr>
          <p:nvPr/>
        </p:nvPicPr>
        <p:blipFill>
          <a:blip r:embed="rId3"/>
          <a:stretch>
            <a:fillRect/>
          </a:stretch>
        </p:blipFill>
        <p:spPr>
          <a:xfrm>
            <a:off x="7568107" y="1818353"/>
            <a:ext cx="281899" cy="277278"/>
          </a:xfrm>
          <a:prstGeom prst="rect">
            <a:avLst/>
          </a:prstGeom>
        </p:spPr>
      </p:pic>
      <p:pic>
        <p:nvPicPr>
          <p:cNvPr id="4" name="Picture 3" descr="A bright light in the sky&#10;&#10;AI-generated content may be incorrect.">
            <a:extLst>
              <a:ext uri="{FF2B5EF4-FFF2-40B4-BE49-F238E27FC236}">
                <a16:creationId xmlns:a16="http://schemas.microsoft.com/office/drawing/2014/main" id="{5414E8ED-5730-E5B1-5051-846F6D177767}"/>
              </a:ext>
            </a:extLst>
          </p:cNvPr>
          <p:cNvPicPr>
            <a:picLocks noChangeAspect="1"/>
          </p:cNvPicPr>
          <p:nvPr/>
        </p:nvPicPr>
        <p:blipFill>
          <a:blip r:embed="rId3"/>
          <a:stretch>
            <a:fillRect/>
          </a:stretch>
        </p:blipFill>
        <p:spPr>
          <a:xfrm>
            <a:off x="7004309" y="1818353"/>
            <a:ext cx="281899" cy="277278"/>
          </a:xfrm>
          <a:prstGeom prst="rect">
            <a:avLst/>
          </a:prstGeom>
        </p:spPr>
      </p:pic>
      <p:pic>
        <p:nvPicPr>
          <p:cNvPr id="5" name="Picture 4" descr="A bright light in the sky&#10;&#10;AI-generated content may be incorrect.">
            <a:extLst>
              <a:ext uri="{FF2B5EF4-FFF2-40B4-BE49-F238E27FC236}">
                <a16:creationId xmlns:a16="http://schemas.microsoft.com/office/drawing/2014/main" id="{203D83A6-8C25-31D0-EC27-6DCEA43986AE}"/>
              </a:ext>
            </a:extLst>
          </p:cNvPr>
          <p:cNvPicPr>
            <a:picLocks noChangeAspect="1"/>
          </p:cNvPicPr>
          <p:nvPr/>
        </p:nvPicPr>
        <p:blipFill>
          <a:blip r:embed="rId3"/>
          <a:stretch>
            <a:fillRect/>
          </a:stretch>
        </p:blipFill>
        <p:spPr>
          <a:xfrm>
            <a:off x="7286208" y="1818353"/>
            <a:ext cx="281899" cy="277278"/>
          </a:xfrm>
          <a:prstGeom prst="rect">
            <a:avLst/>
          </a:prstGeom>
        </p:spPr>
      </p:pic>
      <p:pic>
        <p:nvPicPr>
          <p:cNvPr id="6" name="Picture 4">
            <a:extLst>
              <a:ext uri="{FF2B5EF4-FFF2-40B4-BE49-F238E27FC236}">
                <a16:creationId xmlns:a16="http://schemas.microsoft.com/office/drawing/2014/main" id="{76C9FD45-F223-1445-CC8F-4FDF1F042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724" y="3205379"/>
            <a:ext cx="3340443" cy="334044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095F25D-2F0D-9FFB-9787-893CDD584A44}"/>
              </a:ext>
            </a:extLst>
          </p:cNvPr>
          <p:cNvGrpSpPr/>
          <p:nvPr/>
        </p:nvGrpSpPr>
        <p:grpSpPr>
          <a:xfrm>
            <a:off x="1927875" y="249610"/>
            <a:ext cx="1625645" cy="2135695"/>
            <a:chOff x="7414275" y="457639"/>
            <a:chExt cx="1625645" cy="2135695"/>
          </a:xfrm>
        </p:grpSpPr>
        <p:grpSp>
          <p:nvGrpSpPr>
            <p:cNvPr id="8" name="Group 7">
              <a:extLst>
                <a:ext uri="{FF2B5EF4-FFF2-40B4-BE49-F238E27FC236}">
                  <a16:creationId xmlns:a16="http://schemas.microsoft.com/office/drawing/2014/main" id="{90675140-AD66-598F-9757-38C8B32F0BDC}"/>
                </a:ext>
              </a:extLst>
            </p:cNvPr>
            <p:cNvGrpSpPr/>
            <p:nvPr/>
          </p:nvGrpSpPr>
          <p:grpSpPr>
            <a:xfrm>
              <a:off x="7414275" y="457639"/>
              <a:ext cx="1625645" cy="2135695"/>
              <a:chOff x="8501206" y="2328240"/>
              <a:chExt cx="1625645" cy="2135695"/>
            </a:xfrm>
          </p:grpSpPr>
          <p:sp>
            <p:nvSpPr>
              <p:cNvPr id="12" name="TextBox 11">
                <a:extLst>
                  <a:ext uri="{FF2B5EF4-FFF2-40B4-BE49-F238E27FC236}">
                    <a16:creationId xmlns:a16="http://schemas.microsoft.com/office/drawing/2014/main" id="{BAFFE0F0-D603-E8F4-FD76-A6727A1891B2}"/>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3" name="Rounded Rectangle 12">
                <a:extLst>
                  <a:ext uri="{FF2B5EF4-FFF2-40B4-BE49-F238E27FC236}">
                    <a16:creationId xmlns:a16="http://schemas.microsoft.com/office/drawing/2014/main" id="{6302844F-1C21-8C26-2C90-596D6CCE76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bright light in the sky&#10;&#10;AI-generated content may be incorrect.">
              <a:extLst>
                <a:ext uri="{FF2B5EF4-FFF2-40B4-BE49-F238E27FC236}">
                  <a16:creationId xmlns:a16="http://schemas.microsoft.com/office/drawing/2014/main" id="{8A22E93A-24F4-138B-6E5B-3C9FB9D403C7}"/>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AEF5EBD2-F406-24BE-24FD-4DF45ABB85D0}"/>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1" name="Picture 10" descr="A bright light in the sky&#10;&#10;AI-generated content may be incorrect.">
              <a:extLst>
                <a:ext uri="{FF2B5EF4-FFF2-40B4-BE49-F238E27FC236}">
                  <a16:creationId xmlns:a16="http://schemas.microsoft.com/office/drawing/2014/main" id="{96301526-7EE8-87FB-9F6B-B4449640CF50}"/>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4" name="Cross 13">
            <a:extLst>
              <a:ext uri="{FF2B5EF4-FFF2-40B4-BE49-F238E27FC236}">
                <a16:creationId xmlns:a16="http://schemas.microsoft.com/office/drawing/2014/main" id="{8A14CF1D-492A-658F-80C5-1E89A13E9946}"/>
              </a:ext>
            </a:extLst>
          </p:cNvPr>
          <p:cNvSpPr/>
          <p:nvPr/>
        </p:nvSpPr>
        <p:spPr>
          <a:xfrm>
            <a:off x="2592529" y="2535877"/>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D99B5-F7E1-D8C2-C23B-4237612AEFF0}"/>
              </a:ext>
            </a:extLst>
          </p:cNvPr>
          <p:cNvSpPr txBox="1"/>
          <p:nvPr/>
        </p:nvSpPr>
        <p:spPr>
          <a:xfrm>
            <a:off x="5474581" y="3530693"/>
            <a:ext cx="658129" cy="369332"/>
          </a:xfrm>
          <a:prstGeom prst="rect">
            <a:avLst/>
          </a:prstGeom>
          <a:noFill/>
        </p:spPr>
        <p:txBody>
          <a:bodyPr wrap="none" rtlCol="0">
            <a:spAutoFit/>
          </a:bodyPr>
          <a:lstStyle/>
          <a:p>
            <a:r>
              <a:rPr lang="en-US"/>
              <a:t>reset</a:t>
            </a:r>
          </a:p>
        </p:txBody>
      </p:sp>
      <p:sp>
        <p:nvSpPr>
          <p:cNvPr id="16" name="Right Arrow 15">
            <a:extLst>
              <a:ext uri="{FF2B5EF4-FFF2-40B4-BE49-F238E27FC236}">
                <a16:creationId xmlns:a16="http://schemas.microsoft.com/office/drawing/2014/main" id="{00109048-34BF-73FD-1C81-0825CB00FF23}"/>
              </a:ext>
            </a:extLst>
          </p:cNvPr>
          <p:cNvSpPr/>
          <p:nvPr/>
        </p:nvSpPr>
        <p:spPr>
          <a:xfrm>
            <a:off x="5594325" y="2974643"/>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07A8E8-9822-551C-26A0-1C750B5F4143}"/>
              </a:ext>
            </a:extLst>
          </p:cNvPr>
          <p:cNvSpPr txBox="1"/>
          <p:nvPr/>
        </p:nvSpPr>
        <p:spPr>
          <a:xfrm>
            <a:off x="7568107" y="6090740"/>
            <a:ext cx="2991588" cy="369332"/>
          </a:xfrm>
          <a:prstGeom prst="rect">
            <a:avLst/>
          </a:prstGeom>
          <a:noFill/>
        </p:spPr>
        <p:txBody>
          <a:bodyPr wrap="none" rtlCol="0">
            <a:spAutoFit/>
          </a:bodyPr>
          <a:lstStyle/>
          <a:p>
            <a:r>
              <a:rPr lang="en-US"/>
              <a:t>important things you can load</a:t>
            </a:r>
          </a:p>
        </p:txBody>
      </p:sp>
    </p:spTree>
    <p:extLst>
      <p:ext uri="{BB962C8B-B14F-4D97-AF65-F5344CB8AC3E}">
        <p14:creationId xmlns:p14="http://schemas.microsoft.com/office/powerpoint/2010/main" val="195236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88F47-7486-9AD8-EEE1-3B6DA649CA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CD9ACE-A91E-6951-D62F-197FC9C72414}"/>
              </a:ext>
            </a:extLst>
          </p:cNvPr>
          <p:cNvSpPr txBox="1"/>
          <p:nvPr/>
        </p:nvSpPr>
        <p:spPr>
          <a:xfrm>
            <a:off x="3844628" y="2992948"/>
            <a:ext cx="4144083" cy="769441"/>
          </a:xfrm>
          <a:prstGeom prst="rect">
            <a:avLst/>
          </a:prstGeom>
          <a:noFill/>
        </p:spPr>
        <p:txBody>
          <a:bodyPr wrap="none" rtlCol="0">
            <a:spAutoFit/>
          </a:bodyPr>
          <a:lstStyle/>
          <a:p>
            <a:r>
              <a:rPr lang="en-US" sz="4400">
                <a:solidFill>
                  <a:schemeClr val="tx1">
                    <a:lumMod val="50000"/>
                    <a:lumOff val="50000"/>
                  </a:schemeClr>
                </a:solidFill>
              </a:rPr>
              <a:t>#3) </a:t>
            </a:r>
            <a:r>
              <a:rPr lang="en-US" sz="4400" dirty="0"/>
              <a:t>Ground Rules</a:t>
            </a:r>
          </a:p>
        </p:txBody>
      </p:sp>
      <p:cxnSp>
        <p:nvCxnSpPr>
          <p:cNvPr id="4" name="Straight Connector 3">
            <a:extLst>
              <a:ext uri="{FF2B5EF4-FFF2-40B4-BE49-F238E27FC236}">
                <a16:creationId xmlns:a16="http://schemas.microsoft.com/office/drawing/2014/main" id="{3899D00A-03E7-920F-DB03-C124845BF12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2706BFB-E093-AA29-D1D6-A7445AC49C8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49C1093-0AE6-365C-4BBF-8114BF77262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061AF754-4FD0-3629-8BE8-0B9D3CAA0C71}"/>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E25342EB-56DC-EFA9-8560-C692DB95B9D3}"/>
              </a:ext>
            </a:extLst>
          </p:cNvPr>
          <p:cNvPicPr>
            <a:picLocks noChangeAspect="1"/>
          </p:cNvPicPr>
          <p:nvPr/>
        </p:nvPicPr>
        <p:blipFill>
          <a:blip r:embed="rId3"/>
          <a:stretch>
            <a:fillRect/>
          </a:stretch>
        </p:blipFill>
        <p:spPr>
          <a:xfrm>
            <a:off x="2498208" y="4639488"/>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BDE9177F-AA8D-E228-D95B-D9A791393120}"/>
              </a:ext>
            </a:extLst>
          </p:cNvPr>
          <p:cNvPicPr>
            <a:picLocks noChangeAspect="1"/>
          </p:cNvPicPr>
          <p:nvPr/>
        </p:nvPicPr>
        <p:blipFill>
          <a:blip r:embed="rId4"/>
          <a:stretch>
            <a:fillRect/>
          </a:stretch>
        </p:blipFill>
        <p:spPr>
          <a:xfrm>
            <a:off x="8581525" y="5196919"/>
            <a:ext cx="549332" cy="482747"/>
          </a:xfrm>
          <a:prstGeom prst="rect">
            <a:avLst/>
          </a:prstGeom>
        </p:spPr>
      </p:pic>
      <p:sp>
        <p:nvSpPr>
          <p:cNvPr id="3" name="TextBox 2">
            <a:extLst>
              <a:ext uri="{FF2B5EF4-FFF2-40B4-BE49-F238E27FC236}">
                <a16:creationId xmlns:a16="http://schemas.microsoft.com/office/drawing/2014/main" id="{C038D9CB-3C85-C3CD-D33B-B69EE6E09C2B}"/>
              </a:ext>
            </a:extLst>
          </p:cNvPr>
          <p:cNvSpPr txBox="1"/>
          <p:nvPr/>
        </p:nvSpPr>
        <p:spPr>
          <a:xfrm>
            <a:off x="3000998" y="4958755"/>
            <a:ext cx="5710089" cy="461665"/>
          </a:xfrm>
          <a:prstGeom prst="rect">
            <a:avLst/>
          </a:prstGeom>
          <a:noFill/>
        </p:spPr>
        <p:txBody>
          <a:bodyPr wrap="none" rtlCol="0">
            <a:spAutoFit/>
          </a:bodyPr>
          <a:lstStyle>
            <a:defPPr>
              <a:defRPr lang="en-US"/>
            </a:defPPr>
            <a:lvl1pPr>
              <a:defRPr sz="2000"/>
            </a:lvl1pPr>
          </a:lstStyle>
          <a:p>
            <a:r>
              <a:rPr lang="en-US" sz="2400">
                <a:solidFill>
                  <a:schemeClr val="accent5">
                    <a:lumMod val="50000"/>
                  </a:schemeClr>
                </a:solidFill>
              </a:rPr>
              <a:t>Always put the fire out before leaving camp!</a:t>
            </a:r>
          </a:p>
        </p:txBody>
      </p:sp>
    </p:spTree>
    <p:extLst>
      <p:ext uri="{BB962C8B-B14F-4D97-AF65-F5344CB8AC3E}">
        <p14:creationId xmlns:p14="http://schemas.microsoft.com/office/powerpoint/2010/main" val="183926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488AF-C270-489F-EB11-0D4CA985A4F7}"/>
            </a:ext>
          </a:extLst>
        </p:cNvPr>
        <p:cNvGrpSpPr/>
        <p:nvPr/>
      </p:nvGrpSpPr>
      <p:grpSpPr>
        <a:xfrm>
          <a:off x="0" y="0"/>
          <a:ext cx="0" cy="0"/>
          <a:chOff x="0" y="0"/>
          <a:chExt cx="0" cy="0"/>
        </a:xfrm>
      </p:grpSpPr>
      <p:grpSp>
        <p:nvGrpSpPr>
          <p:cNvPr id="2" name="ground rules">
            <a:extLst>
              <a:ext uri="{FF2B5EF4-FFF2-40B4-BE49-F238E27FC236}">
                <a16:creationId xmlns:a16="http://schemas.microsoft.com/office/drawing/2014/main" id="{7966A5AE-1733-15FF-2701-B29D021DD5BB}"/>
              </a:ext>
            </a:extLst>
          </p:cNvPr>
          <p:cNvGrpSpPr/>
          <p:nvPr/>
        </p:nvGrpSpPr>
        <p:grpSpPr>
          <a:xfrm>
            <a:off x="658508" y="434413"/>
            <a:ext cx="4195554" cy="982423"/>
            <a:chOff x="1479264" y="1385104"/>
            <a:chExt cx="4195554" cy="982423"/>
          </a:xfrm>
        </p:grpSpPr>
        <p:sp>
          <p:nvSpPr>
            <p:cNvPr id="14" name="TextBox 13">
              <a:extLst>
                <a:ext uri="{FF2B5EF4-FFF2-40B4-BE49-F238E27FC236}">
                  <a16:creationId xmlns:a16="http://schemas.microsoft.com/office/drawing/2014/main" id="{CA0A102B-E9CF-01A3-E485-53A7212407BE}"/>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3712E6F2-AFC8-A3B0-018A-1CE6E4F48818}"/>
                </a:ext>
              </a:extLst>
            </p:cNvPr>
            <p:cNvPicPr>
              <a:picLocks noChangeAspect="1"/>
            </p:cNvPicPr>
            <p:nvPr/>
          </p:nvPicPr>
          <p:blipFill>
            <a:blip r:embed="rId3"/>
            <a:stretch>
              <a:fillRect/>
            </a:stretch>
          </p:blipFill>
          <p:spPr>
            <a:xfrm>
              <a:off x="1479264" y="1385104"/>
              <a:ext cx="801117" cy="982423"/>
            </a:xfrm>
            <a:prstGeom prst="rect">
              <a:avLst/>
            </a:prstGeom>
          </p:spPr>
        </p:pic>
      </p:grpSp>
      <p:sp>
        <p:nvSpPr>
          <p:cNvPr id="43" name="TextBox 42">
            <a:extLst>
              <a:ext uri="{FF2B5EF4-FFF2-40B4-BE49-F238E27FC236}">
                <a16:creationId xmlns:a16="http://schemas.microsoft.com/office/drawing/2014/main" id="{8AD9B275-2AE0-72F5-79BF-DFCA3F2B4DE6}"/>
              </a:ext>
            </a:extLst>
          </p:cNvPr>
          <p:cNvSpPr txBox="1"/>
          <p:nvPr/>
        </p:nvSpPr>
        <p:spPr>
          <a:xfrm>
            <a:off x="3300251" y="1065945"/>
            <a:ext cx="110543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always on</a:t>
            </a:r>
          </a:p>
        </p:txBody>
      </p:sp>
      <p:sp>
        <p:nvSpPr>
          <p:cNvPr id="45" name="TextBox 44">
            <a:extLst>
              <a:ext uri="{FF2B5EF4-FFF2-40B4-BE49-F238E27FC236}">
                <a16:creationId xmlns:a16="http://schemas.microsoft.com/office/drawing/2014/main" id="{A684673C-EA16-9D1E-69FD-EFBDC872ACE7}"/>
              </a:ext>
            </a:extLst>
          </p:cNvPr>
          <p:cNvSpPr txBox="1"/>
          <p:nvPr/>
        </p:nvSpPr>
        <p:spPr>
          <a:xfrm>
            <a:off x="8580986" y="5058088"/>
            <a:ext cx="111601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user-level</a:t>
            </a:r>
            <a:endParaRPr lang="en-US" b="1">
              <a:solidFill>
                <a:schemeClr val="accent5">
                  <a:lumMod val="50000"/>
                </a:schemeClr>
              </a:solidFill>
              <a:latin typeface="Ink Free" panose="03080402000500000000" pitchFamily="66" charset="0"/>
            </a:endParaRPr>
          </a:p>
        </p:txBody>
      </p:sp>
      <p:sp>
        <p:nvSpPr>
          <p:cNvPr id="46" name="TextBox 45">
            <a:extLst>
              <a:ext uri="{FF2B5EF4-FFF2-40B4-BE49-F238E27FC236}">
                <a16:creationId xmlns:a16="http://schemas.microsoft.com/office/drawing/2014/main" id="{8CC07A7C-C286-E335-A05E-27AA8A1BB78F}"/>
              </a:ext>
            </a:extLst>
          </p:cNvPr>
          <p:cNvSpPr txBox="1"/>
          <p:nvPr/>
        </p:nvSpPr>
        <p:spPr>
          <a:xfrm>
            <a:off x="8439884" y="5727175"/>
            <a:ext cx="136608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project-level</a:t>
            </a:r>
            <a:endParaRPr lang="en-US" b="1">
              <a:solidFill>
                <a:schemeClr val="accent5">
                  <a:lumMod val="50000"/>
                </a:schemeClr>
              </a:solidFill>
              <a:latin typeface="Ink Free" panose="03080402000500000000" pitchFamily="66" charset="0"/>
            </a:endParaRPr>
          </a:p>
        </p:txBody>
      </p:sp>
      <p:grpSp>
        <p:nvGrpSpPr>
          <p:cNvPr id="8" name="Group 7">
            <a:extLst>
              <a:ext uri="{FF2B5EF4-FFF2-40B4-BE49-F238E27FC236}">
                <a16:creationId xmlns:a16="http://schemas.microsoft.com/office/drawing/2014/main" id="{161C2DC7-1CF8-17C5-7E13-F3DF706B66F2}"/>
              </a:ext>
            </a:extLst>
          </p:cNvPr>
          <p:cNvGrpSpPr/>
          <p:nvPr/>
        </p:nvGrpSpPr>
        <p:grpSpPr>
          <a:xfrm>
            <a:off x="1239983" y="2567575"/>
            <a:ext cx="2690160" cy="3856012"/>
            <a:chOff x="4560899" y="2423989"/>
            <a:chExt cx="2789343" cy="4129804"/>
          </a:xfrm>
        </p:grpSpPr>
        <p:sp>
          <p:nvSpPr>
            <p:cNvPr id="62" name="Rectangle 61">
              <a:extLst>
                <a:ext uri="{FF2B5EF4-FFF2-40B4-BE49-F238E27FC236}">
                  <a16:creationId xmlns:a16="http://schemas.microsoft.com/office/drawing/2014/main" id="{A7EB4739-486A-A7D7-EF51-29B7ADD1F678}"/>
                </a:ext>
              </a:extLst>
            </p:cNvPr>
            <p:cNvSpPr/>
            <p:nvPr/>
          </p:nvSpPr>
          <p:spPr>
            <a:xfrm>
              <a:off x="4560899" y="2843529"/>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5E60EAF1-8AC3-4D85-D6B7-8AD7C013DB98}"/>
                </a:ext>
              </a:extLst>
            </p:cNvPr>
            <p:cNvGrpSpPr/>
            <p:nvPr/>
          </p:nvGrpSpPr>
          <p:grpSpPr>
            <a:xfrm>
              <a:off x="4560899" y="2423989"/>
              <a:ext cx="2789343" cy="4129804"/>
              <a:chOff x="4560899" y="2423989"/>
              <a:chExt cx="2789343" cy="4129804"/>
            </a:xfrm>
          </p:grpSpPr>
          <p:sp>
            <p:nvSpPr>
              <p:cNvPr id="66" name="TextBox 65">
                <a:extLst>
                  <a:ext uri="{FF2B5EF4-FFF2-40B4-BE49-F238E27FC236}">
                    <a16:creationId xmlns:a16="http://schemas.microsoft.com/office/drawing/2014/main" id="{66FE83C2-8223-5626-10A5-15B6CC281A43}"/>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A577A003-68E9-DDCE-3141-FB21587FE7C1}"/>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grpSp>
      <p:grpSp>
        <p:nvGrpSpPr>
          <p:cNvPr id="3" name="Group 2">
            <a:extLst>
              <a:ext uri="{FF2B5EF4-FFF2-40B4-BE49-F238E27FC236}">
                <a16:creationId xmlns:a16="http://schemas.microsoft.com/office/drawing/2014/main" id="{2C1AE41B-E388-6F04-80D4-6113FE8AE8D0}"/>
              </a:ext>
            </a:extLst>
          </p:cNvPr>
          <p:cNvGrpSpPr/>
          <p:nvPr/>
        </p:nvGrpSpPr>
        <p:grpSpPr>
          <a:xfrm>
            <a:off x="7606193" y="2623278"/>
            <a:ext cx="2789344" cy="1460157"/>
            <a:chOff x="4026182" y="2402733"/>
            <a:chExt cx="3608680" cy="1952851"/>
          </a:xfrm>
        </p:grpSpPr>
        <p:sp>
          <p:nvSpPr>
            <p:cNvPr id="4" name="TextBox 3">
              <a:extLst>
                <a:ext uri="{FF2B5EF4-FFF2-40B4-BE49-F238E27FC236}">
                  <a16:creationId xmlns:a16="http://schemas.microsoft.com/office/drawing/2014/main" id="{6A68F4FA-F97D-A858-04C9-2CD25DF773FD}"/>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5" name="TextBox 4">
              <a:extLst>
                <a:ext uri="{FF2B5EF4-FFF2-40B4-BE49-F238E27FC236}">
                  <a16:creationId xmlns:a16="http://schemas.microsoft.com/office/drawing/2014/main" id="{44284580-E64A-015D-5880-62FCE75C8745}"/>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6" name="TextBox 5">
            <a:extLst>
              <a:ext uri="{FF2B5EF4-FFF2-40B4-BE49-F238E27FC236}">
                <a16:creationId xmlns:a16="http://schemas.microsoft.com/office/drawing/2014/main" id="{4287B5B0-2FED-16C3-C32F-FCF48242F942}"/>
              </a:ext>
            </a:extLst>
          </p:cNvPr>
          <p:cNvSpPr txBox="1"/>
          <p:nvPr/>
        </p:nvSpPr>
        <p:spPr>
          <a:xfrm>
            <a:off x="8948875" y="5417677"/>
            <a:ext cx="38023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or</a:t>
            </a:r>
            <a:endParaRPr lang="en-US" b="1">
              <a:solidFill>
                <a:schemeClr val="accent5">
                  <a:lumMod val="50000"/>
                </a:schemeClr>
              </a:solidFill>
              <a:latin typeface="Ink Free" panose="03080402000500000000" pitchFamily="66" charset="0"/>
            </a:endParaRPr>
          </a:p>
        </p:txBody>
      </p:sp>
    </p:spTree>
    <p:extLst>
      <p:ext uri="{BB962C8B-B14F-4D97-AF65-F5344CB8AC3E}">
        <p14:creationId xmlns:p14="http://schemas.microsoft.com/office/powerpoint/2010/main" val="214642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A4755-ACB2-61BC-6F0C-34890D6506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0BDA85-6537-79EF-C9F4-05CAA5196DB7}"/>
              </a:ext>
            </a:extLst>
          </p:cNvPr>
          <p:cNvSpPr txBox="1"/>
          <p:nvPr/>
        </p:nvSpPr>
        <p:spPr>
          <a:xfrm>
            <a:off x="3458718" y="2977008"/>
            <a:ext cx="5303118" cy="769441"/>
          </a:xfrm>
          <a:prstGeom prst="rect">
            <a:avLst/>
          </a:prstGeom>
          <a:noFill/>
        </p:spPr>
        <p:txBody>
          <a:bodyPr wrap="none" rtlCol="0">
            <a:spAutoFit/>
          </a:bodyPr>
          <a:lstStyle/>
          <a:p>
            <a:r>
              <a:rPr lang="en-US" sz="4400">
                <a:solidFill>
                  <a:schemeClr val="tx1">
                    <a:lumMod val="50000"/>
                    <a:lumOff val="50000"/>
                  </a:schemeClr>
                </a:solidFill>
              </a:rPr>
              <a:t>#4) </a:t>
            </a:r>
            <a:r>
              <a:rPr lang="en-US" sz="4400"/>
              <a:t>Extract Knowledge</a:t>
            </a:r>
            <a:endParaRPr lang="en-US" sz="4400" dirty="0"/>
          </a:p>
        </p:txBody>
      </p:sp>
      <p:cxnSp>
        <p:nvCxnSpPr>
          <p:cNvPr id="4" name="Straight Connector 3">
            <a:extLst>
              <a:ext uri="{FF2B5EF4-FFF2-40B4-BE49-F238E27FC236}">
                <a16:creationId xmlns:a16="http://schemas.microsoft.com/office/drawing/2014/main" id="{B4332650-3E0F-0A88-4E98-EDF736F3BF7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A98DBF7-1BF0-9AC3-73A1-473949D2711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F4A9E3-15E8-26A9-997B-ECED77398B8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CAA61BE-1255-C942-7583-6EFF1EA1CAAE}"/>
              </a:ext>
            </a:extLst>
          </p:cNvPr>
          <p:cNvSpPr txBox="1"/>
          <p:nvPr/>
        </p:nvSpPr>
        <p:spPr>
          <a:xfrm>
            <a:off x="3253867" y="4873994"/>
            <a:ext cx="6550255" cy="461665"/>
          </a:xfrm>
          <a:prstGeom prst="rect">
            <a:avLst/>
          </a:prstGeom>
          <a:noFill/>
        </p:spPr>
        <p:txBody>
          <a:bodyPr wrap="square" rtlCol="0">
            <a:spAutoFit/>
          </a:bodyPr>
          <a:lstStyle/>
          <a:p>
            <a:r>
              <a:rPr lang="en-US" sz="2400">
                <a:solidFill>
                  <a:schemeClr val="accent5">
                    <a:lumMod val="50000"/>
                  </a:schemeClr>
                </a:solidFill>
              </a:rPr>
              <a:t>Where was that thing we already talked about?...</a:t>
            </a:r>
          </a:p>
        </p:txBody>
      </p:sp>
      <p:pic>
        <p:nvPicPr>
          <p:cNvPr id="11" name="Picture 10" descr="A blue quote marks&#10;&#10;AI-generated content may be incorrect.">
            <a:extLst>
              <a:ext uri="{FF2B5EF4-FFF2-40B4-BE49-F238E27FC236}">
                <a16:creationId xmlns:a16="http://schemas.microsoft.com/office/drawing/2014/main" id="{D8426CD9-5754-65A1-C9C9-7D30D77B6091}"/>
              </a:ext>
            </a:extLst>
          </p:cNvPr>
          <p:cNvPicPr>
            <a:picLocks noChangeAspect="1"/>
          </p:cNvPicPr>
          <p:nvPr/>
        </p:nvPicPr>
        <p:blipFill>
          <a:blip r:embed="rId3"/>
          <a:stretch>
            <a:fillRect/>
          </a:stretch>
        </p:blipFill>
        <p:spPr>
          <a:xfrm>
            <a:off x="2685729" y="459527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6C19B33E-5003-09C2-9BC8-361D06DAD8FA}"/>
              </a:ext>
            </a:extLst>
          </p:cNvPr>
          <p:cNvPicPr>
            <a:picLocks noChangeAspect="1"/>
          </p:cNvPicPr>
          <p:nvPr/>
        </p:nvPicPr>
        <p:blipFill>
          <a:blip r:embed="rId4"/>
          <a:stretch>
            <a:fillRect/>
          </a:stretch>
        </p:blipFill>
        <p:spPr>
          <a:xfrm>
            <a:off x="9455316" y="5070421"/>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9B63F6A-9D11-5077-1FB5-1C96233F6F0D}"/>
              </a:ext>
            </a:extLst>
          </p:cNvPr>
          <p:cNvPicPr>
            <a:picLocks noChangeAspect="1"/>
          </p:cNvPicPr>
          <p:nvPr/>
        </p:nvPicPr>
        <p:blipFill>
          <a:blip r:embed="rId5"/>
          <a:stretch>
            <a:fillRect/>
          </a:stretch>
        </p:blipFill>
        <p:spPr>
          <a:xfrm>
            <a:off x="9640724" y="133519"/>
            <a:ext cx="2418414" cy="2393545"/>
          </a:xfrm>
          <a:prstGeom prst="rect">
            <a:avLst/>
          </a:prstGeom>
        </p:spPr>
      </p:pic>
      <p:pic>
        <p:nvPicPr>
          <p:cNvPr id="7" name="Picture 6" descr="A black and white speech bubble&#10;&#10;AI-generated content may be incorrect.">
            <a:extLst>
              <a:ext uri="{FF2B5EF4-FFF2-40B4-BE49-F238E27FC236}">
                <a16:creationId xmlns:a16="http://schemas.microsoft.com/office/drawing/2014/main" id="{6D3778FC-27CA-530C-A097-D847CC2B341F}"/>
              </a:ext>
            </a:extLst>
          </p:cNvPr>
          <p:cNvPicPr>
            <a:picLocks noChangeAspect="1"/>
          </p:cNvPicPr>
          <p:nvPr/>
        </p:nvPicPr>
        <p:blipFill>
          <a:blip r:embed="rId6"/>
          <a:stretch>
            <a:fillRect/>
          </a:stretch>
        </p:blipFill>
        <p:spPr>
          <a:xfrm>
            <a:off x="358056" y="5070421"/>
            <a:ext cx="917393" cy="790063"/>
          </a:xfrm>
          <a:prstGeom prst="rect">
            <a:avLst/>
          </a:prstGeom>
        </p:spPr>
      </p:pic>
      <p:pic>
        <p:nvPicPr>
          <p:cNvPr id="8" name="Picture 7" descr="A black line drawing of a paper&#10;&#10;AI-generated content may be incorrect.">
            <a:extLst>
              <a:ext uri="{FF2B5EF4-FFF2-40B4-BE49-F238E27FC236}">
                <a16:creationId xmlns:a16="http://schemas.microsoft.com/office/drawing/2014/main" id="{D5FA2540-AE2A-167D-E442-AED23D4602F7}"/>
              </a:ext>
            </a:extLst>
          </p:cNvPr>
          <p:cNvPicPr>
            <a:picLocks noChangeAspect="1"/>
          </p:cNvPicPr>
          <p:nvPr/>
        </p:nvPicPr>
        <p:blipFill>
          <a:blip r:embed="rId7"/>
          <a:stretch>
            <a:fillRect/>
          </a:stretch>
        </p:blipFill>
        <p:spPr>
          <a:xfrm>
            <a:off x="1726129" y="5074673"/>
            <a:ext cx="709177" cy="845557"/>
          </a:xfrm>
          <a:prstGeom prst="rect">
            <a:avLst/>
          </a:prstGeom>
        </p:spPr>
      </p:pic>
      <p:pic>
        <p:nvPicPr>
          <p:cNvPr id="18" name="Picture 17" descr="A black arrow pointing to the right&#10;&#10;AI-generated content may be incorrect.">
            <a:extLst>
              <a:ext uri="{FF2B5EF4-FFF2-40B4-BE49-F238E27FC236}">
                <a16:creationId xmlns:a16="http://schemas.microsoft.com/office/drawing/2014/main" id="{E94BDEBA-1CEF-9389-701D-8B7EEE4DAAB2}"/>
              </a:ext>
            </a:extLst>
          </p:cNvPr>
          <p:cNvPicPr>
            <a:picLocks noChangeAspect="1"/>
          </p:cNvPicPr>
          <p:nvPr/>
        </p:nvPicPr>
        <p:blipFill>
          <a:blip r:embed="rId8"/>
          <a:stretch>
            <a:fillRect/>
          </a:stretch>
        </p:blipFill>
        <p:spPr>
          <a:xfrm>
            <a:off x="1344492" y="5335659"/>
            <a:ext cx="312593" cy="331117"/>
          </a:xfrm>
          <a:prstGeom prst="rect">
            <a:avLst/>
          </a:prstGeom>
        </p:spPr>
      </p:pic>
      <p:sp>
        <p:nvSpPr>
          <p:cNvPr id="9" name="TextBox 8">
            <a:extLst>
              <a:ext uri="{FF2B5EF4-FFF2-40B4-BE49-F238E27FC236}">
                <a16:creationId xmlns:a16="http://schemas.microsoft.com/office/drawing/2014/main" id="{F88B20C3-54B0-B2F5-E2D3-F3B708E3AE94}"/>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408664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A0750-94D0-B1FB-EF88-2228188F90C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36F9B01-14E5-9081-47F9-472B75B30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94" y="1099875"/>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16B69BDC-64CD-5D91-C436-D546FF488B42}"/>
              </a:ext>
            </a:extLst>
          </p:cNvPr>
          <p:cNvSpPr/>
          <p:nvPr/>
        </p:nvSpPr>
        <p:spPr>
          <a:xfrm>
            <a:off x="5939775" y="2967527"/>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ED29D50-DCA8-99A3-9A7D-162952B9466E}"/>
              </a:ext>
            </a:extLst>
          </p:cNvPr>
          <p:cNvGrpSpPr/>
          <p:nvPr/>
        </p:nvGrpSpPr>
        <p:grpSpPr>
          <a:xfrm>
            <a:off x="7208329" y="2219909"/>
            <a:ext cx="1625645" cy="2135695"/>
            <a:chOff x="7414275" y="457639"/>
            <a:chExt cx="1625645" cy="2135695"/>
          </a:xfrm>
        </p:grpSpPr>
        <p:grpSp>
          <p:nvGrpSpPr>
            <p:cNvPr id="6" name="Group 5">
              <a:extLst>
                <a:ext uri="{FF2B5EF4-FFF2-40B4-BE49-F238E27FC236}">
                  <a16:creationId xmlns:a16="http://schemas.microsoft.com/office/drawing/2014/main" id="{59B662A2-3E5F-9417-6BC1-B9EBA6A752E9}"/>
                </a:ext>
              </a:extLst>
            </p:cNvPr>
            <p:cNvGrpSpPr/>
            <p:nvPr/>
          </p:nvGrpSpPr>
          <p:grpSpPr>
            <a:xfrm>
              <a:off x="7414275" y="457639"/>
              <a:ext cx="1625645" cy="2135695"/>
              <a:chOff x="8501206" y="2328240"/>
              <a:chExt cx="1625645" cy="2135695"/>
            </a:xfrm>
          </p:grpSpPr>
          <p:sp>
            <p:nvSpPr>
              <p:cNvPr id="10" name="TextBox 9">
                <a:extLst>
                  <a:ext uri="{FF2B5EF4-FFF2-40B4-BE49-F238E27FC236}">
                    <a16:creationId xmlns:a16="http://schemas.microsoft.com/office/drawing/2014/main" id="{FE36B9A7-5B99-F380-F54A-2DF1FDEFC277}"/>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1" name="Rounded Rectangle 10">
                <a:extLst>
                  <a:ext uri="{FF2B5EF4-FFF2-40B4-BE49-F238E27FC236}">
                    <a16:creationId xmlns:a16="http://schemas.microsoft.com/office/drawing/2014/main" id="{F518D932-89DA-0BEF-4424-96A1FD90F8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bright light in the sky&#10;&#10;AI-generated content may be incorrect.">
              <a:extLst>
                <a:ext uri="{FF2B5EF4-FFF2-40B4-BE49-F238E27FC236}">
                  <a16:creationId xmlns:a16="http://schemas.microsoft.com/office/drawing/2014/main" id="{AAFE368D-1FE5-9C3B-405C-8128B406E5D6}"/>
                </a:ext>
              </a:extLst>
            </p:cNvPr>
            <p:cNvPicPr>
              <a:picLocks noChangeAspect="1"/>
            </p:cNvPicPr>
            <p:nvPr/>
          </p:nvPicPr>
          <p:blipFill>
            <a:blip r:embed="rId4"/>
            <a:stretch>
              <a:fillRect/>
            </a:stretch>
          </p:blipFill>
          <p:spPr>
            <a:xfrm>
              <a:off x="8556724" y="1091964"/>
              <a:ext cx="281899" cy="277278"/>
            </a:xfrm>
            <a:prstGeom prst="rect">
              <a:avLst/>
            </a:prstGeom>
          </p:spPr>
        </p:pic>
        <p:pic>
          <p:nvPicPr>
            <p:cNvPr id="8" name="Picture 7" descr="A bright light in the sky&#10;&#10;AI-generated content may be incorrect.">
              <a:extLst>
                <a:ext uri="{FF2B5EF4-FFF2-40B4-BE49-F238E27FC236}">
                  <a16:creationId xmlns:a16="http://schemas.microsoft.com/office/drawing/2014/main" id="{0A8FF7CC-FD99-2697-53C2-7A41E4C685F3}"/>
                </a:ext>
              </a:extLst>
            </p:cNvPr>
            <p:cNvPicPr>
              <a:picLocks noChangeAspect="1"/>
            </p:cNvPicPr>
            <p:nvPr/>
          </p:nvPicPr>
          <p:blipFill>
            <a:blip r:embed="rId4"/>
            <a:stretch>
              <a:fillRect/>
            </a:stretch>
          </p:blipFill>
          <p:spPr>
            <a:xfrm>
              <a:off x="763038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FB10E1D9-7CC9-4444-14F8-810445F62946}"/>
                </a:ext>
              </a:extLst>
            </p:cNvPr>
            <p:cNvPicPr>
              <a:picLocks noChangeAspect="1"/>
            </p:cNvPicPr>
            <p:nvPr/>
          </p:nvPicPr>
          <p:blipFill>
            <a:blip r:embed="rId4"/>
            <a:stretch>
              <a:fillRect/>
            </a:stretch>
          </p:blipFill>
          <p:spPr>
            <a:xfrm>
              <a:off x="8086147" y="1091964"/>
              <a:ext cx="281899" cy="277278"/>
            </a:xfrm>
            <a:prstGeom prst="rect">
              <a:avLst/>
            </a:prstGeom>
          </p:spPr>
        </p:pic>
      </p:grpSp>
      <p:pic>
        <p:nvPicPr>
          <p:cNvPr id="19" name="Picture 18" descr="A stick figure with a computer&#10;&#10;AI-generated content may be incorrect.">
            <a:extLst>
              <a:ext uri="{FF2B5EF4-FFF2-40B4-BE49-F238E27FC236}">
                <a16:creationId xmlns:a16="http://schemas.microsoft.com/office/drawing/2014/main" id="{01A62CFE-0A02-90D4-1CEB-A508603588B2}"/>
              </a:ext>
            </a:extLst>
          </p:cNvPr>
          <p:cNvPicPr>
            <a:picLocks noChangeAspect="1"/>
          </p:cNvPicPr>
          <p:nvPr/>
        </p:nvPicPr>
        <p:blipFill>
          <a:blip r:embed="rId5"/>
          <a:stretch>
            <a:fillRect/>
          </a:stretch>
        </p:blipFill>
        <p:spPr>
          <a:xfrm>
            <a:off x="5853498" y="2177006"/>
            <a:ext cx="710938" cy="790521"/>
          </a:xfrm>
          <a:prstGeom prst="rect">
            <a:avLst/>
          </a:prstGeom>
        </p:spPr>
      </p:pic>
      <p:sp>
        <p:nvSpPr>
          <p:cNvPr id="20" name="TextBox 19">
            <a:extLst>
              <a:ext uri="{FF2B5EF4-FFF2-40B4-BE49-F238E27FC236}">
                <a16:creationId xmlns:a16="http://schemas.microsoft.com/office/drawing/2014/main" id="{5106DC11-15CC-631C-586D-CC9FAE0E7B0A}"/>
              </a:ext>
            </a:extLst>
          </p:cNvPr>
          <p:cNvSpPr txBox="1"/>
          <p:nvPr/>
        </p:nvSpPr>
        <p:spPr>
          <a:xfrm>
            <a:off x="5681257" y="3573382"/>
            <a:ext cx="1116011" cy="369332"/>
          </a:xfrm>
          <a:prstGeom prst="rect">
            <a:avLst/>
          </a:prstGeom>
          <a:noFill/>
        </p:spPr>
        <p:txBody>
          <a:bodyPr wrap="none" rtlCol="0">
            <a:spAutoFit/>
          </a:bodyPr>
          <a:lstStyle/>
          <a:p>
            <a:r>
              <a:rPr lang="en-US"/>
              <a:t>“Hit save”</a:t>
            </a:r>
          </a:p>
        </p:txBody>
      </p:sp>
      <p:pic>
        <p:nvPicPr>
          <p:cNvPr id="24" name="say">
            <a:extLst>
              <a:ext uri="{FF2B5EF4-FFF2-40B4-BE49-F238E27FC236}">
                <a16:creationId xmlns:a16="http://schemas.microsoft.com/office/drawing/2014/main" id="{504D9286-138D-0346-61AA-2B8FD62E03FD}"/>
              </a:ext>
            </a:extLst>
          </p:cNvPr>
          <p:cNvPicPr>
            <a:picLocks noChangeAspect="1"/>
          </p:cNvPicPr>
          <p:nvPr/>
        </p:nvPicPr>
        <p:blipFill>
          <a:blip r:embed="rId6"/>
          <a:stretch>
            <a:fillRect/>
          </a:stretch>
        </p:blipFill>
        <p:spPr>
          <a:xfrm>
            <a:off x="8401154" y="-362976"/>
            <a:ext cx="47681" cy="67548"/>
          </a:xfrm>
          <a:prstGeom prst="rect">
            <a:avLst/>
          </a:prstGeom>
        </p:spPr>
      </p:pic>
      <p:sp>
        <p:nvSpPr>
          <p:cNvPr id="2" name="TextBox 1">
            <a:extLst>
              <a:ext uri="{FF2B5EF4-FFF2-40B4-BE49-F238E27FC236}">
                <a16:creationId xmlns:a16="http://schemas.microsoft.com/office/drawing/2014/main" id="{2347835D-D521-29B9-D388-18484364717A}"/>
              </a:ext>
            </a:extLst>
          </p:cNvPr>
          <p:cNvSpPr txBox="1"/>
          <p:nvPr/>
        </p:nvSpPr>
        <p:spPr>
          <a:xfrm>
            <a:off x="9477867" y="2748046"/>
            <a:ext cx="773353" cy="369332"/>
          </a:xfrm>
          <a:prstGeom prst="rect">
            <a:avLst/>
          </a:prstGeom>
          <a:noFill/>
        </p:spPr>
        <p:txBody>
          <a:bodyPr wrap="none" rtlCol="0">
            <a:spAutoFit/>
          </a:bodyPr>
          <a:lstStyle/>
          <a:p>
            <a:r>
              <a:rPr lang="en-US"/>
              <a:t>create</a:t>
            </a:r>
          </a:p>
        </p:txBody>
      </p:sp>
      <p:sp>
        <p:nvSpPr>
          <p:cNvPr id="3" name="TextBox 2">
            <a:extLst>
              <a:ext uri="{FF2B5EF4-FFF2-40B4-BE49-F238E27FC236}">
                <a16:creationId xmlns:a16="http://schemas.microsoft.com/office/drawing/2014/main" id="{ED1CBDCA-6A5E-C598-07E9-17E5DDA208E6}"/>
              </a:ext>
            </a:extLst>
          </p:cNvPr>
          <p:cNvSpPr txBox="1"/>
          <p:nvPr/>
        </p:nvSpPr>
        <p:spPr>
          <a:xfrm>
            <a:off x="9477867" y="3287756"/>
            <a:ext cx="841449" cy="369332"/>
          </a:xfrm>
          <a:prstGeom prst="rect">
            <a:avLst/>
          </a:prstGeom>
          <a:noFill/>
        </p:spPr>
        <p:txBody>
          <a:bodyPr wrap="none" rtlCol="0">
            <a:spAutoFit/>
          </a:bodyPr>
          <a:lstStyle/>
          <a:p>
            <a:r>
              <a:rPr lang="en-US"/>
              <a:t>modify</a:t>
            </a:r>
          </a:p>
        </p:txBody>
      </p:sp>
    </p:spTree>
    <p:extLst>
      <p:ext uri="{BB962C8B-B14F-4D97-AF65-F5344CB8AC3E}">
        <p14:creationId xmlns:p14="http://schemas.microsoft.com/office/powerpoint/2010/main" val="37999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C1C7-0725-24C8-65CF-3147D9BD635D}"/>
            </a:ext>
          </a:extLst>
        </p:cNvPr>
        <p:cNvGrpSpPr/>
        <p:nvPr/>
      </p:nvGrpSpPr>
      <p:grpSpPr>
        <a:xfrm>
          <a:off x="0" y="0"/>
          <a:ext cx="0" cy="0"/>
          <a:chOff x="0" y="0"/>
          <a:chExt cx="0" cy="0"/>
        </a:xfrm>
      </p:grpSpPr>
      <p:sp>
        <p:nvSpPr>
          <p:cNvPr id="4" name="What kind">
            <a:extLst>
              <a:ext uri="{FF2B5EF4-FFF2-40B4-BE49-F238E27FC236}">
                <a16:creationId xmlns:a16="http://schemas.microsoft.com/office/drawing/2014/main" id="{E7CF77B0-78AE-686E-1F41-D24D22E58298}"/>
              </a:ext>
            </a:extLst>
          </p:cNvPr>
          <p:cNvSpPr txBox="1"/>
          <p:nvPr/>
        </p:nvSpPr>
        <p:spPr>
          <a:xfrm>
            <a:off x="2175175" y="2894240"/>
            <a:ext cx="8283567" cy="769441"/>
          </a:xfrm>
          <a:prstGeom prst="rect">
            <a:avLst/>
          </a:prstGeom>
          <a:noFill/>
        </p:spPr>
        <p:txBody>
          <a:bodyPr wrap="square" rtlCol="0">
            <a:spAutoFit/>
          </a:bodyPr>
          <a:lstStyle/>
          <a:p>
            <a:r>
              <a:rPr lang="en-US" sz="4400" i="1">
                <a:solidFill>
                  <a:srgbClr val="002060"/>
                </a:solidFill>
              </a:rPr>
              <a:t>Can we put everything in one file?</a:t>
            </a:r>
          </a:p>
        </p:txBody>
      </p:sp>
      <p:pic>
        <p:nvPicPr>
          <p:cNvPr id="7" name="done_person">
            <a:extLst>
              <a:ext uri="{FF2B5EF4-FFF2-40B4-BE49-F238E27FC236}">
                <a16:creationId xmlns:a16="http://schemas.microsoft.com/office/drawing/2014/main" id="{39944360-5CED-C472-C53B-9C0662ADD7C5}"/>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2985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8A25-52F2-4BBC-6A21-6D2F72E5DB6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E83EE60-3670-69CA-ECE4-F652BFD55CBD}"/>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4A2582BB-FA90-704E-17AE-E27FAFA585FD}"/>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1A636D2A-DF97-9F73-4A2F-F9A4E7107653}"/>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14" name="TextBox 13">
            <a:extLst>
              <a:ext uri="{FF2B5EF4-FFF2-40B4-BE49-F238E27FC236}">
                <a16:creationId xmlns:a16="http://schemas.microsoft.com/office/drawing/2014/main" id="{2B5C0499-37B3-1237-CE6A-97982D3C8FAF}"/>
              </a:ext>
            </a:extLst>
          </p:cNvPr>
          <p:cNvSpPr txBox="1"/>
          <p:nvPr/>
        </p:nvSpPr>
        <p:spPr>
          <a:xfrm>
            <a:off x="4278255" y="4965629"/>
            <a:ext cx="366396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fixed size</a:t>
            </a:r>
          </a:p>
        </p:txBody>
      </p:sp>
      <p:sp>
        <p:nvSpPr>
          <p:cNvPr id="15" name="TextBox 14">
            <a:extLst>
              <a:ext uri="{FF2B5EF4-FFF2-40B4-BE49-F238E27FC236}">
                <a16:creationId xmlns:a16="http://schemas.microsoft.com/office/drawing/2014/main" id="{0914CCB3-35E6-EF5D-596D-AB9738C79DA6}"/>
              </a:ext>
            </a:extLst>
          </p:cNvPr>
          <p:cNvSpPr txBox="1"/>
          <p:nvPr/>
        </p:nvSpPr>
        <p:spPr>
          <a:xfrm>
            <a:off x="4278255" y="5498311"/>
            <a:ext cx="5952014" cy="461665"/>
          </a:xfrm>
          <a:prstGeom prst="rect">
            <a:avLst/>
          </a:prstGeom>
          <a:noFill/>
        </p:spPr>
        <p:txBody>
          <a:bodyPr wrap="none" rtlCol="0">
            <a:spAutoFit/>
          </a:bodyPr>
          <a:lstStyle/>
          <a:p>
            <a:pPr marL="342900" indent="-342900">
              <a:buFont typeface="Arial" panose="020B0604020202020204" pitchFamily="34" charset="0"/>
              <a:buChar char="•"/>
            </a:pPr>
            <a:r>
              <a:rPr lang="en-US" sz="2400"/>
              <a:t>first in, first out: oldest content gets </a:t>
            </a:r>
            <a:r>
              <a:rPr lang="en-US" sz="2400" b="1"/>
              <a:t>erased</a:t>
            </a:r>
          </a:p>
        </p:txBody>
      </p:sp>
      <p:sp>
        <p:nvSpPr>
          <p:cNvPr id="17" name="TextBox 16">
            <a:extLst>
              <a:ext uri="{FF2B5EF4-FFF2-40B4-BE49-F238E27FC236}">
                <a16:creationId xmlns:a16="http://schemas.microsoft.com/office/drawing/2014/main" id="{95049D82-5A27-AAB4-F4A6-6112CA171507}"/>
              </a:ext>
            </a:extLst>
          </p:cNvPr>
          <p:cNvSpPr txBox="1"/>
          <p:nvPr/>
        </p:nvSpPr>
        <p:spPr>
          <a:xfrm>
            <a:off x="4278255" y="6030992"/>
            <a:ext cx="672203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everything</a:t>
            </a:r>
            <a:r>
              <a:rPr lang="en-US" sz="2400"/>
              <a:t> competes for limited space</a:t>
            </a:r>
            <a:endParaRPr lang="en-US" sz="2400" b="1"/>
          </a:p>
        </p:txBody>
      </p:sp>
      <p:sp>
        <p:nvSpPr>
          <p:cNvPr id="6" name="TextBox 5">
            <a:extLst>
              <a:ext uri="{FF2B5EF4-FFF2-40B4-BE49-F238E27FC236}">
                <a16:creationId xmlns:a16="http://schemas.microsoft.com/office/drawing/2014/main" id="{79256DF8-0E82-F2DD-9827-325A337D519F}"/>
              </a:ext>
            </a:extLst>
          </p:cNvPr>
          <p:cNvSpPr txBox="1"/>
          <p:nvPr/>
        </p:nvSpPr>
        <p:spPr>
          <a:xfrm>
            <a:off x="3577114" y="4192658"/>
            <a:ext cx="5037790" cy="646331"/>
          </a:xfrm>
          <a:prstGeom prst="rect">
            <a:avLst/>
          </a:prstGeom>
          <a:noFill/>
        </p:spPr>
        <p:txBody>
          <a:bodyPr wrap="none" rtlCol="0">
            <a:spAutoFit/>
          </a:bodyPr>
          <a:lstStyle/>
          <a:p>
            <a:pPr algn="ctr"/>
            <a:r>
              <a:rPr lang="en-US" sz="3600"/>
              <a:t>Context window is limited</a:t>
            </a:r>
            <a:endParaRPr lang="en-US" sz="3600" b="1"/>
          </a:p>
        </p:txBody>
      </p:sp>
    </p:spTree>
    <p:extLst>
      <p:ext uri="{BB962C8B-B14F-4D97-AF65-F5344CB8AC3E}">
        <p14:creationId xmlns:p14="http://schemas.microsoft.com/office/powerpoint/2010/main" val="21452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5"/>
                                        </p:tgtEl>
                                      </p:cBhvr>
                                    </p:animEffect>
                                    <p:animScale>
                                      <p:cBhvr>
                                        <p:cTn id="12" dur="250" autoRev="1" fill="hold"/>
                                        <p:tgtEl>
                                          <p:spTgt spid="1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7"/>
                                        </p:tgtEl>
                                      </p:cBhvr>
                                    </p:animEffect>
                                    <p:animScale>
                                      <p:cBhvr>
                                        <p:cTn id="1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F2D4DC-A4AF-6576-3322-7D526BAE179D}"/>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24" name="TextBox 23">
            <a:extLst>
              <a:ext uri="{FF2B5EF4-FFF2-40B4-BE49-F238E27FC236}">
                <a16:creationId xmlns:a16="http://schemas.microsoft.com/office/drawing/2014/main" id="{27DEF566-3DA8-A1D1-E98C-3759C2C50B4D}"/>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F413BA-13C5-F9AC-2CB2-6FF59DE00684}"/>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F1150F33-2744-CC9A-F7CA-8C68A40FAD9E}"/>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 in Portuguese?</a:t>
            </a:r>
          </a:p>
        </p:txBody>
      </p:sp>
      <p:sp>
        <p:nvSpPr>
          <p:cNvPr id="29" name="TextBox 28">
            <a:extLst>
              <a:ext uri="{FF2B5EF4-FFF2-40B4-BE49-F238E27FC236}">
                <a16:creationId xmlns:a16="http://schemas.microsoft.com/office/drawing/2014/main" id="{C7A86A3E-3A34-9026-C87F-85A208017161}"/>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791DEC65-6854-0D89-B708-BD91E080F55F}"/>
              </a:ext>
            </a:extLst>
          </p:cNvPr>
          <p:cNvSpPr/>
          <p:nvPr/>
        </p:nvSpPr>
        <p:spPr>
          <a:xfrm>
            <a:off x="2362198" y="3599483"/>
            <a:ext cx="8982892" cy="556736"/>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469D97-334A-0F77-D3A2-1AF12430A4B8}"/>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208548DB-D2E1-C6D8-5031-DACA12E09A1F}"/>
              </a:ext>
            </a:extLst>
          </p:cNvPr>
          <p:cNvSpPr txBox="1"/>
          <p:nvPr/>
        </p:nvSpPr>
        <p:spPr>
          <a:xfrm>
            <a:off x="2453640" y="3705698"/>
            <a:ext cx="2211977"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1516CA79-2CFB-49A3-8E06-A8F598CD8DFF}"/>
              </a:ext>
            </a:extLst>
          </p:cNvPr>
          <p:cNvSpPr txBox="1"/>
          <p:nvPr/>
        </p:nvSpPr>
        <p:spPr>
          <a:xfrm>
            <a:off x="4665617" y="3708489"/>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6F09A9D8-B80C-E59F-F17B-D8B869226155}"/>
              </a:ext>
            </a:extLst>
          </p:cNvPr>
          <p:cNvSpPr txBox="1"/>
          <p:nvPr/>
        </p:nvSpPr>
        <p:spPr>
          <a:xfrm>
            <a:off x="4970417" y="3708489"/>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2 + 2 in Portuguese?</a:t>
            </a:r>
            <a:endParaRPr lang="en-US"/>
          </a:p>
        </p:txBody>
      </p:sp>
      <p:sp>
        <p:nvSpPr>
          <p:cNvPr id="40" name="TextBox 39">
            <a:extLst>
              <a:ext uri="{FF2B5EF4-FFF2-40B4-BE49-F238E27FC236}">
                <a16:creationId xmlns:a16="http://schemas.microsoft.com/office/drawing/2014/main" id="{B92F82C8-E0FE-3E5F-C2AB-28AD7E2E1AEF}"/>
              </a:ext>
            </a:extLst>
          </p:cNvPr>
          <p:cNvSpPr txBox="1"/>
          <p:nvPr/>
        </p:nvSpPr>
        <p:spPr>
          <a:xfrm>
            <a:off x="8958945" y="3715460"/>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Tree>
    <p:extLst>
      <p:ext uri="{BB962C8B-B14F-4D97-AF65-F5344CB8AC3E}">
        <p14:creationId xmlns:p14="http://schemas.microsoft.com/office/powerpoint/2010/main" val="40111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6" grpId="0"/>
      <p:bldP spid="27" grpId="0"/>
      <p:bldP spid="29" grpId="0"/>
      <p:bldP spid="33" grpId="0"/>
      <p:bldP spid="36" grpId="0"/>
      <p:bldP spid="38"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3BB4A-945E-9E73-C76F-97539396446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D8CEC0-3630-9912-9E1D-83E70DD821A2}"/>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17" name="Right Brace 16">
            <a:extLst>
              <a:ext uri="{FF2B5EF4-FFF2-40B4-BE49-F238E27FC236}">
                <a16:creationId xmlns:a16="http://schemas.microsoft.com/office/drawing/2014/main" id="{1EE5958D-A968-CA5A-D9B8-6E63B220D5B7}"/>
              </a:ext>
            </a:extLst>
          </p:cNvPr>
          <p:cNvSpPr/>
          <p:nvPr/>
        </p:nvSpPr>
        <p:spPr>
          <a:xfrm rot="5400000">
            <a:off x="940912" y="3221741"/>
            <a:ext cx="369332" cy="1998617"/>
          </a:xfrm>
          <a:custGeom>
            <a:avLst/>
            <a:gdLst>
              <a:gd name="connsiteX0" fmla="*/ 0 w 369332"/>
              <a:gd name="connsiteY0" fmla="*/ 0 h 1998617"/>
              <a:gd name="connsiteX1" fmla="*/ 184666 w 369332"/>
              <a:gd name="connsiteY1" fmla="*/ 30776 h 1998617"/>
              <a:gd name="connsiteX2" fmla="*/ 184666 w 369332"/>
              <a:gd name="connsiteY2" fmla="*/ 518409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0207 h 1998617"/>
              <a:gd name="connsiteX7" fmla="*/ 184666 w 369332"/>
              <a:gd name="connsiteY7" fmla="*/ 1967841 h 1998617"/>
              <a:gd name="connsiteX8" fmla="*/ 0 w 369332"/>
              <a:gd name="connsiteY8" fmla="*/ 1998617 h 1998617"/>
              <a:gd name="connsiteX9" fmla="*/ 0 w 369332"/>
              <a:gd name="connsiteY9" fmla="*/ 1292439 h 1998617"/>
              <a:gd name="connsiteX10" fmla="*/ 0 w 369332"/>
              <a:gd name="connsiteY10" fmla="*/ 606247 h 1998617"/>
              <a:gd name="connsiteX11" fmla="*/ 0 w 369332"/>
              <a:gd name="connsiteY11" fmla="*/ 0 h 1998617"/>
              <a:gd name="connsiteX0" fmla="*/ 0 w 369332"/>
              <a:gd name="connsiteY0" fmla="*/ 0 h 1998617"/>
              <a:gd name="connsiteX1" fmla="*/ 184666 w 369332"/>
              <a:gd name="connsiteY1" fmla="*/ 30776 h 1998617"/>
              <a:gd name="connsiteX2" fmla="*/ 184666 w 369332"/>
              <a:gd name="connsiteY2" fmla="*/ 499654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9585 h 1998617"/>
              <a:gd name="connsiteX7" fmla="*/ 184666 w 369332"/>
              <a:gd name="connsiteY7" fmla="*/ 1967841 h 1998617"/>
              <a:gd name="connsiteX8" fmla="*/ 0 w 369332"/>
              <a:gd name="connsiteY8" fmla="*/ 1998617 h 19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332" h="1998617" stroke="0" extrusionOk="0">
                <a:moveTo>
                  <a:pt x="0" y="0"/>
                </a:moveTo>
                <a:cubicBezTo>
                  <a:pt x="100497" y="-920"/>
                  <a:pt x="183341" y="14276"/>
                  <a:pt x="184666" y="30776"/>
                </a:cubicBezTo>
                <a:cubicBezTo>
                  <a:pt x="168517" y="210509"/>
                  <a:pt x="196098" y="417204"/>
                  <a:pt x="184666" y="518409"/>
                </a:cubicBezTo>
                <a:cubicBezTo>
                  <a:pt x="173234" y="619614"/>
                  <a:pt x="200798" y="851086"/>
                  <a:pt x="184666" y="968532"/>
                </a:cubicBezTo>
                <a:cubicBezTo>
                  <a:pt x="173724" y="979542"/>
                  <a:pt x="272607" y="1001823"/>
                  <a:pt x="369332" y="999308"/>
                </a:cubicBezTo>
                <a:cubicBezTo>
                  <a:pt x="271395" y="999789"/>
                  <a:pt x="186347" y="1009627"/>
                  <a:pt x="184666" y="1030084"/>
                </a:cubicBezTo>
                <a:cubicBezTo>
                  <a:pt x="179385" y="1236462"/>
                  <a:pt x="166110" y="1258800"/>
                  <a:pt x="184666" y="1480207"/>
                </a:cubicBezTo>
                <a:cubicBezTo>
                  <a:pt x="203222" y="1701614"/>
                  <a:pt x="202508" y="1844453"/>
                  <a:pt x="184666" y="1967841"/>
                </a:cubicBezTo>
                <a:cubicBezTo>
                  <a:pt x="193430" y="1989745"/>
                  <a:pt x="113665" y="2001425"/>
                  <a:pt x="0" y="1998617"/>
                </a:cubicBezTo>
                <a:cubicBezTo>
                  <a:pt x="-27000" y="1800470"/>
                  <a:pt x="-8450" y="1498095"/>
                  <a:pt x="0" y="1292439"/>
                </a:cubicBezTo>
                <a:cubicBezTo>
                  <a:pt x="8450" y="1086783"/>
                  <a:pt x="4221" y="880729"/>
                  <a:pt x="0" y="606247"/>
                </a:cubicBezTo>
                <a:cubicBezTo>
                  <a:pt x="-4221" y="331765"/>
                  <a:pt x="-6978" y="291230"/>
                  <a:pt x="0" y="0"/>
                </a:cubicBezTo>
                <a:close/>
              </a:path>
              <a:path w="369332" h="1998617" fill="none" extrusionOk="0">
                <a:moveTo>
                  <a:pt x="0" y="0"/>
                </a:moveTo>
                <a:cubicBezTo>
                  <a:pt x="101948" y="-1071"/>
                  <a:pt x="186108" y="14080"/>
                  <a:pt x="184666" y="30776"/>
                </a:cubicBezTo>
                <a:cubicBezTo>
                  <a:pt x="180727" y="223515"/>
                  <a:pt x="181977" y="273722"/>
                  <a:pt x="184666" y="499654"/>
                </a:cubicBezTo>
                <a:cubicBezTo>
                  <a:pt x="187355" y="725586"/>
                  <a:pt x="187821" y="805871"/>
                  <a:pt x="184666" y="968532"/>
                </a:cubicBezTo>
                <a:cubicBezTo>
                  <a:pt x="191243" y="987831"/>
                  <a:pt x="269587" y="1006864"/>
                  <a:pt x="369332" y="999308"/>
                </a:cubicBezTo>
                <a:cubicBezTo>
                  <a:pt x="269905" y="998555"/>
                  <a:pt x="186649" y="1012652"/>
                  <a:pt x="184666" y="1030084"/>
                </a:cubicBezTo>
                <a:cubicBezTo>
                  <a:pt x="164135" y="1165606"/>
                  <a:pt x="174600" y="1384000"/>
                  <a:pt x="184666" y="1489585"/>
                </a:cubicBezTo>
                <a:cubicBezTo>
                  <a:pt x="194732" y="1595170"/>
                  <a:pt x="208320" y="1768607"/>
                  <a:pt x="184666" y="1967841"/>
                </a:cubicBezTo>
                <a:cubicBezTo>
                  <a:pt x="192165" y="1975883"/>
                  <a:pt x="104033" y="2000513"/>
                  <a:pt x="0" y="1998617"/>
                </a:cubicBezTo>
              </a:path>
              <a:path w="369332" h="1998617" fill="none" stroke="0" extrusionOk="0">
                <a:moveTo>
                  <a:pt x="0" y="0"/>
                </a:moveTo>
                <a:cubicBezTo>
                  <a:pt x="99896" y="-535"/>
                  <a:pt x="185512" y="12729"/>
                  <a:pt x="184666" y="30776"/>
                </a:cubicBezTo>
                <a:cubicBezTo>
                  <a:pt x="167209" y="204118"/>
                  <a:pt x="172343" y="285134"/>
                  <a:pt x="184666" y="518409"/>
                </a:cubicBezTo>
                <a:cubicBezTo>
                  <a:pt x="196989" y="751684"/>
                  <a:pt x="166661" y="765086"/>
                  <a:pt x="184666" y="968532"/>
                </a:cubicBezTo>
                <a:cubicBezTo>
                  <a:pt x="181451" y="997633"/>
                  <a:pt x="261297" y="981118"/>
                  <a:pt x="369332" y="999308"/>
                </a:cubicBezTo>
                <a:cubicBezTo>
                  <a:pt x="270728" y="998621"/>
                  <a:pt x="188166" y="1013656"/>
                  <a:pt x="184666" y="1030084"/>
                </a:cubicBezTo>
                <a:cubicBezTo>
                  <a:pt x="204990" y="1210459"/>
                  <a:pt x="191061" y="1368939"/>
                  <a:pt x="184666" y="1480207"/>
                </a:cubicBezTo>
                <a:cubicBezTo>
                  <a:pt x="178271" y="1591475"/>
                  <a:pt x="206161" y="1765904"/>
                  <a:pt x="184666" y="1967841"/>
                </a:cubicBezTo>
                <a:cubicBezTo>
                  <a:pt x="185449" y="1992277"/>
                  <a:pt x="116445" y="1993754"/>
                  <a:pt x="0" y="1998617"/>
                </a:cubicBezTo>
              </a:path>
            </a:pathLst>
          </a:custGeom>
          <a:ln w="28575">
            <a:solidFill>
              <a:srgbClr val="FF0000"/>
            </a:solidFill>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53E675E-59C5-7D93-E109-E3CE491178A7}"/>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987B96-6173-CAEE-9D31-D247C5950D0B}"/>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A78036E4-98DB-BB96-2A54-0040E0C4C5CB}"/>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29" name="TextBox 28">
            <a:extLst>
              <a:ext uri="{FF2B5EF4-FFF2-40B4-BE49-F238E27FC236}">
                <a16:creationId xmlns:a16="http://schemas.microsoft.com/office/drawing/2014/main" id="{0C7F773A-C50D-2F79-2584-BF687A4B3D49}"/>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FF2D9B0C-708D-059F-A541-2B7E25F50229}"/>
              </a:ext>
            </a:extLst>
          </p:cNvPr>
          <p:cNvSpPr/>
          <p:nvPr/>
        </p:nvSpPr>
        <p:spPr>
          <a:xfrm>
            <a:off x="2379867" y="3599978"/>
            <a:ext cx="9047952" cy="597117"/>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817B81F-9E25-AA8B-82A2-22CD7DFF7BCC}"/>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F64E6548-2645-83F9-19AF-1DED925019C4}"/>
              </a:ext>
            </a:extLst>
          </p:cNvPr>
          <p:cNvSpPr txBox="1"/>
          <p:nvPr/>
        </p:nvSpPr>
        <p:spPr>
          <a:xfrm>
            <a:off x="65311" y="3657289"/>
            <a:ext cx="2211977" cy="400110"/>
          </a:xfrm>
          <a:prstGeom prst="rect">
            <a:avLst/>
          </a:prstGeom>
          <a:noFill/>
        </p:spPr>
        <p:txBody>
          <a:bodyPr wrap="square">
            <a:spAutoFit/>
          </a:bodyPr>
          <a:lstStyle/>
          <a:p>
            <a:r>
              <a:rPr lang="en-US" sz="2000" strike="sngStrike">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7F874A4D-F060-D69D-72A4-C4012ADB81D1}"/>
              </a:ext>
            </a:extLst>
          </p:cNvPr>
          <p:cNvSpPr txBox="1"/>
          <p:nvPr/>
        </p:nvSpPr>
        <p:spPr>
          <a:xfrm>
            <a:off x="2379867" y="3705133"/>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C1553A72-2E38-11E2-B048-05341479D4D3}"/>
              </a:ext>
            </a:extLst>
          </p:cNvPr>
          <p:cNvSpPr txBox="1"/>
          <p:nvPr/>
        </p:nvSpPr>
        <p:spPr>
          <a:xfrm>
            <a:off x="2684667" y="3705133"/>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is it in Portuguese?</a:t>
            </a:r>
            <a:endParaRPr lang="en-US"/>
          </a:p>
        </p:txBody>
      </p:sp>
      <p:sp>
        <p:nvSpPr>
          <p:cNvPr id="40" name="TextBox 39">
            <a:extLst>
              <a:ext uri="{FF2B5EF4-FFF2-40B4-BE49-F238E27FC236}">
                <a16:creationId xmlns:a16="http://schemas.microsoft.com/office/drawing/2014/main" id="{9F8FDA3D-43E6-27DF-48B2-F0EC76C9FF13}"/>
              </a:ext>
            </a:extLst>
          </p:cNvPr>
          <p:cNvSpPr txBox="1"/>
          <p:nvPr/>
        </p:nvSpPr>
        <p:spPr>
          <a:xfrm>
            <a:off x="6607881" y="3716564"/>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
        <p:nvSpPr>
          <p:cNvPr id="3" name="TextBox 2">
            <a:extLst>
              <a:ext uri="{FF2B5EF4-FFF2-40B4-BE49-F238E27FC236}">
                <a16:creationId xmlns:a16="http://schemas.microsoft.com/office/drawing/2014/main" id="{C4F373A0-0C97-827C-CFC8-A8C3FF5CD222}"/>
              </a:ext>
            </a:extLst>
          </p:cNvPr>
          <p:cNvSpPr txBox="1"/>
          <p:nvPr/>
        </p:nvSpPr>
        <p:spPr>
          <a:xfrm>
            <a:off x="8837917" y="3714751"/>
            <a:ext cx="2589902" cy="367569"/>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Ha, ha. So funny.</a:t>
            </a:r>
            <a:endParaRPr lang="en-US"/>
          </a:p>
        </p:txBody>
      </p:sp>
      <p:sp>
        <p:nvSpPr>
          <p:cNvPr id="7" name="TextBox 6">
            <a:extLst>
              <a:ext uri="{FF2B5EF4-FFF2-40B4-BE49-F238E27FC236}">
                <a16:creationId xmlns:a16="http://schemas.microsoft.com/office/drawing/2014/main" id="{422B9922-A458-CE4C-8A8E-DDF1C3EC30C5}"/>
              </a:ext>
            </a:extLst>
          </p:cNvPr>
          <p:cNvSpPr txBox="1"/>
          <p:nvPr/>
        </p:nvSpPr>
        <p:spPr>
          <a:xfrm>
            <a:off x="500742" y="5083952"/>
            <a:ext cx="3175869" cy="369332"/>
          </a:xfrm>
          <a:prstGeom prst="rect">
            <a:avLst/>
          </a:prstGeom>
          <a:noFill/>
        </p:spPr>
        <p:txBody>
          <a:bodyPr wrap="none" rtlCol="0">
            <a:spAutoFit/>
          </a:bodyPr>
          <a:lstStyle/>
          <a:p>
            <a:r>
              <a:rPr lang="en-US">
                <a:solidFill>
                  <a:srgbClr val="FF0000"/>
                </a:solidFill>
                <a:latin typeface="Ink Free" panose="03080402000500000000" pitchFamily="66" charset="0"/>
              </a:rPr>
              <a:t>whole conversation compressed</a:t>
            </a:r>
          </a:p>
        </p:txBody>
      </p:sp>
      <p:sp>
        <p:nvSpPr>
          <p:cNvPr id="8" name="TextBox 7">
            <a:extLst>
              <a:ext uri="{FF2B5EF4-FFF2-40B4-BE49-F238E27FC236}">
                <a16:creationId xmlns:a16="http://schemas.microsoft.com/office/drawing/2014/main" id="{6BA2D026-A650-232D-1365-2A803A307D86}"/>
              </a:ext>
            </a:extLst>
          </p:cNvPr>
          <p:cNvSpPr txBox="1"/>
          <p:nvPr/>
        </p:nvSpPr>
        <p:spPr>
          <a:xfrm>
            <a:off x="500742" y="5497960"/>
            <a:ext cx="1074333" cy="369332"/>
          </a:xfrm>
          <a:prstGeom prst="rect">
            <a:avLst/>
          </a:prstGeom>
          <a:noFill/>
        </p:spPr>
        <p:txBody>
          <a:bodyPr wrap="none" rtlCol="0">
            <a:spAutoFit/>
          </a:bodyPr>
          <a:lstStyle/>
          <a:p>
            <a:r>
              <a:rPr lang="en-US">
                <a:solidFill>
                  <a:srgbClr val="FF0000"/>
                </a:solidFill>
                <a:latin typeface="Ink Free" panose="03080402000500000000" pitchFamily="66" charset="0"/>
              </a:rPr>
              <a:t>error out</a:t>
            </a:r>
          </a:p>
        </p:txBody>
      </p:sp>
      <p:sp>
        <p:nvSpPr>
          <p:cNvPr id="9" name="TextBox 8">
            <a:extLst>
              <a:ext uri="{FF2B5EF4-FFF2-40B4-BE49-F238E27FC236}">
                <a16:creationId xmlns:a16="http://schemas.microsoft.com/office/drawing/2014/main" id="{A00F6910-C3D8-0FBB-BB4A-A8C38D85569A}"/>
              </a:ext>
            </a:extLst>
          </p:cNvPr>
          <p:cNvSpPr txBox="1"/>
          <p:nvPr/>
        </p:nvSpPr>
        <p:spPr>
          <a:xfrm>
            <a:off x="519811" y="4669944"/>
            <a:ext cx="946093" cy="369332"/>
          </a:xfrm>
          <a:prstGeom prst="rect">
            <a:avLst/>
          </a:prstGeom>
          <a:noFill/>
        </p:spPr>
        <p:txBody>
          <a:bodyPr wrap="none" rtlCol="0">
            <a:spAutoFit/>
          </a:bodyPr>
          <a:lstStyle/>
          <a:p>
            <a:r>
              <a:rPr lang="en-US">
                <a:solidFill>
                  <a:srgbClr val="FF0000"/>
                </a:solidFill>
                <a:latin typeface="Ink Free" panose="03080402000500000000" pitchFamily="66" charset="0"/>
              </a:rPr>
              <a:t>dropped</a:t>
            </a:r>
          </a:p>
        </p:txBody>
      </p:sp>
    </p:spTree>
    <p:extLst>
      <p:ext uri="{BB962C8B-B14F-4D97-AF65-F5344CB8AC3E}">
        <p14:creationId xmlns:p14="http://schemas.microsoft.com/office/powerpoint/2010/main" val="2354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p:bldP spid="3"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1242-FCD3-626F-4B3A-A9E198E93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3AFA63-EC9B-A000-9291-2C6019451D3F}"/>
              </a:ext>
            </a:extLst>
          </p:cNvPr>
          <p:cNvSpPr txBox="1"/>
          <p:nvPr/>
        </p:nvSpPr>
        <p:spPr>
          <a:xfrm>
            <a:off x="3350453" y="2968086"/>
            <a:ext cx="4865434" cy="769441"/>
          </a:xfrm>
          <a:prstGeom prst="rect">
            <a:avLst/>
          </a:prstGeom>
          <a:noFill/>
        </p:spPr>
        <p:txBody>
          <a:bodyPr wrap="none" rtlCol="0">
            <a:spAutoFit/>
          </a:bodyPr>
          <a:lstStyle/>
          <a:p>
            <a:r>
              <a:rPr lang="en-US" sz="4400">
                <a:solidFill>
                  <a:schemeClr val="tx1">
                    <a:lumMod val="50000"/>
                    <a:lumOff val="50000"/>
                  </a:schemeClr>
                </a:solidFill>
              </a:rPr>
              <a:t>#5) </a:t>
            </a:r>
            <a:r>
              <a:rPr lang="en-US" sz="4400"/>
              <a:t>Distracted Agent</a:t>
            </a:r>
            <a:endParaRPr lang="en-US" sz="4400" dirty="0"/>
          </a:p>
        </p:txBody>
      </p:sp>
      <p:cxnSp>
        <p:nvCxnSpPr>
          <p:cNvPr id="4" name="Straight Connector 3">
            <a:extLst>
              <a:ext uri="{FF2B5EF4-FFF2-40B4-BE49-F238E27FC236}">
                <a16:creationId xmlns:a16="http://schemas.microsoft.com/office/drawing/2014/main" id="{0F87B137-0EDF-9A1F-7508-0F9A7E664AC2}"/>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50AE1B1-B95E-731B-8426-BA3523B9D18B}"/>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01B0A08-73F1-618C-5D55-455F51C06FE5}"/>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85E40F17-A942-178E-5ACD-E05766E5187A}"/>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22" name="Picture 21" descr="A stick figure drawing of a person&#10;&#10;AI-generated content may be incorrect.">
            <a:extLst>
              <a:ext uri="{FF2B5EF4-FFF2-40B4-BE49-F238E27FC236}">
                <a16:creationId xmlns:a16="http://schemas.microsoft.com/office/drawing/2014/main" id="{56DCFD9A-CB59-57F0-CE85-76AE2AC72494}"/>
              </a:ext>
            </a:extLst>
          </p:cNvPr>
          <p:cNvPicPr>
            <a:picLocks noChangeAspect="1"/>
          </p:cNvPicPr>
          <p:nvPr/>
        </p:nvPicPr>
        <p:blipFill>
          <a:blip r:embed="rId4"/>
          <a:stretch>
            <a:fillRect/>
          </a:stretch>
        </p:blipFill>
        <p:spPr>
          <a:xfrm>
            <a:off x="930784" y="4363523"/>
            <a:ext cx="872530" cy="2243286"/>
          </a:xfrm>
          <a:prstGeom prst="rect">
            <a:avLst/>
          </a:prstGeom>
        </p:spPr>
      </p:pic>
      <p:pic>
        <p:nvPicPr>
          <p:cNvPr id="3" name="Picture 2" descr="A black and white drawing of a flower&#10;&#10;AI-generated content may be incorrect.">
            <a:extLst>
              <a:ext uri="{FF2B5EF4-FFF2-40B4-BE49-F238E27FC236}">
                <a16:creationId xmlns:a16="http://schemas.microsoft.com/office/drawing/2014/main" id="{8E99BFA5-5925-ACCB-08A3-74E99C875495}"/>
              </a:ext>
            </a:extLst>
          </p:cNvPr>
          <p:cNvPicPr>
            <a:picLocks noChangeAspect="1"/>
          </p:cNvPicPr>
          <p:nvPr/>
        </p:nvPicPr>
        <p:blipFill>
          <a:blip r:embed="rId5"/>
          <a:stretch>
            <a:fillRect/>
          </a:stretch>
        </p:blipFill>
        <p:spPr>
          <a:xfrm>
            <a:off x="915385" y="4363522"/>
            <a:ext cx="913068" cy="2243287"/>
          </a:xfrm>
          <a:prstGeom prst="rect">
            <a:avLst/>
          </a:prstGeom>
        </p:spPr>
      </p:pic>
      <p:sp>
        <p:nvSpPr>
          <p:cNvPr id="7" name="TextBox 6">
            <a:extLst>
              <a:ext uri="{FF2B5EF4-FFF2-40B4-BE49-F238E27FC236}">
                <a16:creationId xmlns:a16="http://schemas.microsoft.com/office/drawing/2014/main" id="{FD237B5C-24F6-453E-05C3-D6EE8C6EDA05}"/>
              </a:ext>
            </a:extLst>
          </p:cNvPr>
          <p:cNvSpPr txBox="1"/>
          <p:nvPr/>
        </p:nvSpPr>
        <p:spPr>
          <a:xfrm>
            <a:off x="4702577" y="5090094"/>
            <a:ext cx="2244525" cy="461665"/>
          </a:xfrm>
          <a:prstGeom prst="rect">
            <a:avLst/>
          </a:prstGeom>
          <a:noFill/>
        </p:spPr>
        <p:txBody>
          <a:bodyPr wrap="none" rtlCol="0">
            <a:spAutoFit/>
          </a:bodyPr>
          <a:lstStyle/>
          <a:p>
            <a:r>
              <a:rPr lang="en-US" sz="2400">
                <a:solidFill>
                  <a:schemeClr val="accent5">
                    <a:lumMod val="50000"/>
                  </a:schemeClr>
                </a:solidFill>
              </a:rPr>
              <a:t>Look! A squirrel!</a:t>
            </a:r>
          </a:p>
        </p:txBody>
      </p:sp>
      <p:pic>
        <p:nvPicPr>
          <p:cNvPr id="8" name="Picture 7" descr="A blue quote marks&#10;&#10;AI-generated content may be incorrect.">
            <a:extLst>
              <a:ext uri="{FF2B5EF4-FFF2-40B4-BE49-F238E27FC236}">
                <a16:creationId xmlns:a16="http://schemas.microsoft.com/office/drawing/2014/main" id="{0D0A5F39-EFEC-2BBA-BD45-E8EE8D86F01B}"/>
              </a:ext>
            </a:extLst>
          </p:cNvPr>
          <p:cNvPicPr>
            <a:picLocks noChangeAspect="1"/>
          </p:cNvPicPr>
          <p:nvPr/>
        </p:nvPicPr>
        <p:blipFill>
          <a:blip r:embed="rId6"/>
          <a:stretch>
            <a:fillRect/>
          </a:stretch>
        </p:blipFill>
        <p:spPr>
          <a:xfrm>
            <a:off x="4046901" y="481911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D98F165-B27F-3F52-3A24-1AEC046331CB}"/>
              </a:ext>
            </a:extLst>
          </p:cNvPr>
          <p:cNvPicPr>
            <a:picLocks noChangeAspect="1"/>
          </p:cNvPicPr>
          <p:nvPr/>
        </p:nvPicPr>
        <p:blipFill>
          <a:blip r:embed="rId7"/>
          <a:stretch>
            <a:fillRect/>
          </a:stretch>
        </p:blipFill>
        <p:spPr>
          <a:xfrm>
            <a:off x="6972241" y="5260359"/>
            <a:ext cx="549332" cy="482747"/>
          </a:xfrm>
          <a:prstGeom prst="rect">
            <a:avLst/>
          </a:prstGeom>
        </p:spPr>
      </p:pic>
    </p:spTree>
    <p:extLst>
      <p:ext uri="{BB962C8B-B14F-4D97-AF65-F5344CB8AC3E}">
        <p14:creationId xmlns:p14="http://schemas.microsoft.com/office/powerpoint/2010/main" val="115506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DA066-CCF9-209A-6F13-04FCF9141176}"/>
              </a:ext>
            </a:extLst>
          </p:cNvPr>
          <p:cNvSpPr txBox="1"/>
          <p:nvPr/>
        </p:nvSpPr>
        <p:spPr>
          <a:xfrm>
            <a:off x="2579688" y="3044279"/>
            <a:ext cx="7032624" cy="769441"/>
          </a:xfrm>
          <a:prstGeom prst="rect">
            <a:avLst/>
          </a:prstGeom>
          <a:noFill/>
        </p:spPr>
        <p:txBody>
          <a:bodyPr wrap="square" rtlCol="0">
            <a:spAutoFit/>
          </a:bodyPr>
          <a:lstStyle/>
          <a:p>
            <a:r>
              <a:rPr lang="en-US" sz="4400" b="1" i="1">
                <a:solidFill>
                  <a:srgbClr val="002060"/>
                </a:solidFill>
              </a:rPr>
              <a:t>How</a:t>
            </a:r>
            <a:r>
              <a:rPr lang="en-US" sz="4400" i="1">
                <a:solidFill>
                  <a:srgbClr val="002060"/>
                </a:solidFill>
              </a:rPr>
              <a:t> do you tame the Genie??</a:t>
            </a:r>
          </a:p>
        </p:txBody>
      </p:sp>
    </p:spTree>
    <p:extLst>
      <p:ext uri="{BB962C8B-B14F-4D97-AF65-F5344CB8AC3E}">
        <p14:creationId xmlns:p14="http://schemas.microsoft.com/office/powerpoint/2010/main" val="64735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87D26-9FBF-6A17-9F52-A630DA382C15}"/>
              </a:ext>
            </a:extLst>
          </p:cNvPr>
          <p:cNvSpPr txBox="1"/>
          <p:nvPr/>
        </p:nvSpPr>
        <p:spPr>
          <a:xfrm>
            <a:off x="1326" y="6453183"/>
            <a:ext cx="6094674" cy="369332"/>
          </a:xfrm>
          <a:prstGeom prst="rect">
            <a:avLst/>
          </a:prstGeom>
          <a:noFill/>
        </p:spPr>
        <p:txBody>
          <a:bodyPr wrap="square">
            <a:spAutoFit/>
          </a:bodyPr>
          <a:lstStyle/>
          <a:p>
            <a:r>
              <a:rPr lang="en-US" sz="1800">
                <a:solidFill>
                  <a:schemeClr val="tx1">
                    <a:lumMod val="50000"/>
                    <a:lumOff val="50000"/>
                  </a:schemeClr>
                </a:solidFill>
              </a:rPr>
              <a:t>#2) </a:t>
            </a:r>
            <a:r>
              <a:rPr lang="en-US" sz="1800"/>
              <a:t>Distracted Agent</a:t>
            </a:r>
            <a:endParaRPr lang="en-US" sz="1800" dirty="0"/>
          </a:p>
        </p:txBody>
      </p:sp>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3" name="TextBox 2">
            <a:extLst>
              <a:ext uri="{FF2B5EF4-FFF2-40B4-BE49-F238E27FC236}">
                <a16:creationId xmlns:a16="http://schemas.microsoft.com/office/drawing/2014/main" id="{652224A6-9F1E-C091-402E-28D3B41AFD95}"/>
              </a:ext>
            </a:extLst>
          </p:cNvPr>
          <p:cNvSpPr txBox="1"/>
          <p:nvPr/>
        </p:nvSpPr>
        <p:spPr>
          <a:xfrm>
            <a:off x="1326" y="6488668"/>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1496449"/>
            <a:ext cx="1069203" cy="369332"/>
          </a:xfrm>
          <a:prstGeom prst="rect">
            <a:avLst/>
          </a:prstGeom>
          <a:noFill/>
        </p:spPr>
        <p:txBody>
          <a:bodyPr wrap="none" rtlCol="0">
            <a:spAutoFit/>
          </a:bodyPr>
          <a:lstStyle/>
          <a:p>
            <a:r>
              <a:rPr lang="en-US"/>
              <a:t>&gt; commit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1939233"/>
            <a:ext cx="1209305" cy="369332"/>
          </a:xfrm>
          <a:prstGeom prst="rect">
            <a:avLst/>
          </a:prstGeom>
          <a:noFill/>
        </p:spPr>
        <p:txBody>
          <a:bodyPr wrap="none" rtlCol="0">
            <a:spAutoFit/>
          </a:bodyPr>
          <a:lstStyle/>
          <a:p>
            <a:r>
              <a:rPr lang="en-US"/>
              <a:t>committed</a:t>
            </a:r>
          </a:p>
        </p:txBody>
      </p:sp>
    </p:spTree>
    <p:extLst>
      <p:ext uri="{BB962C8B-B14F-4D97-AF65-F5344CB8AC3E}">
        <p14:creationId xmlns:p14="http://schemas.microsoft.com/office/powerpoint/2010/main" val="104944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F3D67-D7FE-43DC-CD9E-C6B3A3C489C7}"/>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C788515C-B8AE-744D-7043-9ABD3B6C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9389C-7803-A109-D039-C946B9404302}"/>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C68A1E5D-8157-4187-0244-351FB4327D32}"/>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CBDE718E-5F89-4A6D-814D-339FD17D219F}"/>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D5B65FDB-FF17-211F-D012-E3874E4E1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61C786F-ACCC-78F0-4A8A-27D050EA1495}"/>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9842E4D-BEA6-9D91-8FCF-7FAABB8FBA14}"/>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C4E48E-3ADD-F470-622F-EE0574664758}"/>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DD2184-4307-4DC6-06DD-7E5310812F8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F496A43-A325-E89B-8FAE-96198BF647E5}"/>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A0E3EE-59FA-116D-8142-F336A831498B}"/>
              </a:ext>
            </a:extLst>
          </p:cNvPr>
          <p:cNvSpPr/>
          <p:nvPr/>
        </p:nvSpPr>
        <p:spPr>
          <a:xfrm>
            <a:off x="1174345" y="1995963"/>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140F9EF-9E22-4183-5026-D25265443B67}"/>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DA0EDB-599E-2851-8B75-0EA3075093E5}"/>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EC5A974B-4086-E1AE-9EE1-C98301530805}"/>
              </a:ext>
            </a:extLst>
          </p:cNvPr>
          <p:cNvSpPr txBox="1"/>
          <p:nvPr/>
        </p:nvSpPr>
        <p:spPr>
          <a:xfrm>
            <a:off x="1109272" y="606363"/>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47" name="Straight Arrow Connector 46">
            <a:extLst>
              <a:ext uri="{FF2B5EF4-FFF2-40B4-BE49-F238E27FC236}">
                <a16:creationId xmlns:a16="http://schemas.microsoft.com/office/drawing/2014/main" id="{3BE9D3B7-BB7E-52D3-099A-1FFE3ADA6F0A}"/>
              </a:ext>
            </a:extLst>
          </p:cNvPr>
          <p:cNvCxnSpPr/>
          <p:nvPr/>
        </p:nvCxnSpPr>
        <p:spPr>
          <a:xfrm>
            <a:off x="1664043" y="893091"/>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ight Brace 48">
            <a:extLst>
              <a:ext uri="{FF2B5EF4-FFF2-40B4-BE49-F238E27FC236}">
                <a16:creationId xmlns:a16="http://schemas.microsoft.com/office/drawing/2014/main" id="{C6BF88C2-7136-DA17-E187-0E17637CDF9C}"/>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72060DEF-A0B1-E50D-7AA7-AC45F42A84E0}"/>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A7BE5FE-BB52-BA99-46FC-A666FD4B5C9C}"/>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C2737275-00D7-1963-79DB-5CD643E3F67A}"/>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0DA293A-5202-FBF9-CEB6-9DB25C7DF86E}"/>
              </a:ext>
            </a:extLst>
          </p:cNvPr>
          <p:cNvSpPr txBox="1"/>
          <p:nvPr/>
        </p:nvSpPr>
        <p:spPr>
          <a:xfrm>
            <a:off x="1485502" y="6165946"/>
            <a:ext cx="2954270"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914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dissolve">
                                      <p:cBhvr>
                                        <p:cTn id="18" dur="500"/>
                                        <p:tgtEl>
                                          <p:spTgt spid="5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5" grpId="0"/>
      <p:bldP spid="49" grpId="0" animBg="1"/>
      <p:bldP spid="50" grpId="0" animBg="1"/>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6630-B37E-AD7B-8B7E-2D3CDD3B586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63FA2C6-0614-3A45-4C4C-1F09F2C8AFEA}"/>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04469A17-3988-BF97-CB29-0EFB1FDD8251}"/>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0AB2DD80-32BB-EF09-ED24-1900B93DFB09}"/>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9FB41AE2-52D6-894F-DF88-9708DAA0B180}"/>
              </a:ext>
            </a:extLst>
          </p:cNvPr>
          <p:cNvSpPr txBox="1"/>
          <p:nvPr/>
        </p:nvSpPr>
        <p:spPr>
          <a:xfrm>
            <a:off x="3951022" y="4192658"/>
            <a:ext cx="4289957" cy="646331"/>
          </a:xfrm>
          <a:prstGeom prst="rect">
            <a:avLst/>
          </a:prstGeom>
          <a:noFill/>
        </p:spPr>
        <p:txBody>
          <a:bodyPr wrap="none" rtlCol="0">
            <a:spAutoFit/>
          </a:bodyPr>
          <a:lstStyle/>
          <a:p>
            <a:pPr algn="ctr"/>
            <a:r>
              <a:rPr lang="en-US" sz="3600"/>
              <a:t>LLM has </a:t>
            </a:r>
            <a:r>
              <a:rPr lang="en-US" sz="3600" b="1"/>
              <a:t>limited</a:t>
            </a:r>
            <a:r>
              <a:rPr lang="en-US" sz="3600"/>
              <a:t> </a:t>
            </a:r>
            <a:r>
              <a:rPr lang="en-US" sz="3600" b="1"/>
              <a:t>focus</a:t>
            </a:r>
          </a:p>
        </p:txBody>
      </p:sp>
      <p:sp>
        <p:nvSpPr>
          <p:cNvPr id="4" name="TextBox 3">
            <a:extLst>
              <a:ext uri="{FF2B5EF4-FFF2-40B4-BE49-F238E27FC236}">
                <a16:creationId xmlns:a16="http://schemas.microsoft.com/office/drawing/2014/main" id="{37D64FE1-B7F2-A02C-54CC-3C1B3E85FFDB}"/>
              </a:ext>
            </a:extLst>
          </p:cNvPr>
          <p:cNvSpPr txBox="1"/>
          <p:nvPr/>
        </p:nvSpPr>
        <p:spPr>
          <a:xfrm>
            <a:off x="4158680" y="4892825"/>
            <a:ext cx="5325047" cy="461665"/>
          </a:xfrm>
          <a:prstGeom prst="rect">
            <a:avLst/>
          </a:prstGeom>
          <a:noFill/>
        </p:spPr>
        <p:txBody>
          <a:bodyPr wrap="none" rtlCol="0">
            <a:spAutoFit/>
          </a:bodyPr>
          <a:lstStyle/>
          <a:p>
            <a:pPr marL="342900" indent="-342900">
              <a:buFont typeface="Arial" panose="020B0604020202020204" pitchFamily="34" charset="0"/>
              <a:buChar char="•"/>
            </a:pPr>
            <a:r>
              <a:rPr lang="en-US" sz="2400"/>
              <a:t>does not equally prioritize every token</a:t>
            </a:r>
            <a:endParaRPr lang="en-US" sz="2400" b="1"/>
          </a:p>
        </p:txBody>
      </p:sp>
    </p:spTree>
    <p:extLst>
      <p:ext uri="{BB962C8B-B14F-4D97-AF65-F5344CB8AC3E}">
        <p14:creationId xmlns:p14="http://schemas.microsoft.com/office/powerpoint/2010/main" val="212557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68B4-7A15-93F1-E46C-69E6F3DEB3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193F21-9E24-ECE0-C329-13224A0C070B}"/>
              </a:ext>
            </a:extLst>
          </p:cNvPr>
          <p:cNvSpPr txBox="1"/>
          <p:nvPr/>
        </p:nvSpPr>
        <p:spPr>
          <a:xfrm>
            <a:off x="3808464" y="3009351"/>
            <a:ext cx="4411785" cy="769441"/>
          </a:xfrm>
          <a:prstGeom prst="rect">
            <a:avLst/>
          </a:prstGeom>
          <a:noFill/>
        </p:spPr>
        <p:txBody>
          <a:bodyPr wrap="none" rtlCol="0">
            <a:spAutoFit/>
          </a:bodyPr>
          <a:lstStyle/>
          <a:p>
            <a:r>
              <a:rPr lang="en-US" sz="4400">
                <a:solidFill>
                  <a:schemeClr val="tx1">
                    <a:lumMod val="50000"/>
                    <a:lumOff val="50000"/>
                  </a:schemeClr>
                </a:solidFill>
              </a:rPr>
              <a:t>#6) </a:t>
            </a:r>
            <a:r>
              <a:rPr lang="en-US" sz="4400" dirty="0"/>
              <a:t>Focused Agent</a:t>
            </a:r>
          </a:p>
        </p:txBody>
      </p:sp>
      <p:cxnSp>
        <p:nvCxnSpPr>
          <p:cNvPr id="4" name="Straight Connector 3">
            <a:extLst>
              <a:ext uri="{FF2B5EF4-FFF2-40B4-BE49-F238E27FC236}">
                <a16:creationId xmlns:a16="http://schemas.microsoft.com/office/drawing/2014/main" id="{0D768E5E-7F54-8891-91B0-CB0A6DBBBC9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9ED379-7CEC-6061-B42A-E442E391E75F}"/>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1BD4D7-BEDA-AF51-0503-6E58BE598B1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F11C61A5-7B80-C130-095E-DC949F1391D3}"/>
              </a:ext>
            </a:extLst>
          </p:cNvPr>
          <p:cNvSpPr txBox="1"/>
          <p:nvPr/>
        </p:nvSpPr>
        <p:spPr>
          <a:xfrm>
            <a:off x="6494523" y="3742998"/>
            <a:ext cx="3451452" cy="369332"/>
          </a:xfrm>
          <a:prstGeom prst="rect">
            <a:avLst/>
          </a:prstGeom>
          <a:noFill/>
        </p:spPr>
        <p:txBody>
          <a:bodyPr wrap="square">
            <a:spAutoFit/>
          </a:bodyPr>
          <a:lstStyle/>
          <a:p>
            <a:r>
              <a:rPr lang="en-US" sz="1800" dirty="0"/>
              <a:t>smaller scope == better results</a:t>
            </a:r>
          </a:p>
        </p:txBody>
      </p:sp>
      <p:pic>
        <p:nvPicPr>
          <p:cNvPr id="7" name="Picture 6" descr="A stick figure with a computer&#10;&#10;AI-generated content may be incorrect.">
            <a:extLst>
              <a:ext uri="{FF2B5EF4-FFF2-40B4-BE49-F238E27FC236}">
                <a16:creationId xmlns:a16="http://schemas.microsoft.com/office/drawing/2014/main" id="{40526AF0-F0E0-3766-3427-70ED45BE8A48}"/>
              </a:ext>
            </a:extLst>
          </p:cNvPr>
          <p:cNvPicPr>
            <a:picLocks noChangeAspect="1"/>
          </p:cNvPicPr>
          <p:nvPr/>
        </p:nvPicPr>
        <p:blipFill>
          <a:blip r:embed="rId2"/>
          <a:stretch>
            <a:fillRect/>
          </a:stretch>
        </p:blipFill>
        <p:spPr>
          <a:xfrm>
            <a:off x="1062652" y="4321557"/>
            <a:ext cx="1684950" cy="2370685"/>
          </a:xfrm>
          <a:prstGeom prst="rect">
            <a:avLst/>
          </a:prstGeom>
        </p:spPr>
      </p:pic>
      <p:pic>
        <p:nvPicPr>
          <p:cNvPr id="8" name="Picture 7" descr="A compass drawing on a white background&#10;&#10;AI-generated content may be incorrect.">
            <a:extLst>
              <a:ext uri="{FF2B5EF4-FFF2-40B4-BE49-F238E27FC236}">
                <a16:creationId xmlns:a16="http://schemas.microsoft.com/office/drawing/2014/main" id="{BCAF6724-3E87-8A34-9C42-78B74FE19C29}"/>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9" name="TextBox 8">
            <a:extLst>
              <a:ext uri="{FF2B5EF4-FFF2-40B4-BE49-F238E27FC236}">
                <a16:creationId xmlns:a16="http://schemas.microsoft.com/office/drawing/2014/main" id="{91FC64A9-AC42-5C25-CEE6-3D75FD2356A8}"/>
              </a:ext>
            </a:extLst>
          </p:cNvPr>
          <p:cNvSpPr txBox="1"/>
          <p:nvPr/>
        </p:nvSpPr>
        <p:spPr>
          <a:xfrm>
            <a:off x="4427248" y="5155039"/>
            <a:ext cx="2688878" cy="461665"/>
          </a:xfrm>
          <a:prstGeom prst="rect">
            <a:avLst/>
          </a:prstGeom>
          <a:noFill/>
        </p:spPr>
        <p:txBody>
          <a:bodyPr wrap="none" rtlCol="0">
            <a:spAutoFit/>
          </a:bodyPr>
          <a:lstStyle/>
          <a:p>
            <a:r>
              <a:rPr lang="en-US" sz="2400">
                <a:solidFill>
                  <a:schemeClr val="accent5">
                    <a:lumMod val="50000"/>
                  </a:schemeClr>
                </a:solidFill>
              </a:rPr>
              <a:t>One thing at a time!</a:t>
            </a:r>
          </a:p>
        </p:txBody>
      </p:sp>
      <p:pic>
        <p:nvPicPr>
          <p:cNvPr id="11" name="Picture 10" descr="A blue quote marks&#10;&#10;AI-generated content may be incorrect.">
            <a:extLst>
              <a:ext uri="{FF2B5EF4-FFF2-40B4-BE49-F238E27FC236}">
                <a16:creationId xmlns:a16="http://schemas.microsoft.com/office/drawing/2014/main" id="{22C31BFF-0C43-8D51-F37B-B1CF795DA09B}"/>
              </a:ext>
            </a:extLst>
          </p:cNvPr>
          <p:cNvPicPr>
            <a:picLocks noChangeAspect="1"/>
          </p:cNvPicPr>
          <p:nvPr/>
        </p:nvPicPr>
        <p:blipFill>
          <a:blip r:embed="rId4"/>
          <a:stretch>
            <a:fillRect/>
          </a:stretch>
        </p:blipFill>
        <p:spPr>
          <a:xfrm>
            <a:off x="3885106" y="4876324"/>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561DD9C3-BA8A-93BF-A2FE-5F57367D94F0}"/>
              </a:ext>
            </a:extLst>
          </p:cNvPr>
          <p:cNvPicPr>
            <a:picLocks noChangeAspect="1"/>
          </p:cNvPicPr>
          <p:nvPr/>
        </p:nvPicPr>
        <p:blipFill>
          <a:blip r:embed="rId5"/>
          <a:stretch>
            <a:fillRect/>
          </a:stretch>
        </p:blipFill>
        <p:spPr>
          <a:xfrm>
            <a:off x="7001825" y="5353207"/>
            <a:ext cx="549332" cy="482747"/>
          </a:xfrm>
          <a:prstGeom prst="rect">
            <a:avLst/>
          </a:prstGeom>
        </p:spPr>
      </p:pic>
    </p:spTree>
    <p:extLst>
      <p:ext uri="{BB962C8B-B14F-4D97-AF65-F5344CB8AC3E}">
        <p14:creationId xmlns:p14="http://schemas.microsoft.com/office/powerpoint/2010/main" val="70091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hypens for consistency?</a:t>
            </a:r>
          </a:p>
        </p:txBody>
      </p:sp>
    </p:spTree>
    <p:extLst>
      <p:ext uri="{BB962C8B-B14F-4D97-AF65-F5344CB8AC3E}">
        <p14:creationId xmlns:p14="http://schemas.microsoft.com/office/powerpoint/2010/main" val="2986318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608" y="141463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142DEC-6631-4D82-7B2B-219E21DB9404}"/>
              </a:ext>
            </a:extLst>
          </p:cNvPr>
          <p:cNvSpPr txBox="1"/>
          <p:nvPr/>
        </p:nvSpPr>
        <p:spPr>
          <a:xfrm>
            <a:off x="675824" y="349271"/>
            <a:ext cx="8618728" cy="769441"/>
          </a:xfrm>
          <a:prstGeom prst="rect">
            <a:avLst/>
          </a:prstGeom>
          <a:noFill/>
        </p:spPr>
        <p:txBody>
          <a:bodyPr wrap="square" rtlCol="0">
            <a:spAutoFit/>
          </a:bodyPr>
          <a:lstStyle/>
          <a:p>
            <a:r>
              <a:rPr lang="en-US" sz="4400"/>
              <a:t>What can we even control here?</a:t>
            </a:r>
          </a:p>
        </p:txBody>
      </p:sp>
      <p:sp>
        <p:nvSpPr>
          <p:cNvPr id="13" name="choosing LLM">
            <a:extLst>
              <a:ext uri="{FF2B5EF4-FFF2-40B4-BE49-F238E27FC236}">
                <a16:creationId xmlns:a16="http://schemas.microsoft.com/office/drawing/2014/main" id="{E0560574-EE2C-885E-39A2-5C3903328B84}"/>
              </a:ext>
            </a:extLst>
          </p:cNvPr>
          <p:cNvSpPr txBox="1"/>
          <p:nvPr/>
        </p:nvSpPr>
        <p:spPr>
          <a:xfrm>
            <a:off x="675824" y="4967422"/>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5" name="choosing tool">
            <a:extLst>
              <a:ext uri="{FF2B5EF4-FFF2-40B4-BE49-F238E27FC236}">
                <a16:creationId xmlns:a16="http://schemas.microsoft.com/office/drawing/2014/main" id="{17462241-3704-486F-40B7-D8D2962D74F2}"/>
              </a:ext>
            </a:extLst>
          </p:cNvPr>
          <p:cNvSpPr txBox="1"/>
          <p:nvPr/>
        </p:nvSpPr>
        <p:spPr>
          <a:xfrm>
            <a:off x="675825" y="3597376"/>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6" name="focusing here">
            <a:extLst>
              <a:ext uri="{FF2B5EF4-FFF2-40B4-BE49-F238E27FC236}">
                <a16:creationId xmlns:a16="http://schemas.microsoft.com/office/drawing/2014/main" id="{11E56F57-5988-0291-367F-5968509F601A}"/>
              </a:ext>
            </a:extLst>
          </p:cNvPr>
          <p:cNvSpPr txBox="1"/>
          <p:nvPr/>
        </p:nvSpPr>
        <p:spPr>
          <a:xfrm>
            <a:off x="9244747" y="2030004"/>
            <a:ext cx="1055097" cy="369332"/>
          </a:xfrm>
          <a:prstGeom prst="rect">
            <a:avLst/>
          </a:prstGeom>
          <a:noFill/>
        </p:spPr>
        <p:txBody>
          <a:bodyPr wrap="none" rtlCol="0">
            <a:spAutoFit/>
          </a:bodyPr>
          <a:lstStyle/>
          <a:p>
            <a:r>
              <a:rPr lang="en-US" b="1">
                <a:latin typeface="Ink Free" panose="03080402000500000000" pitchFamily="66" charset="0"/>
              </a:rPr>
              <a:t>navigate</a:t>
            </a:r>
          </a:p>
        </p:txBody>
      </p:sp>
      <p:grpSp>
        <p:nvGrpSpPr>
          <p:cNvPr id="5" name="Group 4">
            <a:extLst>
              <a:ext uri="{FF2B5EF4-FFF2-40B4-BE49-F238E27FC236}">
                <a16:creationId xmlns:a16="http://schemas.microsoft.com/office/drawing/2014/main" id="{C664AD16-C21A-6172-C893-B152B220CF87}"/>
              </a:ext>
            </a:extLst>
          </p:cNvPr>
          <p:cNvGrpSpPr/>
          <p:nvPr/>
        </p:nvGrpSpPr>
        <p:grpSpPr>
          <a:xfrm>
            <a:off x="1899473" y="1915512"/>
            <a:ext cx="7198963" cy="967648"/>
            <a:chOff x="1736133" y="1915512"/>
            <a:chExt cx="7198963" cy="967648"/>
          </a:xfrm>
        </p:grpSpPr>
        <p:pic>
          <p:nvPicPr>
            <p:cNvPr id="21" name="Picture 20" descr="A stick figure with a computer&#10;&#10;AI-generated content may be incorrect.">
              <a:extLst>
                <a:ext uri="{FF2B5EF4-FFF2-40B4-BE49-F238E27FC236}">
                  <a16:creationId xmlns:a16="http://schemas.microsoft.com/office/drawing/2014/main" id="{BA9B13B6-2550-E0FB-0644-895E1BEECA93}"/>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36" name="Rounded Rectangle 35">
              <a:extLst>
                <a:ext uri="{FF2B5EF4-FFF2-40B4-BE49-F238E27FC236}">
                  <a16:creationId xmlns:a16="http://schemas.microsoft.com/office/drawing/2014/main" id="{4DEBAA2F-7F37-B64C-EEA8-30750AB7C938}"/>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30" name="Up-Down Arrow 29">
            <a:extLst>
              <a:ext uri="{FF2B5EF4-FFF2-40B4-BE49-F238E27FC236}">
                <a16:creationId xmlns:a16="http://schemas.microsoft.com/office/drawing/2014/main" id="{51DAD576-AC86-B1DF-2354-7D70A704492E}"/>
              </a:ext>
            </a:extLst>
          </p:cNvPr>
          <p:cNvSpPr/>
          <p:nvPr/>
        </p:nvSpPr>
        <p:spPr>
          <a:xfrm>
            <a:off x="1857820" y="2890524"/>
            <a:ext cx="898902" cy="1761325"/>
          </a:xfrm>
          <a:custGeom>
            <a:avLst/>
            <a:gdLst>
              <a:gd name="connsiteX0" fmla="*/ 0 w 898902"/>
              <a:gd name="connsiteY0" fmla="*/ 295208 h 1761325"/>
              <a:gd name="connsiteX1" fmla="*/ 449451 w 898902"/>
              <a:gd name="connsiteY1" fmla="*/ 0 h 1761325"/>
              <a:gd name="connsiteX2" fmla="*/ 898902 w 898902"/>
              <a:gd name="connsiteY2" fmla="*/ 295208 h 1761325"/>
              <a:gd name="connsiteX3" fmla="*/ 671938 w 898902"/>
              <a:gd name="connsiteY3" fmla="*/ 295208 h 1761325"/>
              <a:gd name="connsiteX4" fmla="*/ 671938 w 898902"/>
              <a:gd name="connsiteY4" fmla="*/ 857244 h 1761325"/>
              <a:gd name="connsiteX5" fmla="*/ 671938 w 898902"/>
              <a:gd name="connsiteY5" fmla="*/ 1466117 h 1761325"/>
              <a:gd name="connsiteX6" fmla="*/ 898902 w 898902"/>
              <a:gd name="connsiteY6" fmla="*/ 1466117 h 1761325"/>
              <a:gd name="connsiteX7" fmla="*/ 449451 w 898902"/>
              <a:gd name="connsiteY7" fmla="*/ 1761325 h 1761325"/>
              <a:gd name="connsiteX8" fmla="*/ 0 w 898902"/>
              <a:gd name="connsiteY8" fmla="*/ 1466117 h 1761325"/>
              <a:gd name="connsiteX9" fmla="*/ 226964 w 898902"/>
              <a:gd name="connsiteY9" fmla="*/ 1466117 h 1761325"/>
              <a:gd name="connsiteX10" fmla="*/ 226964 w 898902"/>
              <a:gd name="connsiteY10" fmla="*/ 880663 h 1761325"/>
              <a:gd name="connsiteX11" fmla="*/ 226964 w 898902"/>
              <a:gd name="connsiteY11" fmla="*/ 295208 h 1761325"/>
              <a:gd name="connsiteX12" fmla="*/ 0 w 898902"/>
              <a:gd name="connsiteY12" fmla="*/ 295208 h 17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902" h="1761325" fill="none" extrusionOk="0">
                <a:moveTo>
                  <a:pt x="0" y="295208"/>
                </a:moveTo>
                <a:cubicBezTo>
                  <a:pt x="159539" y="132752"/>
                  <a:pt x="366912" y="94525"/>
                  <a:pt x="449451" y="0"/>
                </a:cubicBezTo>
                <a:cubicBezTo>
                  <a:pt x="570465" y="34704"/>
                  <a:pt x="723035" y="192675"/>
                  <a:pt x="898902" y="295208"/>
                </a:cubicBezTo>
                <a:cubicBezTo>
                  <a:pt x="799580" y="321613"/>
                  <a:pt x="776728" y="269142"/>
                  <a:pt x="671938" y="295208"/>
                </a:cubicBezTo>
                <a:cubicBezTo>
                  <a:pt x="729720" y="567276"/>
                  <a:pt x="610326" y="638302"/>
                  <a:pt x="671938" y="857244"/>
                </a:cubicBezTo>
                <a:cubicBezTo>
                  <a:pt x="733550" y="1076186"/>
                  <a:pt x="650811" y="1211170"/>
                  <a:pt x="671938" y="1466117"/>
                </a:cubicBezTo>
                <a:cubicBezTo>
                  <a:pt x="758887" y="1458403"/>
                  <a:pt x="832322" y="1472292"/>
                  <a:pt x="898902" y="1466117"/>
                </a:cubicBezTo>
                <a:cubicBezTo>
                  <a:pt x="738942" y="1644616"/>
                  <a:pt x="606185" y="1621327"/>
                  <a:pt x="449451" y="1761325"/>
                </a:cubicBezTo>
                <a:cubicBezTo>
                  <a:pt x="202360" y="1668663"/>
                  <a:pt x="138318" y="1552681"/>
                  <a:pt x="0" y="1466117"/>
                </a:cubicBezTo>
                <a:cubicBezTo>
                  <a:pt x="97076" y="1465644"/>
                  <a:pt x="136759" y="1472797"/>
                  <a:pt x="226964" y="1466117"/>
                </a:cubicBezTo>
                <a:cubicBezTo>
                  <a:pt x="175094" y="1316597"/>
                  <a:pt x="271207" y="1056596"/>
                  <a:pt x="226964" y="880663"/>
                </a:cubicBezTo>
                <a:cubicBezTo>
                  <a:pt x="182721" y="704730"/>
                  <a:pt x="290426" y="414653"/>
                  <a:pt x="226964" y="295208"/>
                </a:cubicBezTo>
                <a:cubicBezTo>
                  <a:pt x="172173" y="319397"/>
                  <a:pt x="112067" y="276845"/>
                  <a:pt x="0" y="295208"/>
                </a:cubicBezTo>
                <a:close/>
              </a:path>
              <a:path w="898902" h="1761325" stroke="0" extrusionOk="0">
                <a:moveTo>
                  <a:pt x="0" y="295208"/>
                </a:moveTo>
                <a:cubicBezTo>
                  <a:pt x="80468" y="215197"/>
                  <a:pt x="376038" y="109447"/>
                  <a:pt x="449451" y="0"/>
                </a:cubicBezTo>
                <a:cubicBezTo>
                  <a:pt x="570313" y="36485"/>
                  <a:pt x="770570" y="246939"/>
                  <a:pt x="898902" y="295208"/>
                </a:cubicBezTo>
                <a:cubicBezTo>
                  <a:pt x="817106" y="321862"/>
                  <a:pt x="718217" y="289718"/>
                  <a:pt x="671938" y="295208"/>
                </a:cubicBezTo>
                <a:cubicBezTo>
                  <a:pt x="676549" y="414024"/>
                  <a:pt x="632927" y="588374"/>
                  <a:pt x="671938" y="845535"/>
                </a:cubicBezTo>
                <a:cubicBezTo>
                  <a:pt x="710949" y="1102696"/>
                  <a:pt x="634348" y="1326081"/>
                  <a:pt x="671938" y="1466117"/>
                </a:cubicBezTo>
                <a:cubicBezTo>
                  <a:pt x="728501" y="1455541"/>
                  <a:pt x="814927" y="1493310"/>
                  <a:pt x="898902" y="1466117"/>
                </a:cubicBezTo>
                <a:cubicBezTo>
                  <a:pt x="690263" y="1624700"/>
                  <a:pt x="614444" y="1642426"/>
                  <a:pt x="449451" y="1761325"/>
                </a:cubicBezTo>
                <a:cubicBezTo>
                  <a:pt x="247931" y="1661072"/>
                  <a:pt x="205996" y="1532672"/>
                  <a:pt x="0" y="1466117"/>
                </a:cubicBezTo>
                <a:cubicBezTo>
                  <a:pt x="74369" y="1466096"/>
                  <a:pt x="160364" y="1466776"/>
                  <a:pt x="226964" y="1466117"/>
                </a:cubicBezTo>
                <a:cubicBezTo>
                  <a:pt x="164537" y="1313487"/>
                  <a:pt x="236425" y="1116225"/>
                  <a:pt x="226964" y="880663"/>
                </a:cubicBezTo>
                <a:cubicBezTo>
                  <a:pt x="217503" y="645101"/>
                  <a:pt x="234591" y="482004"/>
                  <a:pt x="226964" y="295208"/>
                </a:cubicBezTo>
                <a:cubicBezTo>
                  <a:pt x="162729" y="319085"/>
                  <a:pt x="53624" y="268955"/>
                  <a:pt x="0" y="295208"/>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llm">
            <a:extLst>
              <a:ext uri="{FF2B5EF4-FFF2-40B4-BE49-F238E27FC236}">
                <a16:creationId xmlns:a16="http://schemas.microsoft.com/office/drawing/2014/main" id="{0B37C2A1-1AB9-A3FA-B792-A3727B80A613}"/>
              </a:ext>
            </a:extLst>
          </p:cNvPr>
          <p:cNvGrpSpPr/>
          <p:nvPr/>
        </p:nvGrpSpPr>
        <p:grpSpPr>
          <a:xfrm>
            <a:off x="1906899" y="4651850"/>
            <a:ext cx="7198963" cy="967648"/>
            <a:chOff x="1743559" y="4651850"/>
            <a:chExt cx="7198963" cy="967648"/>
          </a:xfrm>
        </p:grpSpPr>
        <p:pic>
          <p:nvPicPr>
            <p:cNvPr id="20" name="Picture 19" descr="A stick figure with a computer&#10;&#10;AI-generated content may be incorrect.">
              <a:extLst>
                <a:ext uri="{FF2B5EF4-FFF2-40B4-BE49-F238E27FC236}">
                  <a16:creationId xmlns:a16="http://schemas.microsoft.com/office/drawing/2014/main" id="{AFA91849-914A-3901-1F98-D7E87F16AA70}"/>
                </a:ext>
              </a:extLst>
            </p:cNvPr>
            <p:cNvPicPr>
              <a:picLocks noChangeAspect="1"/>
            </p:cNvPicPr>
            <p:nvPr/>
          </p:nvPicPr>
          <p:blipFill>
            <a:blip r:embed="rId3"/>
            <a:stretch>
              <a:fillRect/>
            </a:stretch>
          </p:blipFill>
          <p:spPr>
            <a:xfrm>
              <a:off x="1787967" y="4740412"/>
              <a:ext cx="710938" cy="790521"/>
            </a:xfrm>
            <a:prstGeom prst="rect">
              <a:avLst/>
            </a:prstGeom>
          </p:spPr>
        </p:pic>
        <p:sp>
          <p:nvSpPr>
            <p:cNvPr id="37" name="Rounded Rectangle 36">
              <a:extLst>
                <a:ext uri="{FF2B5EF4-FFF2-40B4-BE49-F238E27FC236}">
                  <a16:creationId xmlns:a16="http://schemas.microsoft.com/office/drawing/2014/main" id="{6D7F3EB3-1857-2C5F-2FD1-DAB8538B6360}"/>
                </a:ext>
              </a:extLst>
            </p:cNvPr>
            <p:cNvSpPr/>
            <p:nvPr/>
          </p:nvSpPr>
          <p:spPr>
            <a:xfrm>
              <a:off x="1743559" y="4651850"/>
              <a:ext cx="7198963" cy="967648"/>
            </a:xfrm>
            <a:custGeom>
              <a:avLst/>
              <a:gdLst>
                <a:gd name="connsiteX0" fmla="*/ 0 w 7198963"/>
                <a:gd name="connsiteY0" fmla="*/ 161278 h 967648"/>
                <a:gd name="connsiteX1" fmla="*/ 161278 w 7198963"/>
                <a:gd name="connsiteY1" fmla="*/ 0 h 967648"/>
                <a:gd name="connsiteX2" fmla="*/ 986447 w 7198963"/>
                <a:gd name="connsiteY2" fmla="*/ 0 h 967648"/>
                <a:gd name="connsiteX3" fmla="*/ 1742852 w 7198963"/>
                <a:gd name="connsiteY3" fmla="*/ 0 h 967648"/>
                <a:gd name="connsiteX4" fmla="*/ 2361728 w 7198963"/>
                <a:gd name="connsiteY4" fmla="*/ 0 h 967648"/>
                <a:gd name="connsiteX5" fmla="*/ 2843077 w 7198963"/>
                <a:gd name="connsiteY5" fmla="*/ 0 h 967648"/>
                <a:gd name="connsiteX6" fmla="*/ 3530717 w 7198963"/>
                <a:gd name="connsiteY6" fmla="*/ 0 h 967648"/>
                <a:gd name="connsiteX7" fmla="*/ 4287122 w 7198963"/>
                <a:gd name="connsiteY7" fmla="*/ 0 h 967648"/>
                <a:gd name="connsiteX8" fmla="*/ 4837235 w 7198963"/>
                <a:gd name="connsiteY8" fmla="*/ 0 h 967648"/>
                <a:gd name="connsiteX9" fmla="*/ 5662404 w 7198963"/>
                <a:gd name="connsiteY9" fmla="*/ 0 h 967648"/>
                <a:gd name="connsiteX10" fmla="*/ 6212516 w 7198963"/>
                <a:gd name="connsiteY10" fmla="*/ 0 h 967648"/>
                <a:gd name="connsiteX11" fmla="*/ 7037685 w 7198963"/>
                <a:gd name="connsiteY11" fmla="*/ 0 h 967648"/>
                <a:gd name="connsiteX12" fmla="*/ 7198963 w 7198963"/>
                <a:gd name="connsiteY12" fmla="*/ 161278 h 967648"/>
                <a:gd name="connsiteX13" fmla="*/ 7198963 w 7198963"/>
                <a:gd name="connsiteY13" fmla="*/ 806370 h 967648"/>
                <a:gd name="connsiteX14" fmla="*/ 7037685 w 7198963"/>
                <a:gd name="connsiteY14" fmla="*/ 967648 h 967648"/>
                <a:gd name="connsiteX15" fmla="*/ 6350044 w 7198963"/>
                <a:gd name="connsiteY15" fmla="*/ 967648 h 967648"/>
                <a:gd name="connsiteX16" fmla="*/ 5799932 w 7198963"/>
                <a:gd name="connsiteY16" fmla="*/ 967648 h 967648"/>
                <a:gd name="connsiteX17" fmla="*/ 5043527 w 7198963"/>
                <a:gd name="connsiteY17" fmla="*/ 967648 h 967648"/>
                <a:gd name="connsiteX18" fmla="*/ 4493414 w 7198963"/>
                <a:gd name="connsiteY18" fmla="*/ 967648 h 967648"/>
                <a:gd name="connsiteX19" fmla="*/ 3874538 w 7198963"/>
                <a:gd name="connsiteY19" fmla="*/ 967648 h 967648"/>
                <a:gd name="connsiteX20" fmla="*/ 3049369 w 7198963"/>
                <a:gd name="connsiteY20" fmla="*/ 967648 h 967648"/>
                <a:gd name="connsiteX21" fmla="*/ 2361728 w 7198963"/>
                <a:gd name="connsiteY21" fmla="*/ 967648 h 967648"/>
                <a:gd name="connsiteX22" fmla="*/ 1811616 w 7198963"/>
                <a:gd name="connsiteY22" fmla="*/ 967648 h 967648"/>
                <a:gd name="connsiteX23" fmla="*/ 1330267 w 7198963"/>
                <a:gd name="connsiteY23" fmla="*/ 967648 h 967648"/>
                <a:gd name="connsiteX24" fmla="*/ 161278 w 7198963"/>
                <a:gd name="connsiteY24" fmla="*/ 967648 h 967648"/>
                <a:gd name="connsiteX25" fmla="*/ 0 w 7198963"/>
                <a:gd name="connsiteY25" fmla="*/ 806370 h 967648"/>
                <a:gd name="connsiteX26" fmla="*/ 0 w 7198963"/>
                <a:gd name="connsiteY26"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67648" extrusionOk="0">
                  <a:moveTo>
                    <a:pt x="0" y="161278"/>
                  </a:moveTo>
                  <a:cubicBezTo>
                    <a:pt x="-6260" y="62522"/>
                    <a:pt x="83673" y="1338"/>
                    <a:pt x="161278" y="0"/>
                  </a:cubicBezTo>
                  <a:cubicBezTo>
                    <a:pt x="406685" y="14132"/>
                    <a:pt x="764881" y="-6447"/>
                    <a:pt x="986447" y="0"/>
                  </a:cubicBezTo>
                  <a:cubicBezTo>
                    <a:pt x="1208013" y="6447"/>
                    <a:pt x="1370806" y="9411"/>
                    <a:pt x="1742852" y="0"/>
                  </a:cubicBezTo>
                  <a:cubicBezTo>
                    <a:pt x="2114898" y="-9411"/>
                    <a:pt x="2104724" y="-29018"/>
                    <a:pt x="2361728" y="0"/>
                  </a:cubicBezTo>
                  <a:cubicBezTo>
                    <a:pt x="2618732" y="29018"/>
                    <a:pt x="2608931" y="5806"/>
                    <a:pt x="2843077" y="0"/>
                  </a:cubicBezTo>
                  <a:cubicBezTo>
                    <a:pt x="3077223" y="-5806"/>
                    <a:pt x="3237399" y="23293"/>
                    <a:pt x="3530717" y="0"/>
                  </a:cubicBezTo>
                  <a:cubicBezTo>
                    <a:pt x="3824035" y="-23293"/>
                    <a:pt x="3982525" y="-15442"/>
                    <a:pt x="4287122" y="0"/>
                  </a:cubicBezTo>
                  <a:cubicBezTo>
                    <a:pt x="4591720" y="15442"/>
                    <a:pt x="4623728" y="11855"/>
                    <a:pt x="4837235" y="0"/>
                  </a:cubicBezTo>
                  <a:cubicBezTo>
                    <a:pt x="5050742" y="-11855"/>
                    <a:pt x="5279698" y="12298"/>
                    <a:pt x="5662404" y="0"/>
                  </a:cubicBezTo>
                  <a:cubicBezTo>
                    <a:pt x="6045110" y="-12298"/>
                    <a:pt x="6045713" y="-14327"/>
                    <a:pt x="6212516" y="0"/>
                  </a:cubicBezTo>
                  <a:cubicBezTo>
                    <a:pt x="6379319" y="14327"/>
                    <a:pt x="6779517" y="38485"/>
                    <a:pt x="7037685" y="0"/>
                  </a:cubicBezTo>
                  <a:cubicBezTo>
                    <a:pt x="7113790" y="-13328"/>
                    <a:pt x="7199537" y="75859"/>
                    <a:pt x="7198963" y="161278"/>
                  </a:cubicBezTo>
                  <a:cubicBezTo>
                    <a:pt x="7171997" y="321097"/>
                    <a:pt x="7217595" y="488412"/>
                    <a:pt x="7198963" y="806370"/>
                  </a:cubicBezTo>
                  <a:cubicBezTo>
                    <a:pt x="7202839" y="913644"/>
                    <a:pt x="7133437" y="977026"/>
                    <a:pt x="7037685" y="967648"/>
                  </a:cubicBezTo>
                  <a:cubicBezTo>
                    <a:pt x="6884583" y="943821"/>
                    <a:pt x="6608160" y="935423"/>
                    <a:pt x="6350044" y="967648"/>
                  </a:cubicBezTo>
                  <a:cubicBezTo>
                    <a:pt x="6091928" y="999873"/>
                    <a:pt x="5949098" y="955286"/>
                    <a:pt x="5799932" y="967648"/>
                  </a:cubicBezTo>
                  <a:cubicBezTo>
                    <a:pt x="5650766" y="980010"/>
                    <a:pt x="5359920" y="963994"/>
                    <a:pt x="5043527" y="967648"/>
                  </a:cubicBezTo>
                  <a:cubicBezTo>
                    <a:pt x="4727134" y="971302"/>
                    <a:pt x="4633044" y="966590"/>
                    <a:pt x="4493414" y="967648"/>
                  </a:cubicBezTo>
                  <a:cubicBezTo>
                    <a:pt x="4353784" y="968706"/>
                    <a:pt x="4048622" y="976673"/>
                    <a:pt x="3874538" y="967648"/>
                  </a:cubicBezTo>
                  <a:cubicBezTo>
                    <a:pt x="3700454" y="958623"/>
                    <a:pt x="3370191" y="956362"/>
                    <a:pt x="3049369" y="967648"/>
                  </a:cubicBezTo>
                  <a:cubicBezTo>
                    <a:pt x="2728547" y="978934"/>
                    <a:pt x="2651337" y="991025"/>
                    <a:pt x="2361728" y="967648"/>
                  </a:cubicBezTo>
                  <a:cubicBezTo>
                    <a:pt x="2072119" y="944271"/>
                    <a:pt x="1984565" y="973519"/>
                    <a:pt x="1811616" y="967648"/>
                  </a:cubicBezTo>
                  <a:cubicBezTo>
                    <a:pt x="1638667" y="961777"/>
                    <a:pt x="1562286" y="976340"/>
                    <a:pt x="1330267" y="967648"/>
                  </a:cubicBezTo>
                  <a:cubicBezTo>
                    <a:pt x="1098248" y="958956"/>
                    <a:pt x="497354" y="954112"/>
                    <a:pt x="161278" y="967648"/>
                  </a:cubicBezTo>
                  <a:cubicBezTo>
                    <a:pt x="63604" y="960782"/>
                    <a:pt x="-886" y="892373"/>
                    <a:pt x="0" y="806370"/>
                  </a:cubicBezTo>
                  <a:cubicBezTo>
                    <a:pt x="-9461" y="490485"/>
                    <a:pt x="-2539" y="328577"/>
                    <a:pt x="0" y="161278"/>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sp>
          <p:nvSpPr>
            <p:cNvPr id="3" name="TextBox 2">
              <a:extLst>
                <a:ext uri="{FF2B5EF4-FFF2-40B4-BE49-F238E27FC236}">
                  <a16:creationId xmlns:a16="http://schemas.microsoft.com/office/drawing/2014/main" id="{57EC4C71-8BFB-A7E8-7C26-72BCDEDA018A}"/>
                </a:ext>
              </a:extLst>
            </p:cNvPr>
            <p:cNvSpPr txBox="1"/>
            <p:nvPr/>
          </p:nvSpPr>
          <p:spPr>
            <a:xfrm>
              <a:off x="2471968" y="4721201"/>
              <a:ext cx="1628972" cy="861774"/>
            </a:xfrm>
            <a:prstGeom prst="rect">
              <a:avLst/>
            </a:prstGeom>
            <a:noFill/>
          </p:spPr>
          <p:txBody>
            <a:bodyPr wrap="none" rtlCol="0">
              <a:spAutoFit/>
            </a:bodyPr>
            <a:lstStyle/>
            <a:p>
              <a:r>
                <a:rPr lang="en-US" sz="1600">
                  <a:solidFill>
                    <a:schemeClr val="accent5">
                      <a:lumMod val="50000"/>
                    </a:schemeClr>
                  </a:solidFill>
                  <a:latin typeface="Ink Free" panose="03080402000500000000" pitchFamily="66" charset="0"/>
                </a:rPr>
                <a:t>Gpt-5</a:t>
              </a:r>
            </a:p>
            <a:p>
              <a:r>
                <a:rPr lang="en-US" sz="1600">
                  <a:solidFill>
                    <a:schemeClr val="accent5">
                      <a:lumMod val="50000"/>
                    </a:schemeClr>
                  </a:solidFill>
                  <a:latin typeface="Ink Free" panose="03080402000500000000" pitchFamily="66" charset="0"/>
                </a:rPr>
                <a:t>Claude Opus 4.1</a:t>
              </a:r>
            </a:p>
            <a:p>
              <a:r>
                <a:rPr lang="en-US" sz="1600">
                  <a:solidFill>
                    <a:schemeClr val="accent5">
                      <a:lumMod val="50000"/>
                    </a:schemeClr>
                  </a:solidFill>
                  <a:latin typeface="Ink Free" panose="03080402000500000000" pitchFamily="66" charset="0"/>
                </a:rPr>
                <a:t>Gemini 2.5 Pro</a:t>
              </a:r>
            </a:p>
          </p:txBody>
        </p:sp>
      </p:grpSp>
      <p:sp>
        <p:nvSpPr>
          <p:cNvPr id="14" name="configuring">
            <a:extLst>
              <a:ext uri="{FF2B5EF4-FFF2-40B4-BE49-F238E27FC236}">
                <a16:creationId xmlns:a16="http://schemas.microsoft.com/office/drawing/2014/main" id="{4DC3E2A0-8C77-2CE7-10F7-19817CBAAF74}"/>
              </a:ext>
            </a:extLst>
          </p:cNvPr>
          <p:cNvSpPr txBox="1"/>
          <p:nvPr/>
        </p:nvSpPr>
        <p:spPr>
          <a:xfrm>
            <a:off x="9221744" y="3372307"/>
            <a:ext cx="1225054" cy="369332"/>
          </a:xfrm>
          <a:prstGeom prst="rect">
            <a:avLst/>
          </a:prstGeom>
          <a:noFill/>
        </p:spPr>
        <p:txBody>
          <a:bodyPr wrap="square" rtlCol="0">
            <a:spAutoFit/>
          </a:bodyPr>
          <a:lstStyle/>
          <a:p>
            <a:r>
              <a:rPr lang="en-US" b="1">
                <a:latin typeface="Ink Free" panose="03080402000500000000" pitchFamily="66" charset="0"/>
              </a:rPr>
              <a:t>configure</a:t>
            </a:r>
          </a:p>
        </p:txBody>
      </p:sp>
      <p:pic>
        <p:nvPicPr>
          <p:cNvPr id="6146" name="Picture 2">
            <a:extLst>
              <a:ext uri="{FF2B5EF4-FFF2-40B4-BE49-F238E27FC236}">
                <a16:creationId xmlns:a16="http://schemas.microsoft.com/office/drawing/2014/main" id="{075A447C-FB1B-F5A7-4C7C-36C6BAAC6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642" y="3361617"/>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agentic coding tool">
            <a:extLst>
              <a:ext uri="{FF2B5EF4-FFF2-40B4-BE49-F238E27FC236}">
                <a16:creationId xmlns:a16="http://schemas.microsoft.com/office/drawing/2014/main" id="{C4043D06-BB1B-4695-35DE-77FB95F7A9B3}"/>
              </a:ext>
            </a:extLst>
          </p:cNvPr>
          <p:cNvGrpSpPr/>
          <p:nvPr/>
        </p:nvGrpSpPr>
        <p:grpSpPr>
          <a:xfrm>
            <a:off x="1857820" y="3271897"/>
            <a:ext cx="7198963" cy="1020984"/>
            <a:chOff x="1857820" y="3271897"/>
            <a:chExt cx="7198963" cy="1020984"/>
          </a:xfrm>
        </p:grpSpPr>
        <p:sp>
          <p:nvSpPr>
            <p:cNvPr id="38" name="Rounded Rectangle 37">
              <a:extLst>
                <a:ext uri="{FF2B5EF4-FFF2-40B4-BE49-F238E27FC236}">
                  <a16:creationId xmlns:a16="http://schemas.microsoft.com/office/drawing/2014/main" id="{AC6876E3-46E7-7493-D82A-71315F6739C2}"/>
                </a:ext>
              </a:extLst>
            </p:cNvPr>
            <p:cNvSpPr/>
            <p:nvPr/>
          </p:nvSpPr>
          <p:spPr>
            <a:xfrm>
              <a:off x="1857820" y="3271897"/>
              <a:ext cx="7198963" cy="982376"/>
            </a:xfrm>
            <a:custGeom>
              <a:avLst/>
              <a:gdLst>
                <a:gd name="connsiteX0" fmla="*/ 0 w 7198963"/>
                <a:gd name="connsiteY0" fmla="*/ 163733 h 982376"/>
                <a:gd name="connsiteX1" fmla="*/ 163733 w 7198963"/>
                <a:gd name="connsiteY1" fmla="*/ 0 h 982376"/>
                <a:gd name="connsiteX2" fmla="*/ 988313 w 7198963"/>
                <a:gd name="connsiteY2" fmla="*/ 0 h 982376"/>
                <a:gd name="connsiteX3" fmla="*/ 1744177 w 7198963"/>
                <a:gd name="connsiteY3" fmla="*/ 0 h 982376"/>
                <a:gd name="connsiteX4" fmla="*/ 2362612 w 7198963"/>
                <a:gd name="connsiteY4" fmla="*/ 0 h 982376"/>
                <a:gd name="connsiteX5" fmla="*/ 2843617 w 7198963"/>
                <a:gd name="connsiteY5" fmla="*/ 0 h 982376"/>
                <a:gd name="connsiteX6" fmla="*/ 3530767 w 7198963"/>
                <a:gd name="connsiteY6" fmla="*/ 0 h 982376"/>
                <a:gd name="connsiteX7" fmla="*/ 4286631 w 7198963"/>
                <a:gd name="connsiteY7" fmla="*/ 0 h 982376"/>
                <a:gd name="connsiteX8" fmla="*/ 4836351 w 7198963"/>
                <a:gd name="connsiteY8" fmla="*/ 0 h 982376"/>
                <a:gd name="connsiteX9" fmla="*/ 5660931 w 7198963"/>
                <a:gd name="connsiteY9" fmla="*/ 0 h 982376"/>
                <a:gd name="connsiteX10" fmla="*/ 6210650 w 7198963"/>
                <a:gd name="connsiteY10" fmla="*/ 0 h 982376"/>
                <a:gd name="connsiteX11" fmla="*/ 7035230 w 7198963"/>
                <a:gd name="connsiteY11" fmla="*/ 0 h 982376"/>
                <a:gd name="connsiteX12" fmla="*/ 7198963 w 7198963"/>
                <a:gd name="connsiteY12" fmla="*/ 163733 h 982376"/>
                <a:gd name="connsiteX13" fmla="*/ 7198963 w 7198963"/>
                <a:gd name="connsiteY13" fmla="*/ 818643 h 982376"/>
                <a:gd name="connsiteX14" fmla="*/ 7035230 w 7198963"/>
                <a:gd name="connsiteY14" fmla="*/ 982376 h 982376"/>
                <a:gd name="connsiteX15" fmla="*/ 6348080 w 7198963"/>
                <a:gd name="connsiteY15" fmla="*/ 982376 h 982376"/>
                <a:gd name="connsiteX16" fmla="*/ 5798361 w 7198963"/>
                <a:gd name="connsiteY16" fmla="*/ 982376 h 982376"/>
                <a:gd name="connsiteX17" fmla="*/ 5042496 w 7198963"/>
                <a:gd name="connsiteY17" fmla="*/ 982376 h 982376"/>
                <a:gd name="connsiteX18" fmla="*/ 4492776 w 7198963"/>
                <a:gd name="connsiteY18" fmla="*/ 982376 h 982376"/>
                <a:gd name="connsiteX19" fmla="*/ 3874341 w 7198963"/>
                <a:gd name="connsiteY19" fmla="*/ 982376 h 982376"/>
                <a:gd name="connsiteX20" fmla="*/ 3049762 w 7198963"/>
                <a:gd name="connsiteY20" fmla="*/ 982376 h 982376"/>
                <a:gd name="connsiteX21" fmla="*/ 2362612 w 7198963"/>
                <a:gd name="connsiteY21" fmla="*/ 982376 h 982376"/>
                <a:gd name="connsiteX22" fmla="*/ 1812892 w 7198963"/>
                <a:gd name="connsiteY22" fmla="*/ 982376 h 982376"/>
                <a:gd name="connsiteX23" fmla="*/ 1331887 w 7198963"/>
                <a:gd name="connsiteY23" fmla="*/ 982376 h 982376"/>
                <a:gd name="connsiteX24" fmla="*/ 163733 w 7198963"/>
                <a:gd name="connsiteY24" fmla="*/ 982376 h 982376"/>
                <a:gd name="connsiteX25" fmla="*/ 0 w 7198963"/>
                <a:gd name="connsiteY25" fmla="*/ 818643 h 982376"/>
                <a:gd name="connsiteX26" fmla="*/ 0 w 7198963"/>
                <a:gd name="connsiteY26" fmla="*/ 163733 h 98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82376" extrusionOk="0">
                  <a:moveTo>
                    <a:pt x="0" y="163733"/>
                  </a:moveTo>
                  <a:cubicBezTo>
                    <a:pt x="-6395" y="63411"/>
                    <a:pt x="78374" y="591"/>
                    <a:pt x="163733" y="0"/>
                  </a:cubicBezTo>
                  <a:cubicBezTo>
                    <a:pt x="391564" y="677"/>
                    <a:pt x="590205" y="-38172"/>
                    <a:pt x="988313" y="0"/>
                  </a:cubicBezTo>
                  <a:cubicBezTo>
                    <a:pt x="1386421" y="38172"/>
                    <a:pt x="1441649" y="-14237"/>
                    <a:pt x="1744177" y="0"/>
                  </a:cubicBezTo>
                  <a:cubicBezTo>
                    <a:pt x="2046705" y="14237"/>
                    <a:pt x="2210748" y="-13486"/>
                    <a:pt x="2362612" y="0"/>
                  </a:cubicBezTo>
                  <a:cubicBezTo>
                    <a:pt x="2514477" y="13486"/>
                    <a:pt x="2634927" y="-12595"/>
                    <a:pt x="2843617" y="0"/>
                  </a:cubicBezTo>
                  <a:cubicBezTo>
                    <a:pt x="3052307" y="12595"/>
                    <a:pt x="3301327" y="-6095"/>
                    <a:pt x="3530767" y="0"/>
                  </a:cubicBezTo>
                  <a:cubicBezTo>
                    <a:pt x="3760207" y="6095"/>
                    <a:pt x="3950303" y="16470"/>
                    <a:pt x="4286631" y="0"/>
                  </a:cubicBezTo>
                  <a:cubicBezTo>
                    <a:pt x="4622959" y="-16470"/>
                    <a:pt x="4709298" y="25900"/>
                    <a:pt x="4836351" y="0"/>
                  </a:cubicBezTo>
                  <a:cubicBezTo>
                    <a:pt x="4963404" y="-25900"/>
                    <a:pt x="5402058" y="-23364"/>
                    <a:pt x="5660931" y="0"/>
                  </a:cubicBezTo>
                  <a:cubicBezTo>
                    <a:pt x="5919804" y="23364"/>
                    <a:pt x="5946383" y="15766"/>
                    <a:pt x="6210650" y="0"/>
                  </a:cubicBezTo>
                  <a:cubicBezTo>
                    <a:pt x="6474917" y="-15766"/>
                    <a:pt x="6625051" y="9786"/>
                    <a:pt x="7035230" y="0"/>
                  </a:cubicBezTo>
                  <a:cubicBezTo>
                    <a:pt x="7111524" y="-14528"/>
                    <a:pt x="7200397" y="82427"/>
                    <a:pt x="7198963" y="163733"/>
                  </a:cubicBezTo>
                  <a:cubicBezTo>
                    <a:pt x="7229577" y="427246"/>
                    <a:pt x="7196213" y="585613"/>
                    <a:pt x="7198963" y="818643"/>
                  </a:cubicBezTo>
                  <a:cubicBezTo>
                    <a:pt x="7201267" y="919889"/>
                    <a:pt x="7130624" y="989348"/>
                    <a:pt x="7035230" y="982376"/>
                  </a:cubicBezTo>
                  <a:cubicBezTo>
                    <a:pt x="6786994" y="998971"/>
                    <a:pt x="6514841" y="982443"/>
                    <a:pt x="6348080" y="982376"/>
                  </a:cubicBezTo>
                  <a:cubicBezTo>
                    <a:pt x="6181319" y="982310"/>
                    <a:pt x="6032656" y="1006378"/>
                    <a:pt x="5798361" y="982376"/>
                  </a:cubicBezTo>
                  <a:cubicBezTo>
                    <a:pt x="5564066" y="958374"/>
                    <a:pt x="5223357" y="1004872"/>
                    <a:pt x="5042496" y="982376"/>
                  </a:cubicBezTo>
                  <a:cubicBezTo>
                    <a:pt x="4861635" y="959880"/>
                    <a:pt x="4623909" y="1000928"/>
                    <a:pt x="4492776" y="982376"/>
                  </a:cubicBezTo>
                  <a:cubicBezTo>
                    <a:pt x="4361643" y="963824"/>
                    <a:pt x="4142893" y="951788"/>
                    <a:pt x="3874341" y="982376"/>
                  </a:cubicBezTo>
                  <a:cubicBezTo>
                    <a:pt x="3605789" y="1012964"/>
                    <a:pt x="3328089" y="988315"/>
                    <a:pt x="3049762" y="982376"/>
                  </a:cubicBezTo>
                  <a:cubicBezTo>
                    <a:pt x="2771435" y="976437"/>
                    <a:pt x="2511597" y="988113"/>
                    <a:pt x="2362612" y="982376"/>
                  </a:cubicBezTo>
                  <a:cubicBezTo>
                    <a:pt x="2213627" y="976640"/>
                    <a:pt x="2022124" y="956416"/>
                    <a:pt x="1812892" y="982376"/>
                  </a:cubicBezTo>
                  <a:cubicBezTo>
                    <a:pt x="1603660" y="1008336"/>
                    <a:pt x="1538425" y="966955"/>
                    <a:pt x="1331887" y="982376"/>
                  </a:cubicBezTo>
                  <a:cubicBezTo>
                    <a:pt x="1125349" y="997797"/>
                    <a:pt x="627630" y="994662"/>
                    <a:pt x="163733" y="982376"/>
                  </a:cubicBezTo>
                  <a:cubicBezTo>
                    <a:pt x="60208" y="971923"/>
                    <a:pt x="-5972" y="888386"/>
                    <a:pt x="0" y="818643"/>
                  </a:cubicBezTo>
                  <a:cubicBezTo>
                    <a:pt x="29418" y="582051"/>
                    <a:pt x="11814" y="388239"/>
                    <a:pt x="0" y="16373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Agentic Coding Tool</a:t>
              </a:r>
            </a:p>
          </p:txBody>
        </p:sp>
        <p:sp>
          <p:nvSpPr>
            <p:cNvPr id="40" name="TextBox 39">
              <a:extLst>
                <a:ext uri="{FF2B5EF4-FFF2-40B4-BE49-F238E27FC236}">
                  <a16:creationId xmlns:a16="http://schemas.microsoft.com/office/drawing/2014/main" id="{3A5D0F31-F97B-24DC-E5F8-4F41C568321A}"/>
                </a:ext>
              </a:extLst>
            </p:cNvPr>
            <p:cNvSpPr txBox="1"/>
            <p:nvPr/>
          </p:nvSpPr>
          <p:spPr>
            <a:xfrm>
              <a:off x="4472282" y="3905120"/>
              <a:ext cx="2068195" cy="369332"/>
            </a:xfrm>
            <a:prstGeom prst="rect">
              <a:avLst/>
            </a:prstGeom>
            <a:noFill/>
          </p:spPr>
          <p:txBody>
            <a:bodyPr wrap="none" rtlCol="0">
              <a:spAutoFit/>
            </a:bodyPr>
            <a:lstStyle/>
            <a:p>
              <a:r>
                <a:rPr lang="en-US">
                  <a:latin typeface="Ink Free" panose="03080402000500000000" pitchFamily="66" charset="0"/>
                </a:rPr>
                <a:t>in your environment</a:t>
              </a:r>
            </a:p>
          </p:txBody>
        </p:sp>
        <p:sp>
          <p:nvSpPr>
            <p:cNvPr id="8" name="TextBox 7">
              <a:extLst>
                <a:ext uri="{FF2B5EF4-FFF2-40B4-BE49-F238E27FC236}">
                  <a16:creationId xmlns:a16="http://schemas.microsoft.com/office/drawing/2014/main" id="{C7379355-C67A-FFD6-75D2-A0B1B3D8C5C1}"/>
                </a:ext>
              </a:extLst>
            </p:cNvPr>
            <p:cNvSpPr txBox="1"/>
            <p:nvPr/>
          </p:nvSpPr>
          <p:spPr>
            <a:xfrm>
              <a:off x="2635308" y="3369551"/>
              <a:ext cx="1319592" cy="923330"/>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Claude Code</a:t>
              </a:r>
              <a:br>
                <a:rPr lang="en-US">
                  <a:solidFill>
                    <a:schemeClr val="accent5">
                      <a:lumMod val="50000"/>
                    </a:schemeClr>
                  </a:solidFill>
                  <a:latin typeface="Ink Free" panose="03080402000500000000" pitchFamily="66" charset="0"/>
                </a:rPr>
              </a:br>
              <a:r>
                <a:rPr lang="en-US">
                  <a:solidFill>
                    <a:schemeClr val="accent5">
                      <a:lumMod val="50000"/>
                    </a:schemeClr>
                  </a:solidFill>
                  <a:latin typeface="Ink Free" panose="03080402000500000000" pitchFamily="66" charset="0"/>
                </a:rPr>
                <a:t>Cursor</a:t>
              </a:r>
            </a:p>
            <a:p>
              <a:r>
                <a:rPr lang="en-US">
                  <a:solidFill>
                    <a:schemeClr val="accent5">
                      <a:lumMod val="50000"/>
                    </a:schemeClr>
                  </a:solidFill>
                  <a:latin typeface="Ink Free" panose="03080402000500000000" pitchFamily="66" charset="0"/>
                </a:rPr>
                <a:t>Codex</a:t>
              </a:r>
            </a:p>
          </p:txBody>
        </p:sp>
      </p:grpSp>
      <p:sp>
        <p:nvSpPr>
          <p:cNvPr id="12" name="focusing here">
            <a:extLst>
              <a:ext uri="{FF2B5EF4-FFF2-40B4-BE49-F238E27FC236}">
                <a16:creationId xmlns:a16="http://schemas.microsoft.com/office/drawing/2014/main" id="{689BA3C0-ACA7-D046-7D91-9F3209C371E4}"/>
              </a:ext>
            </a:extLst>
          </p:cNvPr>
          <p:cNvSpPr txBox="1"/>
          <p:nvPr/>
        </p:nvSpPr>
        <p:spPr>
          <a:xfrm>
            <a:off x="9244747" y="2428991"/>
            <a:ext cx="1151277" cy="369332"/>
          </a:xfrm>
          <a:prstGeom prst="rect">
            <a:avLst/>
          </a:prstGeom>
          <a:noFill/>
        </p:spPr>
        <p:txBody>
          <a:bodyPr wrap="none" rtlCol="0">
            <a:spAutoFit/>
          </a:bodyPr>
          <a:lstStyle/>
          <a:p>
            <a:r>
              <a:rPr lang="en-US" b="1">
                <a:latin typeface="Ink Free" panose="03080402000500000000" pitchFamily="66" charset="0"/>
              </a:rPr>
              <a:t>automate</a:t>
            </a:r>
          </a:p>
        </p:txBody>
      </p:sp>
      <p:pic>
        <p:nvPicPr>
          <p:cNvPr id="23" name="done_person">
            <a:extLst>
              <a:ext uri="{FF2B5EF4-FFF2-40B4-BE49-F238E27FC236}">
                <a16:creationId xmlns:a16="http://schemas.microsoft.com/office/drawing/2014/main" id="{9F50F4F1-7641-C49F-24D3-EAC216A29F45}"/>
              </a:ext>
            </a:extLst>
          </p:cNvPr>
          <p:cNvPicPr>
            <a:picLocks noChangeAspect="1"/>
          </p:cNvPicPr>
          <p:nvPr/>
        </p:nvPicPr>
        <p:blipFill>
          <a:blip r:embed="rId5"/>
          <a:stretch>
            <a:fillRect/>
          </a:stretch>
        </p:blipFill>
        <p:spPr>
          <a:xfrm>
            <a:off x="10396024" y="5041900"/>
            <a:ext cx="1244600" cy="1816100"/>
          </a:xfrm>
          <a:prstGeom prst="rect">
            <a:avLst/>
          </a:prstGeom>
        </p:spPr>
      </p:pic>
      <p:grpSp>
        <p:nvGrpSpPr>
          <p:cNvPr id="31" name="Group 30">
            <a:extLst>
              <a:ext uri="{FF2B5EF4-FFF2-40B4-BE49-F238E27FC236}">
                <a16:creationId xmlns:a16="http://schemas.microsoft.com/office/drawing/2014/main" id="{6A6BF668-C9C2-9B74-E41B-FF1254C4429A}"/>
              </a:ext>
            </a:extLst>
          </p:cNvPr>
          <p:cNvGrpSpPr/>
          <p:nvPr/>
        </p:nvGrpSpPr>
        <p:grpSpPr>
          <a:xfrm rot="19778353">
            <a:off x="9680522" y="3789331"/>
            <a:ext cx="1941719" cy="1901459"/>
            <a:chOff x="10824469" y="3862531"/>
            <a:chExt cx="1403925" cy="1323439"/>
          </a:xfrm>
        </p:grpSpPr>
        <p:sp>
          <p:nvSpPr>
            <p:cNvPr id="24" name="TextBox 23">
              <a:extLst>
                <a:ext uri="{FF2B5EF4-FFF2-40B4-BE49-F238E27FC236}">
                  <a16:creationId xmlns:a16="http://schemas.microsoft.com/office/drawing/2014/main" id="{C80DAD21-B6E0-5D7F-7CEB-9EC47E524A26}"/>
                </a:ext>
              </a:extLst>
            </p:cNvPr>
            <p:cNvSpPr txBox="1"/>
            <p:nvPr/>
          </p:nvSpPr>
          <p:spPr>
            <a:xfrm rot="2546690">
              <a:off x="11532370" y="3862531"/>
              <a:ext cx="696024" cy="1323439"/>
            </a:xfrm>
            <a:prstGeom prst="rect">
              <a:avLst/>
            </a:prstGeom>
            <a:noFill/>
          </p:spPr>
          <p:txBody>
            <a:bodyPr wrap="none" rtlCol="0">
              <a:spAutoFit/>
            </a:bodyPr>
            <a:lstStyle/>
            <a:p>
              <a:r>
                <a:rPr lang="en-US" sz="8000">
                  <a:latin typeface="Ink Free" panose="03080402000500000000" pitchFamily="66" charset="0"/>
                </a:rPr>
                <a:t>?</a:t>
              </a:r>
            </a:p>
          </p:txBody>
        </p:sp>
        <p:sp>
          <p:nvSpPr>
            <p:cNvPr id="27" name="TextBox 26">
              <a:extLst>
                <a:ext uri="{FF2B5EF4-FFF2-40B4-BE49-F238E27FC236}">
                  <a16:creationId xmlns:a16="http://schemas.microsoft.com/office/drawing/2014/main" id="{80C4B573-290E-3560-1C6F-30043F725BBE}"/>
                </a:ext>
              </a:extLst>
            </p:cNvPr>
            <p:cNvSpPr txBox="1"/>
            <p:nvPr/>
          </p:nvSpPr>
          <p:spPr>
            <a:xfrm rot="1947171">
              <a:off x="11143191" y="3905192"/>
              <a:ext cx="530915" cy="1015663"/>
            </a:xfrm>
            <a:prstGeom prst="rect">
              <a:avLst/>
            </a:prstGeom>
            <a:noFill/>
          </p:spPr>
          <p:txBody>
            <a:bodyPr wrap="square" rtlCol="0">
              <a:spAutoFit/>
            </a:bodyPr>
            <a:lstStyle/>
            <a:p>
              <a:r>
                <a:rPr lang="en-US" sz="6000">
                  <a:latin typeface="Ink Free" panose="03080402000500000000" pitchFamily="66" charset="0"/>
                </a:rPr>
                <a:t>?</a:t>
              </a:r>
            </a:p>
          </p:txBody>
        </p:sp>
        <p:sp>
          <p:nvSpPr>
            <p:cNvPr id="28" name="TextBox 27">
              <a:extLst>
                <a:ext uri="{FF2B5EF4-FFF2-40B4-BE49-F238E27FC236}">
                  <a16:creationId xmlns:a16="http://schemas.microsoft.com/office/drawing/2014/main" id="{D27D21FE-0E2B-B761-0615-E9822CB22B43}"/>
                </a:ext>
              </a:extLst>
            </p:cNvPr>
            <p:cNvSpPr txBox="1"/>
            <p:nvPr/>
          </p:nvSpPr>
          <p:spPr>
            <a:xfrm rot="503438">
              <a:off x="10824469" y="4093128"/>
              <a:ext cx="530881" cy="769441"/>
            </a:xfrm>
            <a:prstGeom prst="rect">
              <a:avLst/>
            </a:prstGeom>
            <a:noFill/>
          </p:spPr>
          <p:txBody>
            <a:bodyPr wrap="square" rtlCol="0">
              <a:spAutoFit/>
            </a:bodyPr>
            <a:lstStyle/>
            <a:p>
              <a:r>
                <a:rPr lang="en-US" sz="4400">
                  <a:latin typeface="Ink Free" panose="03080402000500000000" pitchFamily="66" charset="0"/>
                </a:rPr>
                <a:t>?</a:t>
              </a:r>
            </a:p>
          </p:txBody>
        </p:sp>
      </p:grpSp>
      <p:pic>
        <p:nvPicPr>
          <p:cNvPr id="45" name="Picture 44">
            <a:extLst>
              <a:ext uri="{FF2B5EF4-FFF2-40B4-BE49-F238E27FC236}">
                <a16:creationId xmlns:a16="http://schemas.microsoft.com/office/drawing/2014/main" id="{104B9289-C229-8EED-F701-13D7C2B4FFD6}"/>
              </a:ext>
            </a:extLst>
          </p:cNvPr>
          <p:cNvPicPr>
            <a:picLocks noChangeAspect="1"/>
          </p:cNvPicPr>
          <p:nvPr/>
        </p:nvPicPr>
        <p:blipFill>
          <a:blip r:embed="rId6"/>
          <a:stretch>
            <a:fillRect/>
          </a:stretch>
        </p:blipFill>
        <p:spPr>
          <a:xfrm>
            <a:off x="8148798" y="2027971"/>
            <a:ext cx="794693" cy="769441"/>
          </a:xfrm>
          <a:prstGeom prst="rect">
            <a:avLst/>
          </a:prstGeom>
        </p:spPr>
      </p:pic>
      <p:pic>
        <p:nvPicPr>
          <p:cNvPr id="46" name="Picture 45">
            <a:extLst>
              <a:ext uri="{FF2B5EF4-FFF2-40B4-BE49-F238E27FC236}">
                <a16:creationId xmlns:a16="http://schemas.microsoft.com/office/drawing/2014/main" id="{A614D104-B3AA-71BA-7AB8-D36A37595F69}"/>
              </a:ext>
            </a:extLst>
          </p:cNvPr>
          <p:cNvPicPr>
            <a:picLocks noChangeAspect="1"/>
          </p:cNvPicPr>
          <p:nvPr/>
        </p:nvPicPr>
        <p:blipFill>
          <a:blip r:embed="rId7"/>
          <a:stretch>
            <a:fillRect/>
          </a:stretch>
        </p:blipFill>
        <p:spPr>
          <a:xfrm>
            <a:off x="7594858" y="2228481"/>
            <a:ext cx="398995" cy="401020"/>
          </a:xfrm>
          <a:prstGeom prst="rect">
            <a:avLst/>
          </a:prstGeom>
        </p:spPr>
      </p:pic>
      <p:sp>
        <p:nvSpPr>
          <p:cNvPr id="4" name="configuring">
            <a:extLst>
              <a:ext uri="{FF2B5EF4-FFF2-40B4-BE49-F238E27FC236}">
                <a16:creationId xmlns:a16="http://schemas.microsoft.com/office/drawing/2014/main" id="{857E8AFE-F8D9-FF9E-D1FC-F8D6E7759E57}"/>
              </a:ext>
            </a:extLst>
          </p:cNvPr>
          <p:cNvSpPr txBox="1"/>
          <p:nvPr/>
        </p:nvSpPr>
        <p:spPr>
          <a:xfrm>
            <a:off x="9240195" y="3728521"/>
            <a:ext cx="1225054" cy="369332"/>
          </a:xfrm>
          <a:prstGeom prst="rect">
            <a:avLst/>
          </a:prstGeom>
          <a:noFill/>
        </p:spPr>
        <p:txBody>
          <a:bodyPr wrap="square" rtlCol="0">
            <a:spAutoFit/>
          </a:bodyPr>
          <a:lstStyle/>
          <a:p>
            <a:r>
              <a:rPr lang="en-US" b="1">
                <a:latin typeface="Ink Free" panose="03080402000500000000" pitchFamily="66" charset="0"/>
              </a:rPr>
              <a:t>give tools</a:t>
            </a:r>
          </a:p>
        </p:txBody>
      </p:sp>
      <p:pic>
        <p:nvPicPr>
          <p:cNvPr id="6" name="Picture 5">
            <a:extLst>
              <a:ext uri="{FF2B5EF4-FFF2-40B4-BE49-F238E27FC236}">
                <a16:creationId xmlns:a16="http://schemas.microsoft.com/office/drawing/2014/main" id="{351BB900-57FA-3F4B-665C-797CBF327522}"/>
              </a:ext>
            </a:extLst>
          </p:cNvPr>
          <p:cNvPicPr>
            <a:picLocks noChangeAspect="1"/>
          </p:cNvPicPr>
          <p:nvPr/>
        </p:nvPicPr>
        <p:blipFill>
          <a:blip r:embed="rId8"/>
          <a:stretch>
            <a:fillRect/>
          </a:stretch>
        </p:blipFill>
        <p:spPr>
          <a:xfrm>
            <a:off x="7520206" y="3510302"/>
            <a:ext cx="541778" cy="521767"/>
          </a:xfrm>
          <a:prstGeom prst="rect">
            <a:avLst/>
          </a:prstGeom>
        </p:spPr>
      </p:pic>
    </p:spTree>
    <p:extLst>
      <p:ext uri="{BB962C8B-B14F-4D97-AF65-F5344CB8AC3E}">
        <p14:creationId xmlns:p14="http://schemas.microsoft.com/office/powerpoint/2010/main" val="30702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dissolve">
                                      <p:cBhvr>
                                        <p:cTn id="42" dur="500"/>
                                        <p:tgtEl>
                                          <p:spTgt spid="614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wipe(left)">
                                      <p:cBhvr>
                                        <p:cTn id="45" dur="5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wipe(left)">
                                      <p:cBhvr>
                                        <p:cTn id="53" dur="500"/>
                                        <p:tgtEl>
                                          <p:spTgt spid="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30" grpId="0" animBg="1"/>
      <p:bldP spid="14" grpId="0" build="allAtOnce"/>
      <p:bldP spid="12" grpId="0"/>
      <p:bldP spid="4"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362C-8D51-75D7-4CF4-3E7D784E17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528426-7A01-00FE-CC5A-71D7FBE366CE}"/>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24656E71-7EDC-9078-77E9-1B18BBC0E478}"/>
              </a:ext>
            </a:extLst>
          </p:cNvPr>
          <p:cNvPicPr>
            <a:picLocks noChangeAspect="1"/>
          </p:cNvPicPr>
          <p:nvPr/>
        </p:nvPicPr>
        <p:blipFill>
          <a:blip r:embed="rId2"/>
          <a:stretch>
            <a:fillRect/>
          </a:stretch>
        </p:blipFill>
        <p:spPr>
          <a:xfrm>
            <a:off x="374072" y="255325"/>
            <a:ext cx="654165" cy="680332"/>
          </a:xfrm>
          <a:prstGeom prst="rect">
            <a:avLst/>
          </a:prstGeom>
        </p:spPr>
      </p:pic>
      <p:pic>
        <p:nvPicPr>
          <p:cNvPr id="11" name="Picture 10">
            <a:extLst>
              <a:ext uri="{FF2B5EF4-FFF2-40B4-BE49-F238E27FC236}">
                <a16:creationId xmlns:a16="http://schemas.microsoft.com/office/drawing/2014/main" id="{C96550EB-4008-68C6-0444-812421056F59}"/>
              </a:ext>
            </a:extLst>
          </p:cNvPr>
          <p:cNvPicPr>
            <a:picLocks noChangeAspect="1"/>
          </p:cNvPicPr>
          <p:nvPr/>
        </p:nvPicPr>
        <p:blipFill>
          <a:blip r:embed="rId3"/>
          <a:stretch>
            <a:fillRect/>
          </a:stretch>
        </p:blipFill>
        <p:spPr>
          <a:xfrm>
            <a:off x="296360" y="1208541"/>
            <a:ext cx="11482902" cy="4743372"/>
          </a:xfrm>
          <a:prstGeom prst="rect">
            <a:avLst/>
          </a:prstGeom>
        </p:spPr>
      </p:pic>
      <p:sp>
        <p:nvSpPr>
          <p:cNvPr id="21" name="Rounded Rectangle 20">
            <a:extLst>
              <a:ext uri="{FF2B5EF4-FFF2-40B4-BE49-F238E27FC236}">
                <a16:creationId xmlns:a16="http://schemas.microsoft.com/office/drawing/2014/main" id="{A70BCAD1-CBC8-7678-20EC-9094C014EE99}"/>
              </a:ext>
            </a:extLst>
          </p:cNvPr>
          <p:cNvSpPr/>
          <p:nvPr/>
        </p:nvSpPr>
        <p:spPr>
          <a:xfrm>
            <a:off x="7934559" y="1254646"/>
            <a:ext cx="3793503" cy="2098154"/>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ED7517-6754-D62B-260D-44E6A99D29B1}"/>
              </a:ext>
            </a:extLst>
          </p:cNvPr>
          <p:cNvSpPr txBox="1"/>
          <p:nvPr/>
        </p:nvSpPr>
        <p:spPr>
          <a:xfrm>
            <a:off x="0" y="6538564"/>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5" name="Rounded Rectangle 4">
            <a:extLst>
              <a:ext uri="{FF2B5EF4-FFF2-40B4-BE49-F238E27FC236}">
                <a16:creationId xmlns:a16="http://schemas.microsoft.com/office/drawing/2014/main" id="{C5484749-1B6A-5A12-5063-00FCB22830DA}"/>
              </a:ext>
            </a:extLst>
          </p:cNvPr>
          <p:cNvSpPr/>
          <p:nvPr/>
        </p:nvSpPr>
        <p:spPr>
          <a:xfrm>
            <a:off x="296357"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7DBA3D5-25EA-E931-E393-64F44D8B4CA5}"/>
              </a:ext>
            </a:extLst>
          </p:cNvPr>
          <p:cNvSpPr/>
          <p:nvPr/>
        </p:nvSpPr>
        <p:spPr>
          <a:xfrm>
            <a:off x="4141054"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77A26CF-587F-57A6-55F9-0814A8AE2223}"/>
              </a:ext>
            </a:extLst>
          </p:cNvPr>
          <p:cNvSpPr/>
          <p:nvPr/>
        </p:nvSpPr>
        <p:spPr>
          <a:xfrm>
            <a:off x="7985748" y="3352800"/>
            <a:ext cx="3742314" cy="2643446"/>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266D88-2D3E-5A14-9B57-ADB202CC01F4}"/>
              </a:ext>
            </a:extLst>
          </p:cNvPr>
          <p:cNvPicPr>
            <a:picLocks noChangeAspect="1"/>
          </p:cNvPicPr>
          <p:nvPr/>
        </p:nvPicPr>
        <p:blipFill>
          <a:blip r:embed="rId4"/>
          <a:stretch>
            <a:fillRect/>
          </a:stretch>
        </p:blipFill>
        <p:spPr>
          <a:xfrm flipH="1">
            <a:off x="11200404" y="5665799"/>
            <a:ext cx="773606" cy="1109074"/>
          </a:xfrm>
          <a:prstGeom prst="rect">
            <a:avLst/>
          </a:prstGeom>
        </p:spPr>
      </p:pic>
      <p:sp>
        <p:nvSpPr>
          <p:cNvPr id="8" name="TextBox 7">
            <a:extLst>
              <a:ext uri="{FF2B5EF4-FFF2-40B4-BE49-F238E27FC236}">
                <a16:creationId xmlns:a16="http://schemas.microsoft.com/office/drawing/2014/main" id="{8E0D85A4-F0DC-8E8A-D082-47CA824AA686}"/>
              </a:ext>
            </a:extLst>
          </p:cNvPr>
          <p:cNvSpPr txBox="1"/>
          <p:nvPr/>
        </p:nvSpPr>
        <p:spPr>
          <a:xfrm>
            <a:off x="4341021" y="6277896"/>
            <a:ext cx="3304110" cy="369332"/>
          </a:xfrm>
          <a:prstGeom prst="rect">
            <a:avLst/>
          </a:prstGeom>
          <a:noFill/>
        </p:spPr>
        <p:txBody>
          <a:bodyPr wrap="none" rtlCol="0">
            <a:spAutoFit/>
          </a:bodyPr>
          <a:lstStyle/>
          <a:p>
            <a:r>
              <a:rPr lang="en-US"/>
              <a:t>4 windows, where I am right now</a:t>
            </a:r>
          </a:p>
        </p:txBody>
      </p:sp>
    </p:spTree>
    <p:extLst>
      <p:ext uri="{BB962C8B-B14F-4D97-AF65-F5344CB8AC3E}">
        <p14:creationId xmlns:p14="http://schemas.microsoft.com/office/powerpoint/2010/main" val="1935923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57CD-6CAB-111D-C63C-927578399496}"/>
            </a:ext>
          </a:extLst>
        </p:cNvPr>
        <p:cNvGrpSpPr/>
        <p:nvPr/>
      </p:nvGrpSpPr>
      <p:grpSpPr>
        <a:xfrm>
          <a:off x="0" y="0"/>
          <a:ext cx="0" cy="0"/>
          <a:chOff x="0" y="0"/>
          <a:chExt cx="0" cy="0"/>
        </a:xfrm>
      </p:grpSpPr>
      <p:sp>
        <p:nvSpPr>
          <p:cNvPr id="2" name="What kind">
            <a:extLst>
              <a:ext uri="{FF2B5EF4-FFF2-40B4-BE49-F238E27FC236}">
                <a16:creationId xmlns:a16="http://schemas.microsoft.com/office/drawing/2014/main" id="{B564A181-EA36-F31C-A1BA-CE8F438FE3A0}"/>
              </a:ext>
            </a:extLst>
          </p:cNvPr>
          <p:cNvSpPr txBox="1"/>
          <p:nvPr/>
        </p:nvSpPr>
        <p:spPr>
          <a:xfrm>
            <a:off x="3447446" y="2644170"/>
            <a:ext cx="5297108" cy="1569660"/>
          </a:xfrm>
          <a:prstGeom prst="rect">
            <a:avLst/>
          </a:prstGeom>
          <a:noFill/>
        </p:spPr>
        <p:txBody>
          <a:bodyPr wrap="square" rtlCol="0">
            <a:spAutoFit/>
          </a:bodyPr>
          <a:lstStyle/>
          <a:p>
            <a:pPr algn="ctr"/>
            <a:r>
              <a:rPr lang="en-US" sz="3200" i="1">
                <a:solidFill>
                  <a:srgbClr val="002060"/>
                </a:solidFill>
              </a:rPr>
              <a:t>Anything in your context </a:t>
            </a:r>
          </a:p>
          <a:p>
            <a:pPr algn="ctr"/>
            <a:r>
              <a:rPr lang="en-US" sz="3200" i="1">
                <a:solidFill>
                  <a:srgbClr val="002060"/>
                </a:solidFill>
              </a:rPr>
              <a:t>that is not being followed</a:t>
            </a:r>
          </a:p>
          <a:p>
            <a:pPr algn="ctr"/>
            <a:r>
              <a:rPr lang="en-US" sz="3200" i="1">
                <a:solidFill>
                  <a:srgbClr val="002060"/>
                </a:solidFill>
              </a:rPr>
              <a:t>is </a:t>
            </a:r>
            <a:r>
              <a:rPr lang="en-US" sz="3200" b="1" i="1">
                <a:solidFill>
                  <a:srgbClr val="002060"/>
                </a:solidFill>
              </a:rPr>
              <a:t>actively</a:t>
            </a:r>
            <a:r>
              <a:rPr lang="en-US" sz="3200" i="1">
                <a:solidFill>
                  <a:srgbClr val="002060"/>
                </a:solidFill>
              </a:rPr>
              <a:t> </a:t>
            </a:r>
            <a:r>
              <a:rPr lang="en-US" sz="3200" b="1" i="1">
                <a:solidFill>
                  <a:srgbClr val="002060"/>
                </a:solidFill>
              </a:rPr>
              <a:t>harmful</a:t>
            </a:r>
            <a:endParaRPr lang="en-US" sz="3200" i="1">
              <a:solidFill>
                <a:srgbClr val="002060"/>
              </a:solidFill>
            </a:endParaRPr>
          </a:p>
        </p:txBody>
      </p:sp>
    </p:spTree>
    <p:extLst>
      <p:ext uri="{BB962C8B-B14F-4D97-AF65-F5344CB8AC3E}">
        <p14:creationId xmlns:p14="http://schemas.microsoft.com/office/powerpoint/2010/main" val="360327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F3D2-54BC-4C3B-2A24-915E7C5E9C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08F9BB-794F-A9FD-3510-B2B2C0FC4814}"/>
              </a:ext>
            </a:extLst>
          </p:cNvPr>
          <p:cNvSpPr txBox="1"/>
          <p:nvPr/>
        </p:nvSpPr>
        <p:spPr>
          <a:xfrm>
            <a:off x="3844628" y="2992948"/>
            <a:ext cx="3567515"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References</a:t>
            </a:r>
          </a:p>
        </p:txBody>
      </p:sp>
      <p:cxnSp>
        <p:nvCxnSpPr>
          <p:cNvPr id="4" name="Straight Connector 3">
            <a:extLst>
              <a:ext uri="{FF2B5EF4-FFF2-40B4-BE49-F238E27FC236}">
                <a16:creationId xmlns:a16="http://schemas.microsoft.com/office/drawing/2014/main" id="{250CA670-5710-7627-5441-50AF8371470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394B9AE-810E-B37A-1E03-E595131C89D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722729C-F77D-5F5A-EB43-E95E9BF6215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27104016-5B80-74C9-242D-E9EA74667CF9}"/>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926B26FA-6E6B-DC7F-147D-41C8A3C089C8}"/>
              </a:ext>
            </a:extLst>
          </p:cNvPr>
          <p:cNvPicPr>
            <a:picLocks noChangeAspect="1"/>
          </p:cNvPicPr>
          <p:nvPr/>
        </p:nvPicPr>
        <p:blipFill>
          <a:blip r:embed="rId3"/>
          <a:stretch>
            <a:fillRect/>
          </a:stretch>
        </p:blipFill>
        <p:spPr>
          <a:xfrm>
            <a:off x="4255656" y="4854201"/>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47B27D9F-765A-277C-C0D9-000C6F3E85C9}"/>
              </a:ext>
            </a:extLst>
          </p:cNvPr>
          <p:cNvPicPr>
            <a:picLocks noChangeAspect="1"/>
          </p:cNvPicPr>
          <p:nvPr/>
        </p:nvPicPr>
        <p:blipFill>
          <a:blip r:embed="rId4"/>
          <a:stretch>
            <a:fillRect/>
          </a:stretch>
        </p:blipFill>
        <p:spPr>
          <a:xfrm>
            <a:off x="6626301" y="5353209"/>
            <a:ext cx="549332" cy="482747"/>
          </a:xfrm>
          <a:prstGeom prst="rect">
            <a:avLst/>
          </a:prstGeom>
        </p:spPr>
      </p:pic>
      <p:sp>
        <p:nvSpPr>
          <p:cNvPr id="3" name="TextBox 2">
            <a:extLst>
              <a:ext uri="{FF2B5EF4-FFF2-40B4-BE49-F238E27FC236}">
                <a16:creationId xmlns:a16="http://schemas.microsoft.com/office/drawing/2014/main" id="{7D179998-0D81-3135-495C-C6579CFEEBED}"/>
              </a:ext>
            </a:extLst>
          </p:cNvPr>
          <p:cNvSpPr txBox="1"/>
          <p:nvPr/>
        </p:nvSpPr>
        <p:spPr>
          <a:xfrm>
            <a:off x="4821876" y="5132917"/>
            <a:ext cx="1925014" cy="461665"/>
          </a:xfrm>
          <a:prstGeom prst="rect">
            <a:avLst/>
          </a:prstGeom>
          <a:noFill/>
        </p:spPr>
        <p:txBody>
          <a:bodyPr wrap="none" rtlCol="0">
            <a:spAutoFit/>
          </a:bodyPr>
          <a:lstStyle/>
          <a:p>
            <a:r>
              <a:rPr lang="en-US" sz="2400">
                <a:solidFill>
                  <a:schemeClr val="accent5">
                    <a:lumMod val="50000"/>
                  </a:schemeClr>
                </a:solidFill>
              </a:rPr>
              <a:t>It’s over there</a:t>
            </a:r>
          </a:p>
        </p:txBody>
      </p:sp>
    </p:spTree>
    <p:extLst>
      <p:ext uri="{BB962C8B-B14F-4D97-AF65-F5344CB8AC3E}">
        <p14:creationId xmlns:p14="http://schemas.microsoft.com/office/powerpoint/2010/main" val="2070911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2D00-200A-4B24-973D-B28F85E91F3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8C49826-C70A-B19B-21B5-926BB7C07558}"/>
              </a:ext>
            </a:extLst>
          </p:cNvPr>
          <p:cNvGrpSpPr/>
          <p:nvPr/>
        </p:nvGrpSpPr>
        <p:grpSpPr>
          <a:xfrm>
            <a:off x="6403046" y="2837624"/>
            <a:ext cx="3356251" cy="1182752"/>
            <a:chOff x="6403046" y="2837624"/>
            <a:chExt cx="3356251" cy="1182752"/>
          </a:xfrm>
        </p:grpSpPr>
        <p:pic>
          <p:nvPicPr>
            <p:cNvPr id="34" name="Picture 33" descr="A paper with a pin on it&#10;&#10;AI-generated content may be incorrect.">
              <a:extLst>
                <a:ext uri="{FF2B5EF4-FFF2-40B4-BE49-F238E27FC236}">
                  <a16:creationId xmlns:a16="http://schemas.microsoft.com/office/drawing/2014/main" id="{AA5CAD9F-937E-EC3E-8B39-210FF3897F3B}"/>
                </a:ext>
              </a:extLst>
            </p:cNvPr>
            <p:cNvPicPr>
              <a:picLocks noChangeAspect="1"/>
            </p:cNvPicPr>
            <p:nvPr/>
          </p:nvPicPr>
          <p:blipFill>
            <a:blip r:embed="rId3"/>
            <a:stretch>
              <a:fillRect/>
            </a:stretch>
          </p:blipFill>
          <p:spPr>
            <a:xfrm>
              <a:off x="6403046" y="2837624"/>
              <a:ext cx="972452" cy="1182752"/>
            </a:xfrm>
            <a:prstGeom prst="rect">
              <a:avLst/>
            </a:prstGeom>
          </p:spPr>
        </p:pic>
        <p:sp>
          <p:nvSpPr>
            <p:cNvPr id="35" name="TextBox 34">
              <a:extLst>
                <a:ext uri="{FF2B5EF4-FFF2-40B4-BE49-F238E27FC236}">
                  <a16:creationId xmlns:a16="http://schemas.microsoft.com/office/drawing/2014/main" id="{4ABCFAD3-7380-9D1D-505D-52906E3E7E88}"/>
                </a:ext>
              </a:extLst>
            </p:cNvPr>
            <p:cNvSpPr txBox="1"/>
            <p:nvPr/>
          </p:nvSpPr>
          <p:spPr>
            <a:xfrm>
              <a:off x="7634966" y="3113336"/>
              <a:ext cx="2124331" cy="646331"/>
            </a:xfrm>
            <a:prstGeom prst="rect">
              <a:avLst/>
            </a:prstGeom>
            <a:noFill/>
          </p:spPr>
          <p:txBody>
            <a:bodyPr wrap="square" rtlCol="0">
              <a:spAutoFit/>
            </a:bodyPr>
            <a:lstStyle/>
            <a:p>
              <a:r>
                <a:rPr lang="en-US" sz="3600"/>
                <a:t>TODO lists</a:t>
              </a:r>
            </a:p>
          </p:txBody>
        </p:sp>
      </p:grpSp>
      <p:grpSp>
        <p:nvGrpSpPr>
          <p:cNvPr id="11" name="Group 10">
            <a:extLst>
              <a:ext uri="{FF2B5EF4-FFF2-40B4-BE49-F238E27FC236}">
                <a16:creationId xmlns:a16="http://schemas.microsoft.com/office/drawing/2014/main" id="{52981882-1A91-5559-4963-7DFC2A5E569B}"/>
              </a:ext>
            </a:extLst>
          </p:cNvPr>
          <p:cNvGrpSpPr/>
          <p:nvPr/>
        </p:nvGrpSpPr>
        <p:grpSpPr>
          <a:xfrm>
            <a:off x="6442631" y="4400388"/>
            <a:ext cx="3686392" cy="1073198"/>
            <a:chOff x="6442631" y="4400388"/>
            <a:chExt cx="3686392" cy="1073198"/>
          </a:xfrm>
        </p:grpSpPr>
        <p:sp>
          <p:nvSpPr>
            <p:cNvPr id="30" name="TextBox 29">
              <a:extLst>
                <a:ext uri="{FF2B5EF4-FFF2-40B4-BE49-F238E27FC236}">
                  <a16:creationId xmlns:a16="http://schemas.microsoft.com/office/drawing/2014/main" id="{919EF199-824B-8E51-E9C0-9B9873ADEC1B}"/>
                </a:ext>
              </a:extLst>
            </p:cNvPr>
            <p:cNvSpPr txBox="1"/>
            <p:nvPr/>
          </p:nvSpPr>
          <p:spPr>
            <a:xfrm>
              <a:off x="7634966" y="4673524"/>
              <a:ext cx="2494057" cy="646331"/>
            </a:xfrm>
            <a:prstGeom prst="rect">
              <a:avLst/>
            </a:prstGeom>
            <a:noFill/>
          </p:spPr>
          <p:txBody>
            <a:bodyPr wrap="square" rtlCol="0">
              <a:spAutoFit/>
            </a:bodyPr>
            <a:lstStyle/>
            <a:p>
              <a:r>
                <a:rPr lang="en-US" sz="3600"/>
                <a:t>Scratchpads</a:t>
              </a:r>
            </a:p>
          </p:txBody>
        </p:sp>
        <p:pic>
          <p:nvPicPr>
            <p:cNvPr id="32" name="Picture 31" descr="A sketch of a notebook with a path and flag&#10;&#10;AI-generated content may be incorrect.">
              <a:extLst>
                <a:ext uri="{FF2B5EF4-FFF2-40B4-BE49-F238E27FC236}">
                  <a16:creationId xmlns:a16="http://schemas.microsoft.com/office/drawing/2014/main" id="{9A4383BB-D20C-615A-83D4-CC1EA3033FFA}"/>
                </a:ext>
              </a:extLst>
            </p:cNvPr>
            <p:cNvPicPr>
              <a:picLocks noChangeAspect="1"/>
            </p:cNvPicPr>
            <p:nvPr/>
          </p:nvPicPr>
          <p:blipFill>
            <a:blip r:embed="rId4"/>
            <a:stretch>
              <a:fillRect/>
            </a:stretch>
          </p:blipFill>
          <p:spPr>
            <a:xfrm>
              <a:off x="6442631" y="4400388"/>
              <a:ext cx="868176" cy="1073198"/>
            </a:xfrm>
            <a:prstGeom prst="rect">
              <a:avLst/>
            </a:prstGeom>
          </p:spPr>
        </p:pic>
      </p:grpSp>
      <p:grpSp>
        <p:nvGrpSpPr>
          <p:cNvPr id="44" name="Group 43">
            <a:extLst>
              <a:ext uri="{FF2B5EF4-FFF2-40B4-BE49-F238E27FC236}">
                <a16:creationId xmlns:a16="http://schemas.microsoft.com/office/drawing/2014/main" id="{E58B8DD6-09B1-5CAA-DBF9-03A32C7F1599}"/>
              </a:ext>
            </a:extLst>
          </p:cNvPr>
          <p:cNvGrpSpPr/>
          <p:nvPr/>
        </p:nvGrpSpPr>
        <p:grpSpPr>
          <a:xfrm>
            <a:off x="1025431" y="1432555"/>
            <a:ext cx="4195554" cy="1062999"/>
            <a:chOff x="1025431" y="1432555"/>
            <a:chExt cx="4195554" cy="1062999"/>
          </a:xfrm>
        </p:grpSpPr>
        <p:grpSp>
          <p:nvGrpSpPr>
            <p:cNvPr id="2" name="ground rules">
              <a:extLst>
                <a:ext uri="{FF2B5EF4-FFF2-40B4-BE49-F238E27FC236}">
                  <a16:creationId xmlns:a16="http://schemas.microsoft.com/office/drawing/2014/main" id="{D8D695F4-316B-2EBC-0FBC-A9DD69856AAB}"/>
                </a:ext>
              </a:extLst>
            </p:cNvPr>
            <p:cNvGrpSpPr/>
            <p:nvPr/>
          </p:nvGrpSpPr>
          <p:grpSpPr>
            <a:xfrm>
              <a:off x="1025431" y="1432555"/>
              <a:ext cx="4195554" cy="982423"/>
              <a:chOff x="1479264" y="1385104"/>
              <a:chExt cx="4195554" cy="982423"/>
            </a:xfrm>
          </p:grpSpPr>
          <p:sp>
            <p:nvSpPr>
              <p:cNvPr id="14" name="TextBox 13">
                <a:extLst>
                  <a:ext uri="{FF2B5EF4-FFF2-40B4-BE49-F238E27FC236}">
                    <a16:creationId xmlns:a16="http://schemas.microsoft.com/office/drawing/2014/main" id="{DF086023-84DF-11A2-A475-533909F09EFD}"/>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81254A94-492B-007A-09A9-D99BD13FFE40}"/>
                  </a:ext>
                </a:extLst>
              </p:cNvPr>
              <p:cNvPicPr>
                <a:picLocks noChangeAspect="1"/>
              </p:cNvPicPr>
              <p:nvPr/>
            </p:nvPicPr>
            <p:blipFill>
              <a:blip r:embed="rId5"/>
              <a:stretch>
                <a:fillRect/>
              </a:stretch>
            </p:blipFill>
            <p:spPr>
              <a:xfrm>
                <a:off x="1479264" y="1385104"/>
                <a:ext cx="801117" cy="982423"/>
              </a:xfrm>
              <a:prstGeom prst="rect">
                <a:avLst/>
              </a:prstGeom>
            </p:spPr>
          </p:pic>
        </p:grpSp>
        <p:sp>
          <p:nvSpPr>
            <p:cNvPr id="15" name="TextBox 14">
              <a:extLst>
                <a:ext uri="{FF2B5EF4-FFF2-40B4-BE49-F238E27FC236}">
                  <a16:creationId xmlns:a16="http://schemas.microsoft.com/office/drawing/2014/main" id="{0B70A384-AE07-6FC1-DC34-08003B4EA0B7}"/>
                </a:ext>
              </a:extLst>
            </p:cNvPr>
            <p:cNvSpPr txBox="1"/>
            <p:nvPr/>
          </p:nvSpPr>
          <p:spPr>
            <a:xfrm>
              <a:off x="2055497" y="2126222"/>
              <a:ext cx="242085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prefer simple solutions!</a:t>
              </a:r>
            </a:p>
          </p:txBody>
        </p:sp>
      </p:grpSp>
      <p:grpSp>
        <p:nvGrpSpPr>
          <p:cNvPr id="46" name="Group 45">
            <a:extLst>
              <a:ext uri="{FF2B5EF4-FFF2-40B4-BE49-F238E27FC236}">
                <a16:creationId xmlns:a16="http://schemas.microsoft.com/office/drawing/2014/main" id="{A114F221-5088-E822-D6AE-412CD5C9512C}"/>
              </a:ext>
            </a:extLst>
          </p:cNvPr>
          <p:cNvGrpSpPr/>
          <p:nvPr/>
        </p:nvGrpSpPr>
        <p:grpSpPr>
          <a:xfrm>
            <a:off x="838843" y="3081598"/>
            <a:ext cx="3472050" cy="1055715"/>
            <a:chOff x="838843" y="3081598"/>
            <a:chExt cx="3472050" cy="1055715"/>
          </a:xfrm>
        </p:grpSpPr>
        <p:grpSp>
          <p:nvGrpSpPr>
            <p:cNvPr id="3" name="maps">
              <a:extLst>
                <a:ext uri="{FF2B5EF4-FFF2-40B4-BE49-F238E27FC236}">
                  <a16:creationId xmlns:a16="http://schemas.microsoft.com/office/drawing/2014/main" id="{BDA68C18-9CBB-2A24-064E-FB643EAECA81}"/>
                </a:ext>
              </a:extLst>
            </p:cNvPr>
            <p:cNvGrpSpPr/>
            <p:nvPr/>
          </p:nvGrpSpPr>
          <p:grpSpPr>
            <a:xfrm>
              <a:off x="838843" y="3081598"/>
              <a:ext cx="2617450" cy="871049"/>
              <a:chOff x="1292676" y="3034147"/>
              <a:chExt cx="2617450" cy="871049"/>
            </a:xfrm>
          </p:grpSpPr>
          <p:pic>
            <p:nvPicPr>
              <p:cNvPr id="20" name="Picture 19" descr="A black and white map of mountains&#10;&#10;AI-generated content may be incorrect.">
                <a:extLst>
                  <a:ext uri="{FF2B5EF4-FFF2-40B4-BE49-F238E27FC236}">
                    <a16:creationId xmlns:a16="http://schemas.microsoft.com/office/drawing/2014/main" id="{821FFF96-E19F-D8B6-EB58-8A45081CB03C}"/>
                  </a:ext>
                </a:extLst>
              </p:cNvPr>
              <p:cNvPicPr>
                <a:picLocks noChangeAspect="1"/>
              </p:cNvPicPr>
              <p:nvPr/>
            </p:nvPicPr>
            <p:blipFill>
              <a:blip r:embed="rId6"/>
              <a:stretch>
                <a:fillRect/>
              </a:stretch>
            </p:blipFill>
            <p:spPr>
              <a:xfrm>
                <a:off x="1292676" y="3034147"/>
                <a:ext cx="1050383" cy="871049"/>
              </a:xfrm>
              <a:prstGeom prst="rect">
                <a:avLst/>
              </a:prstGeom>
            </p:spPr>
          </p:pic>
          <p:sp>
            <p:nvSpPr>
              <p:cNvPr id="23" name="TextBox 22">
                <a:extLst>
                  <a:ext uri="{FF2B5EF4-FFF2-40B4-BE49-F238E27FC236}">
                    <a16:creationId xmlns:a16="http://schemas.microsoft.com/office/drawing/2014/main" id="{CFC22B9A-9AE2-D787-DC9E-314921FC82E0}"/>
                  </a:ext>
                </a:extLst>
              </p:cNvPr>
              <p:cNvSpPr txBox="1"/>
              <p:nvPr/>
            </p:nvSpPr>
            <p:spPr>
              <a:xfrm>
                <a:off x="2515981" y="3113336"/>
                <a:ext cx="1394145" cy="646331"/>
              </a:xfrm>
              <a:prstGeom prst="rect">
                <a:avLst/>
              </a:prstGeom>
              <a:noFill/>
            </p:spPr>
            <p:txBody>
              <a:bodyPr wrap="square" rtlCol="0">
                <a:spAutoFit/>
              </a:bodyPr>
              <a:lstStyle/>
              <a:p>
                <a:r>
                  <a:rPr lang="en-US" sz="3600"/>
                  <a:t>Maps</a:t>
                </a:r>
              </a:p>
            </p:txBody>
          </p:sp>
        </p:grpSp>
        <p:sp>
          <p:nvSpPr>
            <p:cNvPr id="17" name="TextBox 16">
              <a:extLst>
                <a:ext uri="{FF2B5EF4-FFF2-40B4-BE49-F238E27FC236}">
                  <a16:creationId xmlns:a16="http://schemas.microsoft.com/office/drawing/2014/main" id="{6948EE68-BAF1-DA83-C6D9-A5FA57791134}"/>
                </a:ext>
              </a:extLst>
            </p:cNvPr>
            <p:cNvSpPr txBox="1"/>
            <p:nvPr/>
          </p:nvSpPr>
          <p:spPr>
            <a:xfrm>
              <a:off x="2079192" y="3767981"/>
              <a:ext cx="2231701"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test.sh is in the root</a:t>
              </a:r>
            </a:p>
          </p:txBody>
        </p:sp>
      </p:grpSp>
      <p:grpSp>
        <p:nvGrpSpPr>
          <p:cNvPr id="47" name="Group 46">
            <a:extLst>
              <a:ext uri="{FF2B5EF4-FFF2-40B4-BE49-F238E27FC236}">
                <a16:creationId xmlns:a16="http://schemas.microsoft.com/office/drawing/2014/main" id="{AAAF7DAA-7987-7514-2802-8F157A3DF5F5}"/>
              </a:ext>
            </a:extLst>
          </p:cNvPr>
          <p:cNvGrpSpPr/>
          <p:nvPr/>
        </p:nvGrpSpPr>
        <p:grpSpPr>
          <a:xfrm>
            <a:off x="989377" y="4619267"/>
            <a:ext cx="4231608" cy="1069905"/>
            <a:chOff x="989377" y="4619267"/>
            <a:chExt cx="4231608" cy="1069905"/>
          </a:xfrm>
        </p:grpSpPr>
        <p:grpSp>
          <p:nvGrpSpPr>
            <p:cNvPr id="4" name="guides">
              <a:extLst>
                <a:ext uri="{FF2B5EF4-FFF2-40B4-BE49-F238E27FC236}">
                  <a16:creationId xmlns:a16="http://schemas.microsoft.com/office/drawing/2014/main" id="{515AB077-3328-E7D3-3698-6312C1620C14}"/>
                </a:ext>
              </a:extLst>
            </p:cNvPr>
            <p:cNvGrpSpPr/>
            <p:nvPr/>
          </p:nvGrpSpPr>
          <p:grpSpPr>
            <a:xfrm>
              <a:off x="989377" y="4619267"/>
              <a:ext cx="4231608" cy="918481"/>
              <a:chOff x="1443210" y="4571816"/>
              <a:chExt cx="4231608" cy="918481"/>
            </a:xfrm>
          </p:grpSpPr>
          <p:sp>
            <p:nvSpPr>
              <p:cNvPr id="24" name="TextBox 23">
                <a:extLst>
                  <a:ext uri="{FF2B5EF4-FFF2-40B4-BE49-F238E27FC236}">
                    <a16:creationId xmlns:a16="http://schemas.microsoft.com/office/drawing/2014/main" id="{373EDE20-7C9C-4136-933B-BF1D23C8EBD4}"/>
                  </a:ext>
                </a:extLst>
              </p:cNvPr>
              <p:cNvSpPr txBox="1"/>
              <p:nvPr/>
            </p:nvSpPr>
            <p:spPr>
              <a:xfrm>
                <a:off x="2449480" y="4700016"/>
                <a:ext cx="3225338" cy="646331"/>
              </a:xfrm>
              <a:prstGeom prst="rect">
                <a:avLst/>
              </a:prstGeom>
              <a:noFill/>
            </p:spPr>
            <p:txBody>
              <a:bodyPr wrap="square" rtlCol="0">
                <a:spAutoFit/>
              </a:bodyPr>
              <a:lstStyle/>
              <a:p>
                <a:r>
                  <a:rPr lang="en-US" sz="3600"/>
                  <a:t>Guides</a:t>
                </a:r>
              </a:p>
            </p:txBody>
          </p:sp>
          <p:grpSp>
            <p:nvGrpSpPr>
              <p:cNvPr id="29" name="Group 28">
                <a:extLst>
                  <a:ext uri="{FF2B5EF4-FFF2-40B4-BE49-F238E27FC236}">
                    <a16:creationId xmlns:a16="http://schemas.microsoft.com/office/drawing/2014/main" id="{E16DDA46-83C3-DDAA-69B8-2E712D4C5CB4}"/>
                  </a:ext>
                </a:extLst>
              </p:cNvPr>
              <p:cNvGrpSpPr/>
              <p:nvPr/>
            </p:nvGrpSpPr>
            <p:grpSpPr>
              <a:xfrm>
                <a:off x="1443210" y="4571816"/>
                <a:ext cx="831347" cy="918481"/>
                <a:chOff x="809455" y="3429000"/>
                <a:chExt cx="831347" cy="918481"/>
              </a:xfrm>
            </p:grpSpPr>
            <p:pic>
              <p:nvPicPr>
                <p:cNvPr id="26" name="Picture 25" descr="A black and white drawing of a notebook&#10;&#10;AI-generated content may be incorrect.">
                  <a:extLst>
                    <a:ext uri="{FF2B5EF4-FFF2-40B4-BE49-F238E27FC236}">
                      <a16:creationId xmlns:a16="http://schemas.microsoft.com/office/drawing/2014/main" id="{0CE57B68-6AA6-0BDC-8005-F8A102EFC8C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475CBFD0-52AD-0519-3623-26849B73B3D7}"/>
                    </a:ext>
                  </a:extLst>
                </p:cNvPr>
                <p:cNvPicPr>
                  <a:picLocks noChangeAspect="1"/>
                </p:cNvPicPr>
                <p:nvPr/>
              </p:nvPicPr>
              <p:blipFill>
                <a:blip r:embed="rId7"/>
                <a:stretch>
                  <a:fillRect/>
                </a:stretch>
              </p:blipFill>
              <p:spPr>
                <a:xfrm>
                  <a:off x="952176" y="3596568"/>
                  <a:ext cx="688626" cy="750913"/>
                </a:xfrm>
                <a:prstGeom prst="rect">
                  <a:avLst/>
                </a:prstGeom>
              </p:spPr>
            </p:pic>
          </p:grpSp>
        </p:grpSp>
        <p:sp>
          <p:nvSpPr>
            <p:cNvPr id="19" name="TextBox 18">
              <a:extLst>
                <a:ext uri="{FF2B5EF4-FFF2-40B4-BE49-F238E27FC236}">
                  <a16:creationId xmlns:a16="http://schemas.microsoft.com/office/drawing/2014/main" id="{24677A4B-5C73-DB67-D96E-5EDEA54B8CC1}"/>
                </a:ext>
              </a:extLst>
            </p:cNvPr>
            <p:cNvSpPr txBox="1"/>
            <p:nvPr/>
          </p:nvSpPr>
          <p:spPr>
            <a:xfrm>
              <a:off x="2044337" y="5319840"/>
              <a:ext cx="1494320"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code_style.md</a:t>
              </a:r>
            </a:p>
          </p:txBody>
        </p:sp>
      </p:grpSp>
      <p:grpSp>
        <p:nvGrpSpPr>
          <p:cNvPr id="48" name="Group 47">
            <a:extLst>
              <a:ext uri="{FF2B5EF4-FFF2-40B4-BE49-F238E27FC236}">
                <a16:creationId xmlns:a16="http://schemas.microsoft.com/office/drawing/2014/main" id="{FEAC0BDE-E4E2-FFB8-E576-325D12E24CF5}"/>
              </a:ext>
            </a:extLst>
          </p:cNvPr>
          <p:cNvGrpSpPr/>
          <p:nvPr/>
        </p:nvGrpSpPr>
        <p:grpSpPr>
          <a:xfrm>
            <a:off x="6096000" y="1432555"/>
            <a:ext cx="4764304" cy="1070442"/>
            <a:chOff x="6096000" y="1432555"/>
            <a:chExt cx="4764304" cy="1070442"/>
          </a:xfrm>
        </p:grpSpPr>
        <p:grpSp>
          <p:nvGrpSpPr>
            <p:cNvPr id="5" name="playbooks">
              <a:extLst>
                <a:ext uri="{FF2B5EF4-FFF2-40B4-BE49-F238E27FC236}">
                  <a16:creationId xmlns:a16="http://schemas.microsoft.com/office/drawing/2014/main" id="{C8F26F10-204C-64CE-939C-8724117E4341}"/>
                </a:ext>
              </a:extLst>
            </p:cNvPr>
            <p:cNvGrpSpPr/>
            <p:nvPr/>
          </p:nvGrpSpPr>
          <p:grpSpPr>
            <a:xfrm>
              <a:off x="6096000" y="1432555"/>
              <a:ext cx="4764304" cy="982423"/>
              <a:chOff x="6080885" y="1477906"/>
              <a:chExt cx="4764304" cy="982423"/>
            </a:xfrm>
          </p:grpSpPr>
          <p:sp>
            <p:nvSpPr>
              <p:cNvPr id="36" name="TextBox 35">
                <a:extLst>
                  <a:ext uri="{FF2B5EF4-FFF2-40B4-BE49-F238E27FC236}">
                    <a16:creationId xmlns:a16="http://schemas.microsoft.com/office/drawing/2014/main" id="{A9269E1E-699C-712D-7DC2-2ECA956CC928}"/>
                  </a:ext>
                </a:extLst>
              </p:cNvPr>
              <p:cNvSpPr txBox="1"/>
              <p:nvPr/>
            </p:nvSpPr>
            <p:spPr>
              <a:xfrm>
                <a:off x="7619851" y="1553149"/>
                <a:ext cx="3225338" cy="646331"/>
              </a:xfrm>
              <a:prstGeom prst="rect">
                <a:avLst/>
              </a:prstGeom>
              <a:noFill/>
            </p:spPr>
            <p:txBody>
              <a:bodyPr wrap="square" rtlCol="0">
                <a:spAutoFit/>
              </a:bodyPr>
              <a:lstStyle/>
              <a:p>
                <a:r>
                  <a:rPr lang="en-US" sz="3600"/>
                  <a:t>Playbooks</a:t>
                </a:r>
              </a:p>
            </p:txBody>
          </p:sp>
          <p:pic>
            <p:nvPicPr>
              <p:cNvPr id="38" name="Picture 37" descr="A book with a step and a lit match&#10;&#10;AI-generated content may be incorrect.">
                <a:extLst>
                  <a:ext uri="{FF2B5EF4-FFF2-40B4-BE49-F238E27FC236}">
                    <a16:creationId xmlns:a16="http://schemas.microsoft.com/office/drawing/2014/main" id="{C091105F-605B-9308-1F6F-176C56D1CEA4}"/>
                  </a:ext>
                </a:extLst>
              </p:cNvPr>
              <p:cNvPicPr>
                <a:picLocks noChangeAspect="1"/>
              </p:cNvPicPr>
              <p:nvPr/>
            </p:nvPicPr>
            <p:blipFill>
              <a:blip r:embed="rId8"/>
              <a:stretch>
                <a:fillRect/>
              </a:stretch>
            </p:blipFill>
            <p:spPr>
              <a:xfrm>
                <a:off x="6080885" y="1477906"/>
                <a:ext cx="1367393" cy="982423"/>
              </a:xfrm>
              <a:prstGeom prst="rect">
                <a:avLst/>
              </a:prstGeom>
            </p:spPr>
          </p:pic>
        </p:grpSp>
        <p:sp>
          <p:nvSpPr>
            <p:cNvPr id="27" name="TextBox 26">
              <a:extLst>
                <a:ext uri="{FF2B5EF4-FFF2-40B4-BE49-F238E27FC236}">
                  <a16:creationId xmlns:a16="http://schemas.microsoft.com/office/drawing/2014/main" id="{75CC548A-A1D1-54D4-D91C-C5BC77D19402}"/>
                </a:ext>
              </a:extLst>
            </p:cNvPr>
            <p:cNvSpPr txBox="1"/>
            <p:nvPr/>
          </p:nvSpPr>
          <p:spPr>
            <a:xfrm>
              <a:off x="7692342" y="2133665"/>
              <a:ext cx="142859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TDD process</a:t>
              </a:r>
            </a:p>
          </p:txBody>
        </p:sp>
      </p:grpSp>
      <p:sp>
        <p:nvSpPr>
          <p:cNvPr id="42" name="Freeform 41">
            <a:extLst>
              <a:ext uri="{FF2B5EF4-FFF2-40B4-BE49-F238E27FC236}">
                <a16:creationId xmlns:a16="http://schemas.microsoft.com/office/drawing/2014/main" id="{FA23BACC-24E3-085A-344C-567569253BE1}"/>
              </a:ext>
            </a:extLst>
          </p:cNvPr>
          <p:cNvSpPr/>
          <p:nvPr/>
        </p:nvSpPr>
        <p:spPr>
          <a:xfrm>
            <a:off x="666556" y="1161954"/>
            <a:ext cx="10858887" cy="4835100"/>
          </a:xfrm>
          <a:custGeom>
            <a:avLst/>
            <a:gdLst>
              <a:gd name="connsiteX0" fmla="*/ 5250149 w 10858887"/>
              <a:gd name="connsiteY0" fmla="*/ 0 h 4835100"/>
              <a:gd name="connsiteX1" fmla="*/ 10858887 w 10858887"/>
              <a:gd name="connsiteY1" fmla="*/ 0 h 4835100"/>
              <a:gd name="connsiteX2" fmla="*/ 10858887 w 10858887"/>
              <a:gd name="connsiteY2" fmla="*/ 4835100 h 4835100"/>
              <a:gd name="connsiteX3" fmla="*/ 0 w 10858887"/>
              <a:gd name="connsiteY3" fmla="*/ 4835100 h 4835100"/>
              <a:gd name="connsiteX4" fmla="*/ 0 w 10858887"/>
              <a:gd name="connsiteY4" fmla="*/ 1513860 h 4835100"/>
              <a:gd name="connsiteX5" fmla="*/ 5250149 w 10858887"/>
              <a:gd name="connsiteY5" fmla="*/ 1513860 h 48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8887" h="4835100">
                <a:moveTo>
                  <a:pt x="5250149" y="0"/>
                </a:moveTo>
                <a:lnTo>
                  <a:pt x="10858887" y="0"/>
                </a:lnTo>
                <a:lnTo>
                  <a:pt x="10858887" y="4835100"/>
                </a:lnTo>
                <a:lnTo>
                  <a:pt x="0" y="4835100"/>
                </a:lnTo>
                <a:lnTo>
                  <a:pt x="0" y="1513860"/>
                </a:lnTo>
                <a:lnTo>
                  <a:pt x="5250149" y="151386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2BD8E89-73A4-08FE-55E5-ABAFF2D3B8FC}"/>
              </a:ext>
            </a:extLst>
          </p:cNvPr>
          <p:cNvSpPr/>
          <p:nvPr/>
        </p:nvSpPr>
        <p:spPr>
          <a:xfrm>
            <a:off x="666556" y="1161954"/>
            <a:ext cx="5250149" cy="1513860"/>
          </a:xfrm>
          <a:prstGeom prst="rect">
            <a:avLst/>
          </a:prstGeom>
          <a:solidFill>
            <a:srgbClr val="C00000">
              <a:alpha val="20392"/>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0BC7954-6458-7848-0DE3-21FB524ED75F}"/>
              </a:ext>
            </a:extLst>
          </p:cNvPr>
          <p:cNvSpPr txBox="1"/>
          <p:nvPr/>
        </p:nvSpPr>
        <p:spPr>
          <a:xfrm>
            <a:off x="4233231" y="1186876"/>
            <a:ext cx="168347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always on</a:t>
            </a:r>
          </a:p>
        </p:txBody>
      </p:sp>
      <p:sp>
        <p:nvSpPr>
          <p:cNvPr id="59" name="TextBox 58">
            <a:extLst>
              <a:ext uri="{FF2B5EF4-FFF2-40B4-BE49-F238E27FC236}">
                <a16:creationId xmlns:a16="http://schemas.microsoft.com/office/drawing/2014/main" id="{9A0DE24B-A90A-7129-E3D2-546B5E7721A4}"/>
              </a:ext>
            </a:extLst>
          </p:cNvPr>
          <p:cNvSpPr txBox="1"/>
          <p:nvPr/>
        </p:nvSpPr>
        <p:spPr>
          <a:xfrm>
            <a:off x="9759297" y="1170945"/>
            <a:ext cx="169950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as needed</a:t>
            </a:r>
          </a:p>
        </p:txBody>
      </p:sp>
    </p:spTree>
    <p:extLst>
      <p:ext uri="{BB962C8B-B14F-4D97-AF65-F5344CB8AC3E}">
        <p14:creationId xmlns:p14="http://schemas.microsoft.com/office/powerpoint/2010/main" val="376338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dissolv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 grpId="0" animBg="1"/>
      <p:bldP spid="58" grpId="0"/>
      <p:bldP spid="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1C003-DAE2-6618-2B94-91AB53AFF6A5}"/>
            </a:ext>
          </a:extLst>
        </p:cNvPr>
        <p:cNvGrpSpPr/>
        <p:nvPr/>
      </p:nvGrpSpPr>
      <p:grpSpPr>
        <a:xfrm>
          <a:off x="0" y="0"/>
          <a:ext cx="0" cy="0"/>
          <a:chOff x="0" y="0"/>
          <a:chExt cx="0" cy="0"/>
        </a:xfrm>
      </p:grpSpPr>
      <p:sp>
        <p:nvSpPr>
          <p:cNvPr id="43" name="Rectangle 42">
            <a:extLst>
              <a:ext uri="{FF2B5EF4-FFF2-40B4-BE49-F238E27FC236}">
                <a16:creationId xmlns:a16="http://schemas.microsoft.com/office/drawing/2014/main" id="{27E82602-BDA7-0674-E313-262024C3186B}"/>
              </a:ext>
            </a:extLst>
          </p:cNvPr>
          <p:cNvSpPr/>
          <p:nvPr/>
        </p:nvSpPr>
        <p:spPr>
          <a:xfrm>
            <a:off x="4681498" y="555174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6CB45D-79B0-4A35-8815-64468D497EE8}"/>
              </a:ext>
            </a:extLst>
          </p:cNvPr>
          <p:cNvSpPr/>
          <p:nvPr/>
        </p:nvSpPr>
        <p:spPr>
          <a:xfrm>
            <a:off x="6666236" y="239840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6989531-CB7F-4CDD-CF03-DCC8FE363AFD}"/>
              </a:ext>
            </a:extLst>
          </p:cNvPr>
          <p:cNvSpPr/>
          <p:nvPr/>
        </p:nvSpPr>
        <p:spPr>
          <a:xfrm>
            <a:off x="923469" y="1542410"/>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sp>
        <p:nvSpPr>
          <p:cNvPr id="63" name="Rectangle 62">
            <a:extLst>
              <a:ext uri="{FF2B5EF4-FFF2-40B4-BE49-F238E27FC236}">
                <a16:creationId xmlns:a16="http://schemas.microsoft.com/office/drawing/2014/main" id="{CBFA3E6A-5C5E-209A-ADB0-C5CD4CC16633}"/>
              </a:ext>
            </a:extLst>
          </p:cNvPr>
          <p:cNvSpPr/>
          <p:nvPr/>
        </p:nvSpPr>
        <p:spPr>
          <a:xfrm>
            <a:off x="923469" y="2888030"/>
            <a:ext cx="2789343" cy="49027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TDD process</a:t>
            </a:r>
          </a:p>
        </p:txBody>
      </p:sp>
      <p:sp>
        <p:nvSpPr>
          <p:cNvPr id="64" name="Rectangle 63">
            <a:extLst>
              <a:ext uri="{FF2B5EF4-FFF2-40B4-BE49-F238E27FC236}">
                <a16:creationId xmlns:a16="http://schemas.microsoft.com/office/drawing/2014/main" id="{1D1D1A11-E5BA-5046-549F-5C0EC1707E27}"/>
              </a:ext>
            </a:extLst>
          </p:cNvPr>
          <p:cNvSpPr/>
          <p:nvPr/>
        </p:nvSpPr>
        <p:spPr>
          <a:xfrm>
            <a:off x="923469" y="2187532"/>
            <a:ext cx="2789343" cy="30879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how to use nullables</a:t>
            </a:r>
          </a:p>
        </p:txBody>
      </p:sp>
      <p:sp>
        <p:nvSpPr>
          <p:cNvPr id="65" name="Rectangle 64">
            <a:extLst>
              <a:ext uri="{FF2B5EF4-FFF2-40B4-BE49-F238E27FC236}">
                <a16:creationId xmlns:a16="http://schemas.microsoft.com/office/drawing/2014/main" id="{44AF0306-0BFB-7163-47BB-005453ADD1A5}"/>
              </a:ext>
            </a:extLst>
          </p:cNvPr>
          <p:cNvSpPr/>
          <p:nvPr/>
        </p:nvSpPr>
        <p:spPr>
          <a:xfrm>
            <a:off x="923469" y="3986460"/>
            <a:ext cx="2789342" cy="83445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test plan</a:t>
            </a:r>
          </a:p>
        </p:txBody>
      </p:sp>
      <p:sp>
        <p:nvSpPr>
          <p:cNvPr id="67" name="Rectangle 66">
            <a:extLst>
              <a:ext uri="{FF2B5EF4-FFF2-40B4-BE49-F238E27FC236}">
                <a16:creationId xmlns:a16="http://schemas.microsoft.com/office/drawing/2014/main" id="{FAFF04B7-532E-E9EB-AF00-C01B4CCF8806}"/>
              </a:ext>
            </a:extLst>
          </p:cNvPr>
          <p:cNvSpPr/>
          <p:nvPr/>
        </p:nvSpPr>
        <p:spPr>
          <a:xfrm>
            <a:off x="923469" y="1949692"/>
            <a:ext cx="2787522" cy="23784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8" name="Rectangle 67">
            <a:extLst>
              <a:ext uri="{FF2B5EF4-FFF2-40B4-BE49-F238E27FC236}">
                <a16:creationId xmlns:a16="http://schemas.microsoft.com/office/drawing/2014/main" id="{280E8A1A-E9E9-14F8-657A-76AE09B0B0F5}"/>
              </a:ext>
            </a:extLst>
          </p:cNvPr>
          <p:cNvSpPr/>
          <p:nvPr/>
        </p:nvSpPr>
        <p:spPr>
          <a:xfrm>
            <a:off x="923469" y="3378300"/>
            <a:ext cx="2787522" cy="6081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9" name="Rectangle 68">
            <a:extLst>
              <a:ext uri="{FF2B5EF4-FFF2-40B4-BE49-F238E27FC236}">
                <a16:creationId xmlns:a16="http://schemas.microsoft.com/office/drawing/2014/main" id="{EC7A6DF1-F64F-C203-E463-E017CCD1202A}"/>
              </a:ext>
            </a:extLst>
          </p:cNvPr>
          <p:cNvSpPr/>
          <p:nvPr/>
        </p:nvSpPr>
        <p:spPr>
          <a:xfrm>
            <a:off x="923469" y="2495204"/>
            <a:ext cx="2787522" cy="39282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71" name="Rectangle 70">
            <a:extLst>
              <a:ext uri="{FF2B5EF4-FFF2-40B4-BE49-F238E27FC236}">
                <a16:creationId xmlns:a16="http://schemas.microsoft.com/office/drawing/2014/main" id="{BFEFFD36-2528-525A-B382-A6DD8EE0AB2F}"/>
              </a:ext>
            </a:extLst>
          </p:cNvPr>
          <p:cNvSpPr/>
          <p:nvPr/>
        </p:nvSpPr>
        <p:spPr>
          <a:xfrm>
            <a:off x="923468" y="4820911"/>
            <a:ext cx="2787522" cy="15186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grpSp>
        <p:nvGrpSpPr>
          <p:cNvPr id="74" name="context window">
            <a:extLst>
              <a:ext uri="{FF2B5EF4-FFF2-40B4-BE49-F238E27FC236}">
                <a16:creationId xmlns:a16="http://schemas.microsoft.com/office/drawing/2014/main" id="{8B8D4BD2-DDA9-62F9-1139-3B019405FBB3}"/>
              </a:ext>
            </a:extLst>
          </p:cNvPr>
          <p:cNvGrpSpPr/>
          <p:nvPr/>
        </p:nvGrpSpPr>
        <p:grpSpPr>
          <a:xfrm>
            <a:off x="923469" y="1122870"/>
            <a:ext cx="2789343" cy="4129804"/>
            <a:chOff x="4560899" y="2423989"/>
            <a:chExt cx="2789343" cy="4129804"/>
          </a:xfrm>
        </p:grpSpPr>
        <p:sp>
          <p:nvSpPr>
            <p:cNvPr id="66" name="TextBox 65">
              <a:extLst>
                <a:ext uri="{FF2B5EF4-FFF2-40B4-BE49-F238E27FC236}">
                  <a16:creationId xmlns:a16="http://schemas.microsoft.com/office/drawing/2014/main" id="{3613E554-CC85-78A5-AA38-6697E5CEA44D}"/>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7B6669E4-2936-522C-024F-E892EBB671FB}"/>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2" name="TextBox 1">
            <a:extLst>
              <a:ext uri="{FF2B5EF4-FFF2-40B4-BE49-F238E27FC236}">
                <a16:creationId xmlns:a16="http://schemas.microsoft.com/office/drawing/2014/main" id="{BEC1B4B4-76FD-CBB2-D49A-5A618570F281}"/>
              </a:ext>
            </a:extLst>
          </p:cNvPr>
          <p:cNvSpPr txBox="1"/>
          <p:nvPr/>
        </p:nvSpPr>
        <p:spPr>
          <a:xfrm>
            <a:off x="4587685" y="1824886"/>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7" name="TextBox 6">
            <a:extLst>
              <a:ext uri="{FF2B5EF4-FFF2-40B4-BE49-F238E27FC236}">
                <a16:creationId xmlns:a16="http://schemas.microsoft.com/office/drawing/2014/main" id="{26E49BDE-B37E-30BA-704C-1B75812EEAFF}"/>
              </a:ext>
            </a:extLst>
          </p:cNvPr>
          <p:cNvSpPr txBox="1">
            <a:spLocks/>
          </p:cNvSpPr>
          <p:nvPr/>
        </p:nvSpPr>
        <p:spPr>
          <a:xfrm>
            <a:off x="6659447" y="1809568"/>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9" name="TextBox 8">
            <a:extLst>
              <a:ext uri="{FF2B5EF4-FFF2-40B4-BE49-F238E27FC236}">
                <a16:creationId xmlns:a16="http://schemas.microsoft.com/office/drawing/2014/main" id="{7B6303D3-A0F3-CB99-1B71-F3DDCA86099C}"/>
              </a:ext>
            </a:extLst>
          </p:cNvPr>
          <p:cNvSpPr txBox="1"/>
          <p:nvPr/>
        </p:nvSpPr>
        <p:spPr>
          <a:xfrm>
            <a:off x="4684796" y="4410951"/>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72129BCA-717E-8655-B971-FBEFBCF1A0E8}"/>
              </a:ext>
            </a:extLst>
          </p:cNvPr>
          <p:cNvSpPr txBox="1"/>
          <p:nvPr/>
        </p:nvSpPr>
        <p:spPr>
          <a:xfrm>
            <a:off x="7064046" y="4478353"/>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pic>
        <p:nvPicPr>
          <p:cNvPr id="14" name="Picture 13" descr="A black and white drawing of a notebook&#10;&#10;AI-generated content may be incorrect.">
            <a:extLst>
              <a:ext uri="{FF2B5EF4-FFF2-40B4-BE49-F238E27FC236}">
                <a16:creationId xmlns:a16="http://schemas.microsoft.com/office/drawing/2014/main" id="{4435974A-016F-57CA-7698-CF2E1895E641}"/>
              </a:ext>
            </a:extLst>
          </p:cNvPr>
          <p:cNvPicPr>
            <a:picLocks noChangeAspect="1"/>
          </p:cNvPicPr>
          <p:nvPr/>
        </p:nvPicPr>
        <p:blipFill>
          <a:blip r:embed="rId3"/>
          <a:stretch>
            <a:fillRect/>
          </a:stretch>
        </p:blipFill>
        <p:spPr>
          <a:xfrm>
            <a:off x="6743649" y="1222884"/>
            <a:ext cx="342434" cy="369309"/>
          </a:xfrm>
          <a:prstGeom prst="rect">
            <a:avLst/>
          </a:prstGeom>
        </p:spPr>
      </p:pic>
      <p:sp>
        <p:nvSpPr>
          <p:cNvPr id="15" name="TextBox 14">
            <a:extLst>
              <a:ext uri="{FF2B5EF4-FFF2-40B4-BE49-F238E27FC236}">
                <a16:creationId xmlns:a16="http://schemas.microsoft.com/office/drawing/2014/main" id="{EA36BF86-9AD4-D052-35E4-297D4EBD1D63}"/>
              </a:ext>
            </a:extLst>
          </p:cNvPr>
          <p:cNvSpPr txBox="1"/>
          <p:nvPr/>
        </p:nvSpPr>
        <p:spPr>
          <a:xfrm>
            <a:off x="4989802" y="1222861"/>
            <a:ext cx="832279" cy="369332"/>
          </a:xfrm>
          <a:prstGeom prst="rect">
            <a:avLst/>
          </a:prstGeom>
          <a:noFill/>
        </p:spPr>
        <p:txBody>
          <a:bodyPr wrap="none" rtlCol="0">
            <a:spAutoFit/>
          </a:bodyPr>
          <a:lstStyle/>
          <a:p>
            <a:r>
              <a:rPr lang="en-US"/>
              <a:t>Guides</a:t>
            </a:r>
          </a:p>
        </p:txBody>
      </p:sp>
      <p:sp>
        <p:nvSpPr>
          <p:cNvPr id="16" name="TextBox 15">
            <a:extLst>
              <a:ext uri="{FF2B5EF4-FFF2-40B4-BE49-F238E27FC236}">
                <a16:creationId xmlns:a16="http://schemas.microsoft.com/office/drawing/2014/main" id="{A2E0805B-FA97-8726-18FE-8FD1795434DD}"/>
              </a:ext>
            </a:extLst>
          </p:cNvPr>
          <p:cNvSpPr txBox="1"/>
          <p:nvPr/>
        </p:nvSpPr>
        <p:spPr>
          <a:xfrm>
            <a:off x="7082497" y="1221391"/>
            <a:ext cx="1221809" cy="369332"/>
          </a:xfrm>
          <a:prstGeom prst="rect">
            <a:avLst/>
          </a:prstGeom>
          <a:noFill/>
        </p:spPr>
        <p:txBody>
          <a:bodyPr wrap="none" rtlCol="0">
            <a:spAutoFit/>
          </a:bodyPr>
          <a:lstStyle/>
          <a:p>
            <a:r>
              <a:rPr lang="en-US"/>
              <a:t>Knowledge</a:t>
            </a:r>
          </a:p>
        </p:txBody>
      </p:sp>
      <p:sp>
        <p:nvSpPr>
          <p:cNvPr id="17" name="TextBox 16">
            <a:extLst>
              <a:ext uri="{FF2B5EF4-FFF2-40B4-BE49-F238E27FC236}">
                <a16:creationId xmlns:a16="http://schemas.microsoft.com/office/drawing/2014/main" id="{5A2F8544-6AFC-B13F-FDF4-C3AE82848ABD}"/>
              </a:ext>
            </a:extLst>
          </p:cNvPr>
          <p:cNvSpPr txBox="1"/>
          <p:nvPr/>
        </p:nvSpPr>
        <p:spPr>
          <a:xfrm>
            <a:off x="9463443" y="1208949"/>
            <a:ext cx="1124026" cy="369332"/>
          </a:xfrm>
          <a:prstGeom prst="rect">
            <a:avLst/>
          </a:prstGeom>
          <a:noFill/>
        </p:spPr>
        <p:txBody>
          <a:bodyPr wrap="none" rtlCol="0">
            <a:spAutoFit/>
          </a:bodyPr>
          <a:lstStyle/>
          <a:p>
            <a:r>
              <a:rPr lang="en-US"/>
              <a:t>Playbooks</a:t>
            </a:r>
          </a:p>
        </p:txBody>
      </p:sp>
      <p:pic>
        <p:nvPicPr>
          <p:cNvPr id="18" name="Picture 17" descr="A book with a step and a lit match&#10;&#10;AI-generated content may be incorrect.">
            <a:extLst>
              <a:ext uri="{FF2B5EF4-FFF2-40B4-BE49-F238E27FC236}">
                <a16:creationId xmlns:a16="http://schemas.microsoft.com/office/drawing/2014/main" id="{70CF8185-B54D-63AD-DD3C-D86A272DE2BD}"/>
              </a:ext>
            </a:extLst>
          </p:cNvPr>
          <p:cNvPicPr>
            <a:picLocks noChangeAspect="1"/>
          </p:cNvPicPr>
          <p:nvPr/>
        </p:nvPicPr>
        <p:blipFill>
          <a:blip r:embed="rId4"/>
          <a:stretch>
            <a:fillRect/>
          </a:stretch>
        </p:blipFill>
        <p:spPr>
          <a:xfrm>
            <a:off x="8926522" y="1213425"/>
            <a:ext cx="564972" cy="405912"/>
          </a:xfrm>
          <a:prstGeom prst="rect">
            <a:avLst/>
          </a:prstGeom>
        </p:spPr>
      </p:pic>
      <p:grpSp>
        <p:nvGrpSpPr>
          <p:cNvPr id="21" name="Group 20">
            <a:extLst>
              <a:ext uri="{FF2B5EF4-FFF2-40B4-BE49-F238E27FC236}">
                <a16:creationId xmlns:a16="http://schemas.microsoft.com/office/drawing/2014/main" id="{8080750E-CC97-4539-700B-A8AA63961501}"/>
              </a:ext>
            </a:extLst>
          </p:cNvPr>
          <p:cNvGrpSpPr/>
          <p:nvPr/>
        </p:nvGrpSpPr>
        <p:grpSpPr>
          <a:xfrm>
            <a:off x="4595026" y="1204372"/>
            <a:ext cx="386199" cy="424017"/>
            <a:chOff x="809455" y="3429000"/>
            <a:chExt cx="831347" cy="918481"/>
          </a:xfrm>
        </p:grpSpPr>
        <p:pic>
          <p:nvPicPr>
            <p:cNvPr id="22" name="Picture 21" descr="A black and white drawing of a notebook&#10;&#10;AI-generated content may be incorrect.">
              <a:extLst>
                <a:ext uri="{FF2B5EF4-FFF2-40B4-BE49-F238E27FC236}">
                  <a16:creationId xmlns:a16="http://schemas.microsoft.com/office/drawing/2014/main" id="{10373D37-BE99-B63D-4B21-27777EFD7604}"/>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25" name="Picture 24" descr="A black and white drawing of a notebook&#10;&#10;AI-generated content may be incorrect.">
              <a:extLst>
                <a:ext uri="{FF2B5EF4-FFF2-40B4-BE49-F238E27FC236}">
                  <a16:creationId xmlns:a16="http://schemas.microsoft.com/office/drawing/2014/main" id="{E473D6FA-F750-7D34-11CC-6F7C0AD0F5A7}"/>
                </a:ext>
              </a:extLst>
            </p:cNvPr>
            <p:cNvPicPr>
              <a:picLocks noChangeAspect="1"/>
            </p:cNvPicPr>
            <p:nvPr/>
          </p:nvPicPr>
          <p:blipFill>
            <a:blip r:embed="rId5"/>
            <a:stretch>
              <a:fillRect/>
            </a:stretch>
          </p:blipFill>
          <p:spPr>
            <a:xfrm>
              <a:off x="952176" y="3596568"/>
              <a:ext cx="688626" cy="750913"/>
            </a:xfrm>
            <a:prstGeom prst="rect">
              <a:avLst/>
            </a:prstGeom>
          </p:spPr>
        </p:pic>
      </p:grpSp>
      <p:grpSp>
        <p:nvGrpSpPr>
          <p:cNvPr id="31" name="Group 30">
            <a:extLst>
              <a:ext uri="{FF2B5EF4-FFF2-40B4-BE49-F238E27FC236}">
                <a16:creationId xmlns:a16="http://schemas.microsoft.com/office/drawing/2014/main" id="{197EBF7C-CB70-604F-03F3-77A6472603D1}"/>
              </a:ext>
            </a:extLst>
          </p:cNvPr>
          <p:cNvGrpSpPr/>
          <p:nvPr/>
        </p:nvGrpSpPr>
        <p:grpSpPr>
          <a:xfrm>
            <a:off x="4494493" y="3739721"/>
            <a:ext cx="536634" cy="524308"/>
            <a:chOff x="7182055" y="2122717"/>
            <a:chExt cx="536634" cy="524308"/>
          </a:xfrm>
        </p:grpSpPr>
        <p:pic>
          <p:nvPicPr>
            <p:cNvPr id="33" name="Picture 32" descr="A black and white map of mountains&#10;&#10;AI-generated content may be incorrect.">
              <a:extLst>
                <a:ext uri="{FF2B5EF4-FFF2-40B4-BE49-F238E27FC236}">
                  <a16:creationId xmlns:a16="http://schemas.microsoft.com/office/drawing/2014/main" id="{6906A5F4-4D13-CB08-9D43-9387590A67D6}"/>
                </a:ext>
              </a:extLst>
            </p:cNvPr>
            <p:cNvPicPr>
              <a:picLocks noChangeAspect="1"/>
            </p:cNvPicPr>
            <p:nvPr/>
          </p:nvPicPr>
          <p:blipFill>
            <a:blip r:embed="rId6"/>
            <a:stretch>
              <a:fillRect/>
            </a:stretch>
          </p:blipFill>
          <p:spPr>
            <a:xfrm>
              <a:off x="7248704" y="2122717"/>
              <a:ext cx="469985" cy="389744"/>
            </a:xfrm>
            <a:prstGeom prst="rect">
              <a:avLst/>
            </a:prstGeom>
          </p:spPr>
        </p:pic>
        <p:grpSp>
          <p:nvGrpSpPr>
            <p:cNvPr id="34" name="Group 33">
              <a:extLst>
                <a:ext uri="{FF2B5EF4-FFF2-40B4-BE49-F238E27FC236}">
                  <a16:creationId xmlns:a16="http://schemas.microsoft.com/office/drawing/2014/main" id="{4A7D5EE4-E8CA-6241-AD81-D1AC5E320F8D}"/>
                </a:ext>
              </a:extLst>
            </p:cNvPr>
            <p:cNvGrpSpPr/>
            <p:nvPr/>
          </p:nvGrpSpPr>
          <p:grpSpPr>
            <a:xfrm rot="20415073">
              <a:off x="7182055" y="2253799"/>
              <a:ext cx="315089" cy="393226"/>
              <a:chOff x="809455" y="3429000"/>
              <a:chExt cx="831347" cy="918481"/>
            </a:xfrm>
          </p:grpSpPr>
          <p:pic>
            <p:nvPicPr>
              <p:cNvPr id="35" name="Picture 34" descr="A black and white drawing of a notebook&#10;&#10;AI-generated content may be incorrect.">
                <a:extLst>
                  <a:ext uri="{FF2B5EF4-FFF2-40B4-BE49-F238E27FC236}">
                    <a16:creationId xmlns:a16="http://schemas.microsoft.com/office/drawing/2014/main" id="{47336884-93C8-F896-4537-2D5D89987AB1}"/>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36" name="Picture 35" descr="A black and white drawing of a notebook&#10;&#10;AI-generated content may be incorrect.">
                <a:extLst>
                  <a:ext uri="{FF2B5EF4-FFF2-40B4-BE49-F238E27FC236}">
                    <a16:creationId xmlns:a16="http://schemas.microsoft.com/office/drawing/2014/main" id="{3B1CEC85-FAC3-BFB9-FDAD-B768EB6F9AFA}"/>
                  </a:ext>
                </a:extLst>
              </p:cNvPr>
              <p:cNvPicPr>
                <a:picLocks noChangeAspect="1"/>
              </p:cNvPicPr>
              <p:nvPr/>
            </p:nvPicPr>
            <p:blipFill>
              <a:blip r:embed="rId5"/>
              <a:stretch>
                <a:fillRect/>
              </a:stretch>
            </p:blipFill>
            <p:spPr>
              <a:xfrm>
                <a:off x="952176" y="3596568"/>
                <a:ext cx="688626" cy="750913"/>
              </a:xfrm>
              <a:prstGeom prst="rect">
                <a:avLst/>
              </a:prstGeom>
            </p:spPr>
          </p:pic>
        </p:grpSp>
      </p:grpSp>
      <p:sp>
        <p:nvSpPr>
          <p:cNvPr id="37" name="TextBox 36">
            <a:extLst>
              <a:ext uri="{FF2B5EF4-FFF2-40B4-BE49-F238E27FC236}">
                <a16:creationId xmlns:a16="http://schemas.microsoft.com/office/drawing/2014/main" id="{7BFFFCD1-D441-8CBF-C961-798E430AB62B}"/>
              </a:ext>
            </a:extLst>
          </p:cNvPr>
          <p:cNvSpPr txBox="1"/>
          <p:nvPr/>
        </p:nvSpPr>
        <p:spPr>
          <a:xfrm>
            <a:off x="5082792" y="3672670"/>
            <a:ext cx="1209370" cy="646331"/>
          </a:xfrm>
          <a:prstGeom prst="rect">
            <a:avLst/>
          </a:prstGeom>
          <a:noFill/>
        </p:spPr>
        <p:txBody>
          <a:bodyPr wrap="none" rtlCol="0">
            <a:spAutoFit/>
          </a:bodyPr>
          <a:lstStyle/>
          <a:p>
            <a:r>
              <a:rPr lang="en-US"/>
              <a:t>Maps &amp;</a:t>
            </a:r>
          </a:p>
          <a:p>
            <a:r>
              <a:rPr lang="en-US"/>
              <a:t>knowledge</a:t>
            </a:r>
          </a:p>
        </p:txBody>
      </p:sp>
      <p:grpSp>
        <p:nvGrpSpPr>
          <p:cNvPr id="38" name="Group 37">
            <a:extLst>
              <a:ext uri="{FF2B5EF4-FFF2-40B4-BE49-F238E27FC236}">
                <a16:creationId xmlns:a16="http://schemas.microsoft.com/office/drawing/2014/main" id="{C72EC768-A249-61B4-0DBD-0FD8EE06F279}"/>
              </a:ext>
            </a:extLst>
          </p:cNvPr>
          <p:cNvGrpSpPr/>
          <p:nvPr/>
        </p:nvGrpSpPr>
        <p:grpSpPr>
          <a:xfrm>
            <a:off x="6773575" y="3635692"/>
            <a:ext cx="543769" cy="663802"/>
            <a:chOff x="9461137" y="2018688"/>
            <a:chExt cx="543769" cy="663802"/>
          </a:xfrm>
        </p:grpSpPr>
        <p:pic>
          <p:nvPicPr>
            <p:cNvPr id="39" name="Picture 38" descr="A paper with a pin on it&#10;&#10;AI-generated content may be incorrect.">
              <a:extLst>
                <a:ext uri="{FF2B5EF4-FFF2-40B4-BE49-F238E27FC236}">
                  <a16:creationId xmlns:a16="http://schemas.microsoft.com/office/drawing/2014/main" id="{A27439DE-76B4-C98F-AD84-BC0E45E029FC}"/>
                </a:ext>
              </a:extLst>
            </p:cNvPr>
            <p:cNvPicPr>
              <a:picLocks noChangeAspect="1"/>
            </p:cNvPicPr>
            <p:nvPr/>
          </p:nvPicPr>
          <p:blipFill>
            <a:blip r:embed="rId7"/>
            <a:stretch>
              <a:fillRect/>
            </a:stretch>
          </p:blipFill>
          <p:spPr>
            <a:xfrm>
              <a:off x="9461137" y="2018688"/>
              <a:ext cx="426974" cy="519311"/>
            </a:xfrm>
            <a:prstGeom prst="rect">
              <a:avLst/>
            </a:prstGeom>
          </p:spPr>
        </p:pic>
        <p:pic>
          <p:nvPicPr>
            <p:cNvPr id="40" name="Picture 39" descr="A sketch of a notebook with a path and flag&#10;&#10;AI-generated content may be incorrect.">
              <a:extLst>
                <a:ext uri="{FF2B5EF4-FFF2-40B4-BE49-F238E27FC236}">
                  <a16:creationId xmlns:a16="http://schemas.microsoft.com/office/drawing/2014/main" id="{EB4DEB4E-6F0E-13C2-D22A-1D7098EDE715}"/>
                </a:ext>
              </a:extLst>
            </p:cNvPr>
            <p:cNvPicPr>
              <a:picLocks noChangeAspect="1"/>
            </p:cNvPicPr>
            <p:nvPr/>
          </p:nvPicPr>
          <p:blipFill>
            <a:blip r:embed="rId8"/>
            <a:stretch>
              <a:fillRect/>
            </a:stretch>
          </p:blipFill>
          <p:spPr>
            <a:xfrm>
              <a:off x="9633082" y="2222859"/>
              <a:ext cx="371824" cy="459631"/>
            </a:xfrm>
            <a:prstGeom prst="rect">
              <a:avLst/>
            </a:prstGeom>
          </p:spPr>
        </p:pic>
      </p:grpSp>
      <p:sp>
        <p:nvSpPr>
          <p:cNvPr id="41" name="TextBox 40">
            <a:extLst>
              <a:ext uri="{FF2B5EF4-FFF2-40B4-BE49-F238E27FC236}">
                <a16:creationId xmlns:a16="http://schemas.microsoft.com/office/drawing/2014/main" id="{473CC6A5-0CA7-3459-96AA-67D2995F7E24}"/>
              </a:ext>
            </a:extLst>
          </p:cNvPr>
          <p:cNvSpPr txBox="1"/>
          <p:nvPr/>
        </p:nvSpPr>
        <p:spPr>
          <a:xfrm>
            <a:off x="7338159" y="3663294"/>
            <a:ext cx="1293880" cy="646331"/>
          </a:xfrm>
          <a:prstGeom prst="rect">
            <a:avLst/>
          </a:prstGeom>
          <a:noFill/>
        </p:spPr>
        <p:txBody>
          <a:bodyPr wrap="none" rtlCol="0">
            <a:spAutoFit/>
          </a:bodyPr>
          <a:lstStyle/>
          <a:p>
            <a:r>
              <a:rPr lang="en-US"/>
              <a:t>TODOs &amp;</a:t>
            </a:r>
          </a:p>
          <a:p>
            <a:r>
              <a:rPr lang="en-US"/>
              <a:t>scratchpads</a:t>
            </a:r>
          </a:p>
        </p:txBody>
      </p:sp>
      <p:sp>
        <p:nvSpPr>
          <p:cNvPr id="44" name="Rectangle 43">
            <a:extLst>
              <a:ext uri="{FF2B5EF4-FFF2-40B4-BE49-F238E27FC236}">
                <a16:creationId xmlns:a16="http://schemas.microsoft.com/office/drawing/2014/main" id="{26B3AE02-DE5F-1A7B-22F5-9A050F1EB76D}"/>
              </a:ext>
            </a:extLst>
          </p:cNvPr>
          <p:cNvSpPr/>
          <p:nvPr/>
        </p:nvSpPr>
        <p:spPr>
          <a:xfrm>
            <a:off x="8926522" y="1848134"/>
            <a:ext cx="1660947" cy="278867"/>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C70CCE-C964-6652-21AC-C5A3D403C572}"/>
              </a:ext>
            </a:extLst>
          </p:cNvPr>
          <p:cNvSpPr txBox="1"/>
          <p:nvPr/>
        </p:nvSpPr>
        <p:spPr>
          <a:xfrm>
            <a:off x="8885676" y="1807949"/>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45" name="TextBox 44">
            <a:extLst>
              <a:ext uri="{FF2B5EF4-FFF2-40B4-BE49-F238E27FC236}">
                <a16:creationId xmlns:a16="http://schemas.microsoft.com/office/drawing/2014/main" id="{A5C5259B-E0B0-6314-7C38-F1E13CF6029D}"/>
              </a:ext>
            </a:extLst>
          </p:cNvPr>
          <p:cNvSpPr txBox="1"/>
          <p:nvPr/>
        </p:nvSpPr>
        <p:spPr>
          <a:xfrm>
            <a:off x="5675516" y="259661"/>
            <a:ext cx="4300793" cy="646331"/>
          </a:xfrm>
          <a:prstGeom prst="rect">
            <a:avLst/>
          </a:prstGeom>
          <a:noFill/>
        </p:spPr>
        <p:txBody>
          <a:bodyPr wrap="none" rtlCol="0">
            <a:spAutoFit/>
          </a:bodyPr>
          <a:lstStyle/>
          <a:p>
            <a:r>
              <a:rPr lang="en-US" sz="3600"/>
              <a:t>Reference Documents</a:t>
            </a:r>
          </a:p>
        </p:txBody>
      </p:sp>
    </p:spTree>
    <p:extLst>
      <p:ext uri="{BB962C8B-B14F-4D97-AF65-F5344CB8AC3E}">
        <p14:creationId xmlns:p14="http://schemas.microsoft.com/office/powerpoint/2010/main" val="35871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2"/>
                                        </p:tgtEl>
                                      </p:cBhvr>
                                    </p:animEffect>
                                    <p:animScale>
                                      <p:cBhvr>
                                        <p:cTn id="7" dur="250" autoRev="1" fill="hold"/>
                                        <p:tgtEl>
                                          <p:spTgt spid="6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par>
                                <p:cTn id="28" presetID="9" presetClass="exit" presetSubtype="0" fill="hold" grpId="1" nodeType="withEffect">
                                  <p:stCondLst>
                                    <p:cond delay="0"/>
                                  </p:stCondLst>
                                  <p:childTnLst>
                                    <p:animEffect transition="out" filter="dissolv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par>
                                <p:cTn id="46" presetID="9" presetClass="exit" presetSubtype="0" fill="hold" grpId="2" nodeType="withEffect">
                                  <p:stCondLst>
                                    <p:cond delay="0"/>
                                  </p:stCondLst>
                                  <p:childTnLst>
                                    <p:animEffect transition="out" filter="dissolve">
                                      <p:cBhvr>
                                        <p:cTn id="47" dur="500"/>
                                        <p:tgtEl>
                                          <p:spTgt spid="44"/>
                                        </p:tgtEl>
                                      </p:cBhvr>
                                    </p:animEffect>
                                    <p:set>
                                      <p:cBhvr>
                                        <p:cTn id="48" dur="1" fill="hold">
                                          <p:stCondLst>
                                            <p:cond delay="499"/>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dissolv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left)">
                                      <p:cBhvr>
                                        <p:cTn id="63" dur="500"/>
                                        <p:tgtEl>
                                          <p:spTgt spid="71"/>
                                        </p:tgtEl>
                                      </p:cBhvr>
                                    </p:animEffect>
                                  </p:childTnLst>
                                </p:cTn>
                              </p:par>
                              <p:par>
                                <p:cTn id="64" presetID="9" presetClass="exit" presetSubtype="0" fill="hold" grpId="1" nodeType="withEffect">
                                  <p:stCondLst>
                                    <p:cond delay="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2" grpId="0" animBg="1"/>
      <p:bldP spid="42" grpId="1" animBg="1"/>
      <p:bldP spid="62" grpId="0" animBg="1"/>
      <p:bldP spid="63" grpId="0" animBg="1"/>
      <p:bldP spid="64" grpId="0" animBg="1"/>
      <p:bldP spid="65" grpId="0" animBg="1"/>
      <p:bldP spid="67" grpId="0" animBg="1"/>
      <p:bldP spid="68" grpId="0" animBg="1"/>
      <p:bldP spid="69" grpId="0" animBg="1"/>
      <p:bldP spid="71" grpId="0" animBg="1"/>
      <p:bldP spid="44" grpId="0" animBg="1"/>
      <p:bldP spid="44"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234C1-D50F-1B6E-DB3D-9B8AA492CE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B3EE7C-C735-240D-9162-9AE99AEF6E51}"/>
              </a:ext>
            </a:extLst>
          </p:cNvPr>
          <p:cNvSpPr txBox="1"/>
          <p:nvPr/>
        </p:nvSpPr>
        <p:spPr>
          <a:xfrm>
            <a:off x="2705438" y="3009350"/>
            <a:ext cx="6617837" cy="769441"/>
          </a:xfrm>
          <a:prstGeom prst="rect">
            <a:avLst/>
          </a:prstGeom>
          <a:noFill/>
        </p:spPr>
        <p:txBody>
          <a:bodyPr wrap="none" rtlCol="0">
            <a:spAutoFit/>
          </a:bodyPr>
          <a:lstStyle/>
          <a:p>
            <a:r>
              <a:rPr lang="en-US" sz="4400">
                <a:solidFill>
                  <a:schemeClr val="tx1">
                    <a:lumMod val="50000"/>
                    <a:lumOff val="50000"/>
                  </a:schemeClr>
                </a:solidFill>
              </a:rPr>
              <a:t>#8) </a:t>
            </a:r>
            <a:r>
              <a:rPr lang="en-US" sz="4400" dirty="0"/>
              <a:t>Knowledge Composition</a:t>
            </a:r>
          </a:p>
        </p:txBody>
      </p:sp>
      <p:cxnSp>
        <p:nvCxnSpPr>
          <p:cNvPr id="4" name="Straight Connector 3">
            <a:extLst>
              <a:ext uri="{FF2B5EF4-FFF2-40B4-BE49-F238E27FC236}">
                <a16:creationId xmlns:a16="http://schemas.microsoft.com/office/drawing/2014/main" id="{B2F66241-CDB4-4306-661F-7621E516313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52D2FD-8B8B-BC73-1B53-D8F154419D4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93CA594-B35B-CE09-33A5-F29C6E1A018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C9F0C80C-1015-400C-3687-452EBABB023F}"/>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62754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401-0001-1F1C-4035-2F7483276AD1}"/>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04DC2343-12E0-8FAC-F079-0FBF36C82C74}"/>
              </a:ext>
            </a:extLst>
          </p:cNvPr>
          <p:cNvSpPr/>
          <p:nvPr/>
        </p:nvSpPr>
        <p:spPr>
          <a:xfrm>
            <a:off x="6326841" y="1508952"/>
            <a:ext cx="2634801" cy="288962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F87BB72-BCD6-1ABD-DDCB-FC3A5D7CEB79}"/>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2E40CD50-62B3-364F-ECC2-673A187F7C9F}"/>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E2BD144A-B285-5D68-227E-F2A98CBE4BF4}"/>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6B7A003B-F39B-3EBB-AD18-A094DF82954E}"/>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60" name="Rectangle 59">
            <a:extLst>
              <a:ext uri="{FF2B5EF4-FFF2-40B4-BE49-F238E27FC236}">
                <a16:creationId xmlns:a16="http://schemas.microsoft.com/office/drawing/2014/main" id="{37570696-649F-89C4-50B8-8B58AB84EF59}"/>
              </a:ext>
            </a:extLst>
          </p:cNvPr>
          <p:cNvSpPr/>
          <p:nvPr/>
        </p:nvSpPr>
        <p:spPr>
          <a:xfrm>
            <a:off x="6519288" y="3430436"/>
            <a:ext cx="2236844" cy="61135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backend test plan</a:t>
            </a:r>
          </a:p>
        </p:txBody>
      </p:sp>
      <p:sp>
        <p:nvSpPr>
          <p:cNvPr id="70" name="Rectangle 69">
            <a:extLst>
              <a:ext uri="{FF2B5EF4-FFF2-40B4-BE49-F238E27FC236}">
                <a16:creationId xmlns:a16="http://schemas.microsoft.com/office/drawing/2014/main" id="{C7F4E6DB-140E-70A7-E956-0F0E0A1B8D9C}"/>
              </a:ext>
            </a:extLst>
          </p:cNvPr>
          <p:cNvSpPr/>
          <p:nvPr/>
        </p:nvSpPr>
        <p:spPr>
          <a:xfrm>
            <a:off x="6520740" y="2913713"/>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72" name="Rectangle 71">
            <a:extLst>
              <a:ext uri="{FF2B5EF4-FFF2-40B4-BE49-F238E27FC236}">
                <a16:creationId xmlns:a16="http://schemas.microsoft.com/office/drawing/2014/main" id="{7F3ECB7A-E2E0-E08C-AD82-120D9B5B7132}"/>
              </a:ext>
            </a:extLst>
          </p:cNvPr>
          <p:cNvSpPr/>
          <p:nvPr/>
        </p:nvSpPr>
        <p:spPr>
          <a:xfrm>
            <a:off x="6520741" y="2198115"/>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python style guide</a:t>
            </a:r>
          </a:p>
        </p:txBody>
      </p:sp>
      <p:sp>
        <p:nvSpPr>
          <p:cNvPr id="73" name="Rectangle 72">
            <a:extLst>
              <a:ext uri="{FF2B5EF4-FFF2-40B4-BE49-F238E27FC236}">
                <a16:creationId xmlns:a16="http://schemas.microsoft.com/office/drawing/2014/main" id="{CB593792-A055-0965-F961-8A36F8A97FF9}"/>
              </a:ext>
            </a:extLst>
          </p:cNvPr>
          <p:cNvSpPr/>
          <p:nvPr/>
        </p:nvSpPr>
        <p:spPr>
          <a:xfrm>
            <a:off x="6515773" y="2539324"/>
            <a:ext cx="2241811" cy="34120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JS style guide</a:t>
            </a:r>
          </a:p>
        </p:txBody>
      </p:sp>
      <p:sp>
        <p:nvSpPr>
          <p:cNvPr id="79" name="Rectangle 78">
            <a:extLst>
              <a:ext uri="{FF2B5EF4-FFF2-40B4-BE49-F238E27FC236}">
                <a16:creationId xmlns:a16="http://schemas.microsoft.com/office/drawing/2014/main" id="{FD81AD40-210D-D0CB-0AEA-1E7DD9328BF2}"/>
              </a:ext>
            </a:extLst>
          </p:cNvPr>
          <p:cNvSpPr/>
          <p:nvPr/>
        </p:nvSpPr>
        <p:spPr>
          <a:xfrm>
            <a:off x="2386779" y="3668755"/>
            <a:ext cx="2780653" cy="65734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backend test plan</a:t>
            </a:r>
          </a:p>
        </p:txBody>
      </p:sp>
      <p:sp>
        <p:nvSpPr>
          <p:cNvPr id="80" name="Rectangle 79">
            <a:extLst>
              <a:ext uri="{FF2B5EF4-FFF2-40B4-BE49-F238E27FC236}">
                <a16:creationId xmlns:a16="http://schemas.microsoft.com/office/drawing/2014/main" id="{1AC0986D-C8F6-A989-0ED5-8A00C225DE21}"/>
              </a:ext>
            </a:extLst>
          </p:cNvPr>
          <p:cNvSpPr/>
          <p:nvPr/>
        </p:nvSpPr>
        <p:spPr>
          <a:xfrm>
            <a:off x="2386783" y="3178751"/>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1" name="Rectangle 80">
            <a:extLst>
              <a:ext uri="{FF2B5EF4-FFF2-40B4-BE49-F238E27FC236}">
                <a16:creationId xmlns:a16="http://schemas.microsoft.com/office/drawing/2014/main" id="{A049E665-0CA5-E8A8-F66C-2FF12B763E35}"/>
              </a:ext>
            </a:extLst>
          </p:cNvPr>
          <p:cNvSpPr/>
          <p:nvPr/>
        </p:nvSpPr>
        <p:spPr>
          <a:xfrm>
            <a:off x="2385812" y="252140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python style guide</a:t>
            </a:r>
          </a:p>
        </p:txBody>
      </p:sp>
      <p:sp>
        <p:nvSpPr>
          <p:cNvPr id="82" name="Rectangle 81">
            <a:extLst>
              <a:ext uri="{FF2B5EF4-FFF2-40B4-BE49-F238E27FC236}">
                <a16:creationId xmlns:a16="http://schemas.microsoft.com/office/drawing/2014/main" id="{A61C1D3A-4D1F-E556-2029-A76582FD4A04}"/>
              </a:ext>
            </a:extLst>
          </p:cNvPr>
          <p:cNvSpPr/>
          <p:nvPr/>
        </p:nvSpPr>
        <p:spPr>
          <a:xfrm>
            <a:off x="2385811" y="2832122"/>
            <a:ext cx="2781621" cy="341591"/>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JS style guide</a:t>
            </a:r>
          </a:p>
        </p:txBody>
      </p:sp>
      <p:sp>
        <p:nvSpPr>
          <p:cNvPr id="83" name="Rectangle 82">
            <a:extLst>
              <a:ext uri="{FF2B5EF4-FFF2-40B4-BE49-F238E27FC236}">
                <a16:creationId xmlns:a16="http://schemas.microsoft.com/office/drawing/2014/main" id="{C8789A67-83AD-CF0E-342D-DC6B76ADAA98}"/>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5" name="Rectangle 84">
            <a:extLst>
              <a:ext uri="{FF2B5EF4-FFF2-40B4-BE49-F238E27FC236}">
                <a16:creationId xmlns:a16="http://schemas.microsoft.com/office/drawing/2014/main" id="{021FBDE5-D0BA-6002-3818-233096BA7D0D}"/>
              </a:ext>
            </a:extLst>
          </p:cNvPr>
          <p:cNvSpPr/>
          <p:nvPr/>
        </p:nvSpPr>
        <p:spPr>
          <a:xfrm>
            <a:off x="2388042" y="220327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project info</a:t>
            </a:r>
          </a:p>
        </p:txBody>
      </p:sp>
      <p:sp>
        <p:nvSpPr>
          <p:cNvPr id="86" name="Rectangle 85">
            <a:extLst>
              <a:ext uri="{FF2B5EF4-FFF2-40B4-BE49-F238E27FC236}">
                <a16:creationId xmlns:a16="http://schemas.microsoft.com/office/drawing/2014/main" id="{F5FA9E58-C288-E282-B5F7-715C77F3820E}"/>
              </a:ext>
            </a:extLst>
          </p:cNvPr>
          <p:cNvSpPr/>
          <p:nvPr/>
        </p:nvSpPr>
        <p:spPr>
          <a:xfrm>
            <a:off x="6529221" y="1865138"/>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project info</a:t>
            </a:r>
          </a:p>
        </p:txBody>
      </p:sp>
      <p:sp>
        <p:nvSpPr>
          <p:cNvPr id="3" name="Rounded Rectangle 2">
            <a:extLst>
              <a:ext uri="{FF2B5EF4-FFF2-40B4-BE49-F238E27FC236}">
                <a16:creationId xmlns:a16="http://schemas.microsoft.com/office/drawing/2014/main" id="{C1C2BD6D-F6C4-5EA8-7535-1D64C551E1D3}"/>
              </a:ext>
            </a:extLst>
          </p:cNvPr>
          <p:cNvSpPr/>
          <p:nvPr/>
        </p:nvSpPr>
        <p:spPr>
          <a:xfrm>
            <a:off x="6515774" y="1712216"/>
            <a:ext cx="2251744" cy="2501574"/>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D46FDD5-9DB9-BF77-6B5F-3CE0D513C46C}"/>
              </a:ext>
            </a:extLst>
          </p:cNvPr>
          <p:cNvSpPr txBox="1"/>
          <p:nvPr/>
        </p:nvSpPr>
        <p:spPr>
          <a:xfrm>
            <a:off x="5874118" y="4699689"/>
            <a:ext cx="4285135" cy="461665"/>
          </a:xfrm>
          <a:prstGeom prst="rect">
            <a:avLst/>
          </a:prstGeom>
          <a:noFill/>
        </p:spPr>
        <p:txBody>
          <a:bodyPr wrap="square">
            <a:spAutoFit/>
          </a:bodyPr>
          <a:lstStyle/>
          <a:p>
            <a:r>
              <a:rPr lang="en-US" sz="2400"/>
              <a:t>can’t pull out individual pieces</a:t>
            </a:r>
          </a:p>
        </p:txBody>
      </p:sp>
      <p:sp>
        <p:nvSpPr>
          <p:cNvPr id="6" name="TextBox 5">
            <a:extLst>
              <a:ext uri="{FF2B5EF4-FFF2-40B4-BE49-F238E27FC236}">
                <a16:creationId xmlns:a16="http://schemas.microsoft.com/office/drawing/2014/main" id="{F99A4869-03FA-95C0-8B11-CE33B5E766B0}"/>
              </a:ext>
            </a:extLst>
          </p:cNvPr>
          <p:cNvSpPr txBox="1"/>
          <p:nvPr/>
        </p:nvSpPr>
        <p:spPr>
          <a:xfrm>
            <a:off x="6878149" y="1079965"/>
            <a:ext cx="1188146" cy="369332"/>
          </a:xfrm>
          <a:prstGeom prst="rect">
            <a:avLst/>
          </a:prstGeom>
          <a:noFill/>
        </p:spPr>
        <p:txBody>
          <a:bodyPr wrap="none" rtlCol="0">
            <a:spAutoFit/>
          </a:bodyPr>
          <a:lstStyle/>
          <a:p>
            <a:r>
              <a:rPr lang="en-US">
                <a:latin typeface="Ink Free" panose="03080402000500000000" pitchFamily="66" charset="0"/>
              </a:rPr>
              <a:t>project.md</a:t>
            </a:r>
          </a:p>
        </p:txBody>
      </p:sp>
    </p:spTree>
    <p:extLst>
      <p:ext uri="{BB962C8B-B14F-4D97-AF65-F5344CB8AC3E}">
        <p14:creationId xmlns:p14="http://schemas.microsoft.com/office/powerpoint/2010/main" val="10547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left)">
                                      <p:cBhvr>
                                        <p:cTn id="20" dur="500"/>
                                        <p:tgtEl>
                                          <p:spTgt spid="8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left)">
                                      <p:cBhvr>
                                        <p:cTn id="26" dur="500"/>
                                        <p:tgtEl>
                                          <p:spTgt spid="8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wipe(left)">
                                      <p:cBhvr>
                                        <p:cTn id="29" dur="5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9" grpId="0" animBg="1"/>
      <p:bldP spid="80" grpId="0" animBg="1"/>
      <p:bldP spid="81" grpId="0" animBg="1"/>
      <p:bldP spid="82" grpId="0" animBg="1"/>
      <p:bldP spid="83" grpId="0" animBg="1"/>
      <p:bldP spid="85" grpId="0" animBg="1"/>
      <p:bldP spid="8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B152-8EE4-C57A-3BD9-8CB2C089FC08}"/>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B840EA28-F083-642D-04CC-F2D405D01E45}"/>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34D29D78-C178-5BCA-381B-22688DA36848}"/>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09F73D8D-E76A-77C1-18DD-0720798FC59F}"/>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8381E161-1742-9ED1-6509-F9BA60C56ABA}"/>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4" name="TextBox 3">
            <a:extLst>
              <a:ext uri="{FF2B5EF4-FFF2-40B4-BE49-F238E27FC236}">
                <a16:creationId xmlns:a16="http://schemas.microsoft.com/office/drawing/2014/main" id="{65B69D17-9394-FD57-9A79-1FCE0EB9EF20}"/>
              </a:ext>
            </a:extLst>
          </p:cNvPr>
          <p:cNvSpPr txBox="1"/>
          <p:nvPr/>
        </p:nvSpPr>
        <p:spPr>
          <a:xfrm>
            <a:off x="6505603" y="1089809"/>
            <a:ext cx="2400016" cy="369332"/>
          </a:xfrm>
          <a:prstGeom prst="rect">
            <a:avLst/>
          </a:prstGeom>
          <a:noFill/>
        </p:spPr>
        <p:txBody>
          <a:bodyPr wrap="none" rtlCol="0">
            <a:spAutoFit/>
          </a:bodyPr>
          <a:lstStyle/>
          <a:p>
            <a:r>
              <a:rPr lang="en-US">
                <a:latin typeface="Ink Free" panose="03080402000500000000" pitchFamily="66" charset="0"/>
              </a:rPr>
              <a:t>frontend_test_plan.md</a:t>
            </a:r>
          </a:p>
        </p:txBody>
      </p:sp>
      <p:sp>
        <p:nvSpPr>
          <p:cNvPr id="80" name="Rectangle 79">
            <a:extLst>
              <a:ext uri="{FF2B5EF4-FFF2-40B4-BE49-F238E27FC236}">
                <a16:creationId xmlns:a16="http://schemas.microsoft.com/office/drawing/2014/main" id="{8BA4422E-A1E9-9C9B-F5F5-2A5CFFDD2ADF}"/>
              </a:ext>
            </a:extLst>
          </p:cNvPr>
          <p:cNvSpPr/>
          <p:nvPr/>
        </p:nvSpPr>
        <p:spPr>
          <a:xfrm>
            <a:off x="2378782" y="2203474"/>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3" name="Rectangle 82">
            <a:extLst>
              <a:ext uri="{FF2B5EF4-FFF2-40B4-BE49-F238E27FC236}">
                <a16:creationId xmlns:a16="http://schemas.microsoft.com/office/drawing/2014/main" id="{29949BA3-9744-9ADA-052D-DB2857E21642}"/>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8" name="TextBox 87">
            <a:extLst>
              <a:ext uri="{FF2B5EF4-FFF2-40B4-BE49-F238E27FC236}">
                <a16:creationId xmlns:a16="http://schemas.microsoft.com/office/drawing/2014/main" id="{716CDA05-431D-D5CA-9738-C42BCF0F0765}"/>
              </a:ext>
            </a:extLst>
          </p:cNvPr>
          <p:cNvSpPr txBox="1"/>
          <p:nvPr/>
        </p:nvSpPr>
        <p:spPr>
          <a:xfrm>
            <a:off x="2547110" y="5479834"/>
            <a:ext cx="2348448" cy="461665"/>
          </a:xfrm>
          <a:prstGeom prst="rect">
            <a:avLst/>
          </a:prstGeom>
          <a:noFill/>
        </p:spPr>
        <p:txBody>
          <a:bodyPr wrap="square">
            <a:spAutoFit/>
          </a:bodyPr>
          <a:lstStyle/>
          <a:p>
            <a:r>
              <a:rPr lang="en-US" sz="2400"/>
              <a:t>just the test plan</a:t>
            </a:r>
          </a:p>
        </p:txBody>
      </p:sp>
      <p:sp>
        <p:nvSpPr>
          <p:cNvPr id="2" name="Rounded Rectangle 1">
            <a:extLst>
              <a:ext uri="{FF2B5EF4-FFF2-40B4-BE49-F238E27FC236}">
                <a16:creationId xmlns:a16="http://schemas.microsoft.com/office/drawing/2014/main" id="{80EF7004-335C-C9EB-F2DC-53936667B7F7}"/>
              </a:ext>
            </a:extLst>
          </p:cNvPr>
          <p:cNvSpPr/>
          <p:nvPr/>
        </p:nvSpPr>
        <p:spPr>
          <a:xfrm>
            <a:off x="6494578" y="1449297"/>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C8C63F-9B76-68F8-94D9-94E45EF138C0}"/>
              </a:ext>
            </a:extLst>
          </p:cNvPr>
          <p:cNvSpPr/>
          <p:nvPr/>
        </p:nvSpPr>
        <p:spPr>
          <a:xfrm>
            <a:off x="6494577" y="1633700"/>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9" name="TextBox 8">
            <a:extLst>
              <a:ext uri="{FF2B5EF4-FFF2-40B4-BE49-F238E27FC236}">
                <a16:creationId xmlns:a16="http://schemas.microsoft.com/office/drawing/2014/main" id="{9127404E-CF11-9E1A-85C0-F9F65EC6B537}"/>
              </a:ext>
            </a:extLst>
          </p:cNvPr>
          <p:cNvSpPr txBox="1"/>
          <p:nvPr/>
        </p:nvSpPr>
        <p:spPr>
          <a:xfrm>
            <a:off x="9380214" y="1139620"/>
            <a:ext cx="1188146" cy="369332"/>
          </a:xfrm>
          <a:prstGeom prst="rect">
            <a:avLst/>
          </a:prstGeom>
          <a:noFill/>
        </p:spPr>
        <p:txBody>
          <a:bodyPr wrap="none" rtlCol="0">
            <a:spAutoFit/>
          </a:bodyPr>
          <a:lstStyle/>
          <a:p>
            <a:r>
              <a:rPr lang="en-US">
                <a:latin typeface="Ink Free" panose="03080402000500000000" pitchFamily="66" charset="0"/>
              </a:rPr>
              <a:t>project.md</a:t>
            </a:r>
          </a:p>
        </p:txBody>
      </p:sp>
      <p:sp>
        <p:nvSpPr>
          <p:cNvPr id="12" name="TextBox 11">
            <a:extLst>
              <a:ext uri="{FF2B5EF4-FFF2-40B4-BE49-F238E27FC236}">
                <a16:creationId xmlns:a16="http://schemas.microsoft.com/office/drawing/2014/main" id="{DD6FD948-C831-35DD-8AB9-F09D6F9D2336}"/>
              </a:ext>
            </a:extLst>
          </p:cNvPr>
          <p:cNvSpPr txBox="1"/>
          <p:nvPr/>
        </p:nvSpPr>
        <p:spPr>
          <a:xfrm>
            <a:off x="9307283" y="3757784"/>
            <a:ext cx="2324675" cy="369332"/>
          </a:xfrm>
          <a:prstGeom prst="rect">
            <a:avLst/>
          </a:prstGeom>
          <a:noFill/>
        </p:spPr>
        <p:txBody>
          <a:bodyPr wrap="none" rtlCol="0">
            <a:spAutoFit/>
          </a:bodyPr>
          <a:lstStyle/>
          <a:p>
            <a:r>
              <a:rPr lang="en-US">
                <a:latin typeface="Ink Free" panose="03080402000500000000" pitchFamily="66" charset="0"/>
              </a:rPr>
              <a:t>backend_test_plan.md</a:t>
            </a:r>
          </a:p>
        </p:txBody>
      </p:sp>
      <p:sp>
        <p:nvSpPr>
          <p:cNvPr id="13" name="Rounded Rectangle 12">
            <a:extLst>
              <a:ext uri="{FF2B5EF4-FFF2-40B4-BE49-F238E27FC236}">
                <a16:creationId xmlns:a16="http://schemas.microsoft.com/office/drawing/2014/main" id="{65F45D73-9992-6F4A-868F-D2F9F7969123}"/>
              </a:ext>
            </a:extLst>
          </p:cNvPr>
          <p:cNvSpPr/>
          <p:nvPr/>
        </p:nvSpPr>
        <p:spPr>
          <a:xfrm>
            <a:off x="9380214" y="4104114"/>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E3890BC-31A1-CFE8-4851-678D0AAA3ACD}"/>
              </a:ext>
            </a:extLst>
          </p:cNvPr>
          <p:cNvSpPr/>
          <p:nvPr/>
        </p:nvSpPr>
        <p:spPr>
          <a:xfrm>
            <a:off x="9391239" y="1501382"/>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514909-E31F-DFDE-B10F-2AE3950F756C}"/>
              </a:ext>
            </a:extLst>
          </p:cNvPr>
          <p:cNvSpPr txBox="1"/>
          <p:nvPr/>
        </p:nvSpPr>
        <p:spPr>
          <a:xfrm>
            <a:off x="9366392" y="1999791"/>
            <a:ext cx="2374368" cy="369332"/>
          </a:xfrm>
          <a:prstGeom prst="rect">
            <a:avLst/>
          </a:prstGeom>
          <a:noFill/>
        </p:spPr>
        <p:txBody>
          <a:bodyPr wrap="none" rtlCol="0">
            <a:spAutoFit/>
          </a:bodyPr>
          <a:lstStyle/>
          <a:p>
            <a:r>
              <a:rPr lang="en-US">
                <a:latin typeface="Ink Free" panose="03080402000500000000" pitchFamily="66" charset="0"/>
              </a:rPr>
              <a:t>python_style_guide.md</a:t>
            </a:r>
          </a:p>
        </p:txBody>
      </p:sp>
      <p:sp>
        <p:nvSpPr>
          <p:cNvPr id="24" name="Rounded Rectangle 23">
            <a:extLst>
              <a:ext uri="{FF2B5EF4-FFF2-40B4-BE49-F238E27FC236}">
                <a16:creationId xmlns:a16="http://schemas.microsoft.com/office/drawing/2014/main" id="{1F4E96CF-297B-D395-2E3C-2A59EDEBD34B}"/>
              </a:ext>
            </a:extLst>
          </p:cNvPr>
          <p:cNvSpPr/>
          <p:nvPr/>
        </p:nvSpPr>
        <p:spPr>
          <a:xfrm>
            <a:off x="9392201" y="2376593"/>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27B052-5BE9-1035-583F-93A882ECE17A}"/>
              </a:ext>
            </a:extLst>
          </p:cNvPr>
          <p:cNvSpPr txBox="1"/>
          <p:nvPr/>
        </p:nvSpPr>
        <p:spPr>
          <a:xfrm>
            <a:off x="9366392" y="2890043"/>
            <a:ext cx="1861407" cy="369332"/>
          </a:xfrm>
          <a:prstGeom prst="rect">
            <a:avLst/>
          </a:prstGeom>
          <a:noFill/>
        </p:spPr>
        <p:txBody>
          <a:bodyPr wrap="none" rtlCol="0">
            <a:spAutoFit/>
          </a:bodyPr>
          <a:lstStyle/>
          <a:p>
            <a:r>
              <a:rPr lang="en-US">
                <a:latin typeface="Ink Free" panose="03080402000500000000" pitchFamily="66" charset="0"/>
              </a:rPr>
              <a:t>js_style_guide.md</a:t>
            </a:r>
          </a:p>
        </p:txBody>
      </p:sp>
      <p:sp>
        <p:nvSpPr>
          <p:cNvPr id="26" name="Rounded Rectangle 25">
            <a:extLst>
              <a:ext uri="{FF2B5EF4-FFF2-40B4-BE49-F238E27FC236}">
                <a16:creationId xmlns:a16="http://schemas.microsoft.com/office/drawing/2014/main" id="{FE4647BA-5DE1-7D5A-7674-53BAC23414C7}"/>
              </a:ext>
            </a:extLst>
          </p:cNvPr>
          <p:cNvSpPr/>
          <p:nvPr/>
        </p:nvSpPr>
        <p:spPr>
          <a:xfrm>
            <a:off x="9391239" y="3244334"/>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43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989-1304-81C9-83C7-3E147854A5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371529-4CFB-4C80-952B-BC5CF3896E0C}"/>
              </a:ext>
            </a:extLst>
          </p:cNvPr>
          <p:cNvSpPr txBox="1"/>
          <p:nvPr/>
        </p:nvSpPr>
        <p:spPr>
          <a:xfrm>
            <a:off x="654859" y="5491543"/>
            <a:ext cx="11545454" cy="523220"/>
          </a:xfrm>
          <a:prstGeom prst="rect">
            <a:avLst/>
          </a:prstGeom>
          <a:noFill/>
        </p:spPr>
        <p:txBody>
          <a:bodyPr wrap="square">
            <a:spAutoFit/>
          </a:bodyPr>
          <a:lstStyle/>
          <a:p>
            <a:pPr algn="ctr">
              <a:buNone/>
            </a:pPr>
            <a:r>
              <a:rPr lang="en-US" sz="2800">
                <a:solidFill>
                  <a:schemeClr val="accent5">
                    <a:lumMod val="50000"/>
                  </a:schemeClr>
                </a:solidFill>
                <a:latin typeface="Ink Free" panose="03080402000500000000" pitchFamily="66" charset="0"/>
              </a:rPr>
              <a:t>How do you keep documents useful </a:t>
            </a:r>
            <a:r>
              <a:rPr lang="en-US" sz="2800" b="1">
                <a:solidFill>
                  <a:schemeClr val="accent5">
                    <a:lumMod val="50000"/>
                  </a:schemeClr>
                </a:solidFill>
                <a:latin typeface="Ink Free" panose="03080402000500000000" pitchFamily="66" charset="0"/>
              </a:rPr>
              <a:t>as the project grows</a:t>
            </a:r>
            <a:r>
              <a:rPr lang="en-US" sz="2800">
                <a:solidFill>
                  <a:schemeClr val="accent5">
                    <a:lumMod val="50000"/>
                  </a:schemeClr>
                </a:solidFill>
                <a:latin typeface="Ink Free" panose="03080402000500000000" pitchFamily="66" charset="0"/>
              </a:rPr>
              <a:t>?</a:t>
            </a:r>
            <a:endParaRPr lang="en-US" sz="2800" b="1">
              <a:solidFill>
                <a:schemeClr val="accent5">
                  <a:lumMod val="50000"/>
                </a:schemeClr>
              </a:solidFill>
              <a:latin typeface="Ink Free" panose="03080402000500000000" pitchFamily="66" charset="0"/>
            </a:endParaRPr>
          </a:p>
        </p:txBody>
      </p:sp>
      <p:grpSp>
        <p:nvGrpSpPr>
          <p:cNvPr id="4" name="Group 3">
            <a:extLst>
              <a:ext uri="{FF2B5EF4-FFF2-40B4-BE49-F238E27FC236}">
                <a16:creationId xmlns:a16="http://schemas.microsoft.com/office/drawing/2014/main" id="{3592F12E-593B-047B-CD83-1A7962148780}"/>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A647A71B-01CD-8DB7-E3D1-1052782C67C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6895D2DB-236B-AA5B-56DF-945744D3F68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85365259-DB93-6AA9-F27B-15FD4EE86042}"/>
              </a:ext>
            </a:extLst>
          </p:cNvPr>
          <p:cNvSpPr txBox="1"/>
          <p:nvPr/>
        </p:nvSpPr>
        <p:spPr>
          <a:xfrm>
            <a:off x="3577114" y="4192658"/>
            <a:ext cx="5145063" cy="646331"/>
          </a:xfrm>
          <a:prstGeom prst="rect">
            <a:avLst/>
          </a:prstGeom>
          <a:noFill/>
        </p:spPr>
        <p:txBody>
          <a:bodyPr wrap="none" rtlCol="0">
            <a:spAutoFit/>
          </a:bodyPr>
          <a:lstStyle/>
          <a:p>
            <a:r>
              <a:rPr lang="en-US" sz="3600"/>
              <a:t>AI is really noisy by default</a:t>
            </a:r>
            <a:endParaRPr lang="en-US" sz="3600" b="1"/>
          </a:p>
        </p:txBody>
      </p:sp>
    </p:spTree>
    <p:extLst>
      <p:ext uri="{BB962C8B-B14F-4D97-AF65-F5344CB8AC3E}">
        <p14:creationId xmlns:p14="http://schemas.microsoft.com/office/powerpoint/2010/main" val="8431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diagram&#10;&#10;AI-generated content may be incorrect.">
            <a:extLst>
              <a:ext uri="{FF2B5EF4-FFF2-40B4-BE49-F238E27FC236}">
                <a16:creationId xmlns:a16="http://schemas.microsoft.com/office/drawing/2014/main" id="{131B78DB-AA9B-B1C1-1C60-6F3B570F3F0F}"/>
              </a:ext>
            </a:extLst>
          </p:cNvPr>
          <p:cNvPicPr>
            <a:picLocks noChangeAspect="1"/>
          </p:cNvPicPr>
          <p:nvPr/>
        </p:nvPicPr>
        <p:blipFill>
          <a:blip r:embed="rId2"/>
          <a:stretch>
            <a:fillRect/>
          </a:stretch>
        </p:blipFill>
        <p:spPr>
          <a:xfrm>
            <a:off x="237986" y="0"/>
            <a:ext cx="11716027" cy="6858000"/>
          </a:xfrm>
          <a:prstGeom prst="rect">
            <a:avLst/>
          </a:prstGeom>
        </p:spPr>
      </p:pic>
    </p:spTree>
    <p:extLst>
      <p:ext uri="{BB962C8B-B14F-4D97-AF65-F5344CB8AC3E}">
        <p14:creationId xmlns:p14="http://schemas.microsoft.com/office/powerpoint/2010/main" val="1993418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71E7-5C06-AC12-7B0D-E7CE947E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3A79EC-EE18-9B1B-1A61-0F8A24B68929}"/>
              </a:ext>
            </a:extLst>
          </p:cNvPr>
          <p:cNvSpPr txBox="1"/>
          <p:nvPr/>
        </p:nvSpPr>
        <p:spPr>
          <a:xfrm>
            <a:off x="3454870" y="2964632"/>
            <a:ext cx="4588115"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Semantic Zoom</a:t>
            </a:r>
            <a:endParaRPr lang="en-US" sz="4400" dirty="0"/>
          </a:p>
        </p:txBody>
      </p:sp>
      <p:cxnSp>
        <p:nvCxnSpPr>
          <p:cNvPr id="4" name="Straight Connector 3">
            <a:extLst>
              <a:ext uri="{FF2B5EF4-FFF2-40B4-BE49-F238E27FC236}">
                <a16:creationId xmlns:a16="http://schemas.microsoft.com/office/drawing/2014/main" id="{60523F30-E613-A4CF-370C-784503CEE64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4B72D1-6882-B8ED-EF46-DBA012964EE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8DE7EB1-8646-5CE5-D48F-63E5115F60C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E3A8387C-6415-5250-EEAC-532C41B4FE4B}"/>
              </a:ext>
            </a:extLst>
          </p:cNvPr>
          <p:cNvSpPr txBox="1"/>
          <p:nvPr/>
        </p:nvSpPr>
        <p:spPr>
          <a:xfrm>
            <a:off x="6550429" y="3755924"/>
            <a:ext cx="3930371" cy="369332"/>
          </a:xfrm>
          <a:prstGeom prst="rect">
            <a:avLst/>
          </a:prstGeom>
          <a:noFill/>
        </p:spPr>
        <p:txBody>
          <a:bodyPr wrap="none" rtlCol="0">
            <a:spAutoFit/>
          </a:bodyPr>
          <a:lstStyle/>
          <a:p>
            <a:r>
              <a:rPr lang="en-US"/>
              <a:t>Text became </a:t>
            </a:r>
            <a:r>
              <a:rPr lang="en-US" b="1"/>
              <a:t>elastic</a:t>
            </a:r>
            <a:r>
              <a:rPr lang="en-US"/>
              <a:t> and </a:t>
            </a:r>
            <a:r>
              <a:rPr lang="en-US" b="1"/>
              <a:t>really</a:t>
            </a:r>
            <a:r>
              <a:rPr lang="en-US"/>
              <a:t> </a:t>
            </a:r>
            <a:r>
              <a:rPr lang="en-US" b="1"/>
              <a:t>powerful</a:t>
            </a:r>
            <a:endParaRPr lang="en-US" b="1" dirty="0"/>
          </a:p>
        </p:txBody>
      </p:sp>
      <p:pic>
        <p:nvPicPr>
          <p:cNvPr id="3" name="Picture 2" descr="A compass drawing on a white background&#10;&#10;AI-generated content may be incorrect.">
            <a:extLst>
              <a:ext uri="{FF2B5EF4-FFF2-40B4-BE49-F238E27FC236}">
                <a16:creationId xmlns:a16="http://schemas.microsoft.com/office/drawing/2014/main" id="{5EE84E3F-3BD5-8F27-410B-002BC37A82A4}"/>
              </a:ext>
            </a:extLst>
          </p:cNvPr>
          <p:cNvPicPr>
            <a:picLocks noChangeAspect="1"/>
          </p:cNvPicPr>
          <p:nvPr/>
        </p:nvPicPr>
        <p:blipFill>
          <a:blip r:embed="rId3"/>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959544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CCB3A-7175-AE49-EE6F-37FC46DDBF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4B773-C9D7-236E-B498-20D0F74C8B22}"/>
              </a:ext>
            </a:extLst>
          </p:cNvPr>
          <p:cNvSpPr txBox="1"/>
          <p:nvPr/>
        </p:nvSpPr>
        <p:spPr>
          <a:xfrm>
            <a:off x="3670786" y="2986484"/>
            <a:ext cx="5584734" cy="769441"/>
          </a:xfrm>
          <a:prstGeom prst="rect">
            <a:avLst/>
          </a:prstGeom>
          <a:noFill/>
        </p:spPr>
        <p:txBody>
          <a:bodyPr wrap="none" rtlCol="0">
            <a:spAutoFit/>
          </a:bodyPr>
          <a:lstStyle/>
          <a:p>
            <a:r>
              <a:rPr lang="en-US" sz="4400">
                <a:solidFill>
                  <a:schemeClr val="tx1">
                    <a:lumMod val="50000"/>
                    <a:lumOff val="50000"/>
                  </a:schemeClr>
                </a:solidFill>
              </a:rPr>
              <a:t>#10) </a:t>
            </a:r>
            <a:r>
              <a:rPr lang="en-US" sz="4400"/>
              <a:t>Noise Cancellation</a:t>
            </a:r>
            <a:endParaRPr lang="en-US" sz="4400" dirty="0"/>
          </a:p>
        </p:txBody>
      </p:sp>
      <p:cxnSp>
        <p:nvCxnSpPr>
          <p:cNvPr id="4" name="Straight Connector 3">
            <a:extLst>
              <a:ext uri="{FF2B5EF4-FFF2-40B4-BE49-F238E27FC236}">
                <a16:creationId xmlns:a16="http://schemas.microsoft.com/office/drawing/2014/main" id="{B217501F-0BC2-75E2-7F27-27B5E576321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0AF28E6-8475-53EC-313F-2172F35D84F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E2E2AC0-85D5-5171-E1FE-39BFD53DA41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9C43B2B8-2294-F443-F7D0-65D740A5905B}"/>
              </a:ext>
            </a:extLst>
          </p:cNvPr>
          <p:cNvSpPr txBox="1"/>
          <p:nvPr/>
        </p:nvSpPr>
        <p:spPr>
          <a:xfrm>
            <a:off x="6550429" y="3755924"/>
            <a:ext cx="4897174" cy="369332"/>
          </a:xfrm>
          <a:prstGeom prst="rect">
            <a:avLst/>
          </a:prstGeom>
          <a:noFill/>
        </p:spPr>
        <p:txBody>
          <a:bodyPr wrap="none" rtlCol="0">
            <a:spAutoFit/>
          </a:bodyPr>
          <a:lstStyle/>
          <a:p>
            <a:r>
              <a:rPr lang="en-US"/>
              <a:t>give instructions to fight the default LLM verbosity</a:t>
            </a:r>
          </a:p>
        </p:txBody>
      </p:sp>
      <p:sp>
        <p:nvSpPr>
          <p:cNvPr id="12" name="TextBox 11">
            <a:extLst>
              <a:ext uri="{FF2B5EF4-FFF2-40B4-BE49-F238E27FC236}">
                <a16:creationId xmlns:a16="http://schemas.microsoft.com/office/drawing/2014/main" id="{AAC1767D-430B-2442-81D6-7AB1445A018A}"/>
              </a:ext>
            </a:extLst>
          </p:cNvPr>
          <p:cNvSpPr txBox="1"/>
          <p:nvPr/>
        </p:nvSpPr>
        <p:spPr>
          <a:xfrm>
            <a:off x="4835520" y="5132917"/>
            <a:ext cx="2006768" cy="461665"/>
          </a:xfrm>
          <a:prstGeom prst="rect">
            <a:avLst/>
          </a:prstGeom>
          <a:noFill/>
        </p:spPr>
        <p:txBody>
          <a:bodyPr wrap="none" rtlCol="0">
            <a:spAutoFit/>
          </a:bodyPr>
          <a:lstStyle/>
          <a:p>
            <a:r>
              <a:rPr lang="en-US" sz="2400">
                <a:solidFill>
                  <a:schemeClr val="accent5">
                    <a:lumMod val="50000"/>
                  </a:schemeClr>
                </a:solidFill>
              </a:rPr>
              <a:t>Let’s zoom out</a:t>
            </a:r>
          </a:p>
        </p:txBody>
      </p:sp>
      <p:pic>
        <p:nvPicPr>
          <p:cNvPr id="13" name="Picture 12" descr="A blue quote marks&#10;&#10;AI-generated content may be incorrect.">
            <a:extLst>
              <a:ext uri="{FF2B5EF4-FFF2-40B4-BE49-F238E27FC236}">
                <a16:creationId xmlns:a16="http://schemas.microsoft.com/office/drawing/2014/main" id="{109B3DE4-E8DD-8A83-799C-399D5E3A05AA}"/>
              </a:ext>
            </a:extLst>
          </p:cNvPr>
          <p:cNvPicPr>
            <a:picLocks noChangeAspect="1"/>
          </p:cNvPicPr>
          <p:nvPr/>
        </p:nvPicPr>
        <p:blipFill>
          <a:blip r:embed="rId3"/>
          <a:stretch>
            <a:fillRect/>
          </a:stretch>
        </p:blipFill>
        <p:spPr>
          <a:xfrm>
            <a:off x="4204983" y="4875062"/>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28F6D813-A57D-1997-3DBB-936FBD374E9C}"/>
              </a:ext>
            </a:extLst>
          </p:cNvPr>
          <p:cNvPicPr>
            <a:picLocks noChangeAspect="1"/>
          </p:cNvPicPr>
          <p:nvPr/>
        </p:nvPicPr>
        <p:blipFill>
          <a:blip r:embed="rId4"/>
          <a:stretch>
            <a:fillRect/>
          </a:stretch>
        </p:blipFill>
        <p:spPr>
          <a:xfrm>
            <a:off x="6842288" y="5345087"/>
            <a:ext cx="549332" cy="482747"/>
          </a:xfrm>
          <a:prstGeom prst="rect">
            <a:avLst/>
          </a:prstGeom>
        </p:spPr>
      </p:pic>
      <p:pic>
        <p:nvPicPr>
          <p:cNvPr id="16" name="Picture 15" descr="A tree in a pot with numbers&#10;&#10;AI-generated content may be incorrect.">
            <a:extLst>
              <a:ext uri="{FF2B5EF4-FFF2-40B4-BE49-F238E27FC236}">
                <a16:creationId xmlns:a16="http://schemas.microsoft.com/office/drawing/2014/main" id="{362159D8-055B-8A25-6C7B-C817B5546549}"/>
              </a:ext>
            </a:extLst>
          </p:cNvPr>
          <p:cNvPicPr>
            <a:picLocks noChangeAspect="1"/>
          </p:cNvPicPr>
          <p:nvPr/>
        </p:nvPicPr>
        <p:blipFill>
          <a:blip r:embed="rId5"/>
          <a:stretch>
            <a:fillRect/>
          </a:stretch>
        </p:blipFill>
        <p:spPr>
          <a:xfrm>
            <a:off x="2623330" y="4675706"/>
            <a:ext cx="1263528" cy="1513573"/>
          </a:xfrm>
          <a:prstGeom prst="rect">
            <a:avLst/>
          </a:prstGeom>
        </p:spPr>
      </p:pic>
      <p:pic>
        <p:nvPicPr>
          <p:cNvPr id="19" name="Picture 18" descr="A black arrow pointing to the right&#10;&#10;AI-generated content may be incorrect.">
            <a:extLst>
              <a:ext uri="{FF2B5EF4-FFF2-40B4-BE49-F238E27FC236}">
                <a16:creationId xmlns:a16="http://schemas.microsoft.com/office/drawing/2014/main" id="{930DF3DA-BE1C-CC1C-B93B-629946FF8838}"/>
              </a:ext>
            </a:extLst>
          </p:cNvPr>
          <p:cNvPicPr>
            <a:picLocks noChangeAspect="1"/>
          </p:cNvPicPr>
          <p:nvPr/>
        </p:nvPicPr>
        <p:blipFill>
          <a:blip r:embed="rId6"/>
          <a:stretch>
            <a:fillRect/>
          </a:stretch>
        </p:blipFill>
        <p:spPr>
          <a:xfrm>
            <a:off x="2242806" y="5266458"/>
            <a:ext cx="312593" cy="331117"/>
          </a:xfrm>
          <a:prstGeom prst="rect">
            <a:avLst/>
          </a:prstGeom>
        </p:spPr>
      </p:pic>
      <p:sp>
        <p:nvSpPr>
          <p:cNvPr id="20" name="TextBox 19">
            <a:extLst>
              <a:ext uri="{FF2B5EF4-FFF2-40B4-BE49-F238E27FC236}">
                <a16:creationId xmlns:a16="http://schemas.microsoft.com/office/drawing/2014/main" id="{99911578-3A95-F16B-8C5F-6A67D4647838}"/>
              </a:ext>
            </a:extLst>
          </p:cNvPr>
          <p:cNvSpPr txBox="1"/>
          <p:nvPr/>
        </p:nvSpPr>
        <p:spPr>
          <a:xfrm>
            <a:off x="373147" y="46899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pic>
        <p:nvPicPr>
          <p:cNvPr id="3" name="Picture 2" descr="A compass drawing on a white background&#10;&#10;AI-generated content may be incorrect.">
            <a:extLst>
              <a:ext uri="{FF2B5EF4-FFF2-40B4-BE49-F238E27FC236}">
                <a16:creationId xmlns:a16="http://schemas.microsoft.com/office/drawing/2014/main" id="{2A4D6652-55DF-006B-BB69-F6AECCC1EA4A}"/>
              </a:ext>
            </a:extLst>
          </p:cNvPr>
          <p:cNvPicPr>
            <a:picLocks noChangeAspect="1"/>
          </p:cNvPicPr>
          <p:nvPr/>
        </p:nvPicPr>
        <p:blipFill>
          <a:blip r:embed="rId7"/>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410788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3307391" y="1236697"/>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sz="1800" b="1">
                <a:solidFill>
                  <a:schemeClr val="accent5">
                    <a:lumMod val="50000"/>
                  </a:schemeClr>
                </a:solidFill>
                <a:effectLst/>
                <a:latin typeface="Fira Code" pitchFamily="49" charset="0"/>
              </a:rPr>
              <a:t>succinctness</a:t>
            </a:r>
            <a:endParaRPr lang="en-US" sz="1800">
              <a:solidFill>
                <a:schemeClr val="accent5">
                  <a:lumMod val="50000"/>
                </a:schemeClr>
              </a:solidFill>
              <a:effectLst/>
              <a:latin typeface="Fira Code" pitchFamily="49" charset="0"/>
            </a:endParaRPr>
          </a:p>
        </p:txBody>
      </p:sp>
      <p:sp>
        <p:nvSpPr>
          <p:cNvPr id="7" name="TextBox 6">
            <a:extLst>
              <a:ext uri="{FF2B5EF4-FFF2-40B4-BE49-F238E27FC236}">
                <a16:creationId xmlns:a16="http://schemas.microsoft.com/office/drawing/2014/main" id="{2E20E7A0-65A0-0A0E-2855-1B7C98D88D27}"/>
              </a:ext>
            </a:extLst>
          </p:cNvPr>
          <p:cNvSpPr txBox="1"/>
          <p:nvPr/>
        </p:nvSpPr>
        <p:spPr>
          <a:xfrm>
            <a:off x="4545063" y="1638940"/>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4545062" y="2008272"/>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3307390" y="2967335"/>
            <a:ext cx="8275781"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4545062" y="3336667"/>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3307391" y="4295730"/>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 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4545062" y="4687031"/>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FCEB52-6583-C1EF-FCEB-53AE1C6DF4D6}"/>
              </a:ext>
            </a:extLst>
          </p:cNvPr>
          <p:cNvSpPr txBox="1"/>
          <p:nvPr/>
        </p:nvSpPr>
        <p:spPr>
          <a:xfrm>
            <a:off x="448366" y="2828835"/>
            <a:ext cx="5209316" cy="1200329"/>
          </a:xfrm>
          <a:prstGeom prst="rect">
            <a:avLst/>
          </a:prstGeom>
          <a:noFill/>
        </p:spPr>
        <p:txBody>
          <a:bodyPr wrap="square">
            <a:spAutoFit/>
          </a:bodyPr>
          <a:lstStyle/>
          <a:p>
            <a:r>
              <a:rPr lang="en-US" b="1">
                <a:solidFill>
                  <a:schemeClr val="accent5">
                    <a:lumMod val="50000"/>
                  </a:schemeClr>
                </a:solidFill>
                <a:latin typeface="Ink Free" panose="03080402000500000000" pitchFamily="66" charset="0"/>
              </a:rPr>
              <a:t>“Please look around and describe the architecture of the project to me on the highest level. </a:t>
            </a:r>
          </a:p>
          <a:p>
            <a:endParaRPr lang="en-US" b="1">
              <a:solidFill>
                <a:schemeClr val="accent5">
                  <a:lumMod val="50000"/>
                </a:schemeClr>
              </a:solidFill>
              <a:latin typeface="Ink Free" panose="03080402000500000000" pitchFamily="66" charset="0"/>
            </a:endParaRPr>
          </a:p>
          <a:p>
            <a:r>
              <a:rPr lang="en-US" b="1">
                <a:solidFill>
                  <a:schemeClr val="accent5">
                    <a:lumMod val="50000"/>
                  </a:schemeClr>
                </a:solidFill>
                <a:latin typeface="Ink Free" panose="03080402000500000000" pitchFamily="66" charset="0"/>
              </a:rPr>
              <a:t>Use ASCII diagramming where appropriate”</a:t>
            </a:r>
          </a:p>
        </p:txBody>
      </p:sp>
      <p:sp>
        <p:nvSpPr>
          <p:cNvPr id="5" name="TextBox 4">
            <a:extLst>
              <a:ext uri="{FF2B5EF4-FFF2-40B4-BE49-F238E27FC236}">
                <a16:creationId xmlns:a16="http://schemas.microsoft.com/office/drawing/2014/main" id="{EC0C4505-81EC-4F97-A95C-6C4D2D1023CE}"/>
              </a:ext>
            </a:extLst>
          </p:cNvPr>
          <p:cNvSpPr txBox="1"/>
          <p:nvPr/>
        </p:nvSpPr>
        <p:spPr>
          <a:xfrm>
            <a:off x="6446975" y="92364"/>
            <a:ext cx="5135419" cy="6540565"/>
          </a:xfrm>
          <a:prstGeom prst="rect">
            <a:avLst/>
          </a:prstGeom>
          <a:noFill/>
        </p:spPr>
        <p:txBody>
          <a:bodyPr wrap="square" rtlCol="0">
            <a:spAutoFit/>
          </a:bodyPr>
          <a:lstStyle/>
          <a:p>
            <a:r>
              <a:rPr lang="en-US" sz="700">
                <a:latin typeface="Fira Code" pitchFamily="49" charset="0"/>
                <a:ea typeface="Fira Code" pitchFamily="49" charset="0"/>
                <a:cs typeface="Fira Code" pitchFamily="49" charset="0"/>
              </a:rPr>
              <a:t>Based on my exploration, Apache Kafka is a sophisticated distributed streaming platform with clear architectural layers. Here's the high-level</a:t>
            </a:r>
          </a:p>
          <a:p>
            <a:r>
              <a:rPr lang="en-US" sz="700">
                <a:latin typeface="Fira Code" pitchFamily="49" charset="0"/>
                <a:ea typeface="Fira Code" pitchFamily="49" charset="0"/>
                <a:cs typeface="Fira Code" pitchFamily="49" charset="0"/>
              </a:rPr>
              <a:t>  architecture: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CLIENT APPLICATIONS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  │Producer  │  │Consumer  │  │ Streams  │  │ Connect  │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KAFKA BROKERS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API Layer (KafkaApis)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Replica  │  │  Group   │  │   Txn    │         │ │</a:t>
            </a:r>
          </a:p>
          <a:p>
            <a:r>
              <a:rPr lang="en-US" sz="700">
                <a:latin typeface="Fira Code" pitchFamily="49" charset="0"/>
                <a:ea typeface="Fira Code" pitchFamily="49" charset="0"/>
                <a:cs typeface="Fira Code" pitchFamily="49" charset="0"/>
              </a:rPr>
              <a:t>  │  │     │ Manager  │  │  Coord   │  │  Coord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Network Layer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Log    │  │ Metadata │  │   Raft   │         │ │</a:t>
            </a:r>
          </a:p>
          <a:p>
            <a:r>
              <a:rPr lang="en-US" sz="700">
                <a:latin typeface="Fira Code" pitchFamily="49" charset="0"/>
                <a:ea typeface="Fira Code" pitchFamily="49" charset="0"/>
                <a:cs typeface="Fira Code" pitchFamily="49" charset="0"/>
              </a:rPr>
              <a:t>  │  │     │ Manager  │  │   Store  │  │Consensus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STORAGE LAYER                           │</a:t>
            </a:r>
          </a:p>
          <a:p>
            <a:r>
              <a:rPr lang="en-US" sz="700">
                <a:latin typeface="Fira Code" pitchFamily="49" charset="0"/>
                <a:ea typeface="Fira Code" pitchFamily="49" charset="0"/>
                <a:cs typeface="Fira Code" pitchFamily="49" charset="0"/>
              </a:rPr>
              <a:t>  │         Append-only logs, segments, indexes               │</a:t>
            </a:r>
          </a:p>
          <a:p>
            <a:r>
              <a:rPr lang="en-US" sz="700">
                <a:latin typeface="Fira Code" pitchFamily="49" charset="0"/>
                <a:ea typeface="Fira Code" pitchFamily="49" charset="0"/>
                <a:cs typeface="Fira Code" pitchFamily="49" charset="0"/>
              </a:rPr>
              <a:t>  └───────────────────────────────────────────────────────────┘</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Key architectural points:</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1. Module Structure:</a:t>
            </a:r>
          </a:p>
          <a:p>
            <a:r>
              <a:rPr lang="en-US" sz="700">
                <a:latin typeface="Fira Code" pitchFamily="49" charset="0"/>
                <a:ea typeface="Fira Code" pitchFamily="49" charset="0"/>
                <a:cs typeface="Fira Code" pitchFamily="49" charset="0"/>
              </a:rPr>
              <a:t>    - /clients/ - Java client libraries (producer, consumer, admin)</a:t>
            </a:r>
          </a:p>
          <a:p>
            <a:r>
              <a:rPr lang="en-US" sz="700">
                <a:latin typeface="Fira Code" pitchFamily="49" charset="0"/>
                <a:ea typeface="Fira Code" pitchFamily="49" charset="0"/>
                <a:cs typeface="Fira Code" pitchFamily="49" charset="0"/>
              </a:rPr>
              <a:t>    - /core/ - Scala broker implementation</a:t>
            </a:r>
          </a:p>
          <a:p>
            <a:r>
              <a:rPr lang="en-US" sz="700">
                <a:latin typeface="Fira Code" pitchFamily="49" charset="0"/>
                <a:ea typeface="Fira Code" pitchFamily="49" charset="0"/>
                <a:cs typeface="Fira Code" pitchFamily="49" charset="0"/>
              </a:rPr>
              <a:t>    - /streams/ - Stream processing framework</a:t>
            </a:r>
          </a:p>
          <a:p>
            <a:r>
              <a:rPr lang="en-US" sz="700">
                <a:latin typeface="Fira Code" pitchFamily="49" charset="0"/>
                <a:ea typeface="Fira Code" pitchFamily="49" charset="0"/>
                <a:cs typeface="Fira Code" pitchFamily="49" charset="0"/>
              </a:rPr>
              <a:t>    - /connect/ - Data integration framework</a:t>
            </a:r>
          </a:p>
          <a:p>
            <a:r>
              <a:rPr lang="en-US" sz="700">
                <a:latin typeface="Fira Code" pitchFamily="49" charset="0"/>
                <a:ea typeface="Fira Code" pitchFamily="49" charset="0"/>
                <a:cs typeface="Fira Code" pitchFamily="49" charset="0"/>
              </a:rPr>
              <a:t>    - /raft/ - KRaft consensus (replacing ZooKeeper)</a:t>
            </a:r>
          </a:p>
          <a:p>
            <a:r>
              <a:rPr lang="en-US" sz="700">
                <a:latin typeface="Fira Code" pitchFamily="49" charset="0"/>
                <a:ea typeface="Fira Code" pitchFamily="49" charset="0"/>
                <a:cs typeface="Fira Code" pitchFamily="49" charset="0"/>
              </a:rPr>
              <a:t>    - /storage/ - Storage abstraction layer</a:t>
            </a:r>
          </a:p>
          <a:p>
            <a:r>
              <a:rPr lang="en-US" sz="700">
                <a:latin typeface="Fira Code" pitchFamily="49" charset="0"/>
                <a:ea typeface="Fira Code" pitchFamily="49" charset="0"/>
                <a:cs typeface="Fira Code" pitchFamily="49" charset="0"/>
              </a:rPr>
              <a:t>  2. Core Design:</a:t>
            </a:r>
          </a:p>
          <a:p>
            <a:r>
              <a:rPr lang="en-US" sz="700">
                <a:latin typeface="Fira Code" pitchFamily="49" charset="0"/>
                <a:ea typeface="Fira Code" pitchFamily="49" charset="0"/>
                <a:cs typeface="Fira Code" pitchFamily="49" charset="0"/>
              </a:rPr>
              <a:t>    - Pull-based model (consumers pull, not push)</a:t>
            </a:r>
          </a:p>
          <a:p>
            <a:r>
              <a:rPr lang="en-US" sz="700">
                <a:latin typeface="Fira Code" pitchFamily="49" charset="0"/>
                <a:ea typeface="Fira Code" pitchFamily="49" charset="0"/>
                <a:cs typeface="Fira Code" pitchFamily="49" charset="0"/>
              </a:rPr>
              <a:t>    - Immutable append-only logs</a:t>
            </a:r>
          </a:p>
          <a:p>
            <a:r>
              <a:rPr lang="en-US" sz="700">
                <a:latin typeface="Fira Code" pitchFamily="49" charset="0"/>
                <a:ea typeface="Fira Code" pitchFamily="49" charset="0"/>
                <a:cs typeface="Fira Code" pitchFamily="49" charset="0"/>
              </a:rPr>
              <a:t>    - Zero-copy data transfer</a:t>
            </a:r>
          </a:p>
          <a:p>
            <a:r>
              <a:rPr lang="en-US" sz="700">
                <a:latin typeface="Fira Code" pitchFamily="49" charset="0"/>
                <a:ea typeface="Fira Code" pitchFamily="49" charset="0"/>
                <a:cs typeface="Fira Code" pitchFamily="49" charset="0"/>
              </a:rPr>
              <a:t>    - Horizontal partitioning for scale</a:t>
            </a:r>
          </a:p>
          <a:p>
            <a:r>
              <a:rPr lang="en-US" sz="700">
                <a:latin typeface="Fira Code" pitchFamily="49" charset="0"/>
                <a:ea typeface="Fira Code" pitchFamily="49" charset="0"/>
                <a:cs typeface="Fira Code" pitchFamily="49" charset="0"/>
              </a:rPr>
              <a:t>  3. Coordination:</a:t>
            </a:r>
          </a:p>
          <a:p>
            <a:r>
              <a:rPr lang="en-US" sz="700">
                <a:latin typeface="Fira Code" pitchFamily="49" charset="0"/>
                <a:ea typeface="Fira Code" pitchFamily="49" charset="0"/>
                <a:cs typeface="Fira Code" pitchFamily="49" charset="0"/>
              </a:rPr>
              <a:t>    - Group coordinators manage consumer groups</a:t>
            </a:r>
          </a:p>
          <a:p>
            <a:r>
              <a:rPr lang="en-US" sz="700">
                <a:latin typeface="Fira Code" pitchFamily="49" charset="0"/>
                <a:ea typeface="Fira Code" pitchFamily="49" charset="0"/>
                <a:cs typeface="Fira Code" pitchFamily="49" charset="0"/>
              </a:rPr>
              <a:t>    - Transaction coordinators handle ACID guarantees</a:t>
            </a:r>
          </a:p>
          <a:p>
            <a:r>
              <a:rPr lang="en-US" sz="700">
                <a:latin typeface="Fira Code" pitchFamily="49" charset="0"/>
                <a:ea typeface="Fira Code" pitchFamily="49" charset="0"/>
                <a:cs typeface="Fira Code" pitchFamily="49" charset="0"/>
              </a:rPr>
              <a:t>    - Raft consensus for metadata (KRaft mode)</a:t>
            </a:r>
          </a:p>
          <a:p>
            <a:r>
              <a:rPr lang="en-US" sz="700">
                <a:latin typeface="Fira Code" pitchFamily="49" charset="0"/>
                <a:ea typeface="Fira Code" pitchFamily="49" charset="0"/>
                <a:cs typeface="Fira Code" pitchFamily="49" charset="0"/>
              </a:rPr>
              <a:t>    - Replica management for fault tolerance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The codebase shows a mature distributed system with clear separation between client libraries, broker core, stream processing, and storage layers.</a:t>
            </a:r>
          </a:p>
          <a:p>
            <a:r>
              <a:rPr lang="en-US" sz="700">
                <a:latin typeface="Fira Code" pitchFamily="49" charset="0"/>
                <a:ea typeface="Fira Code" pitchFamily="49" charset="0"/>
                <a:cs typeface="Fira Code" pitchFamily="49" charset="0"/>
              </a:rPr>
              <a:t>  The recent evolution toward KRaft (self-managed mode) removes the ZooKeeper dependency.</a:t>
            </a:r>
          </a:p>
        </p:txBody>
      </p:sp>
    </p:spTree>
    <p:extLst>
      <p:ext uri="{BB962C8B-B14F-4D97-AF65-F5344CB8AC3E}">
        <p14:creationId xmlns:p14="http://schemas.microsoft.com/office/powerpoint/2010/main" val="825016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0A9-6FA4-BCA1-EFC5-0140894FFC0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D9C2516-4A42-EFCD-75C4-32BE6319AA70}"/>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988E3254-5A84-E067-A588-594746245607}"/>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A6B46C82-C33E-FAA6-EF9D-C8AA275DA3B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33BF442B-C9FF-01DE-A8E6-DF3F508BE896}"/>
              </a:ext>
            </a:extLst>
          </p:cNvPr>
          <p:cNvSpPr txBox="1"/>
          <p:nvPr/>
        </p:nvSpPr>
        <p:spPr>
          <a:xfrm>
            <a:off x="3951022" y="4192658"/>
            <a:ext cx="4477957" cy="646331"/>
          </a:xfrm>
          <a:prstGeom prst="rect">
            <a:avLst/>
          </a:prstGeom>
          <a:noFill/>
        </p:spPr>
        <p:txBody>
          <a:bodyPr wrap="none" rtlCol="0">
            <a:spAutoFit/>
          </a:bodyPr>
          <a:lstStyle/>
          <a:p>
            <a:r>
              <a:rPr lang="en-US" sz="3600"/>
              <a:t>AI is </a:t>
            </a:r>
            <a:r>
              <a:rPr lang="en-US" sz="3600" b="1"/>
              <a:t>non-deterministic</a:t>
            </a:r>
          </a:p>
        </p:txBody>
      </p:sp>
    </p:spTree>
    <p:extLst>
      <p:ext uri="{BB962C8B-B14F-4D97-AF65-F5344CB8AC3E}">
        <p14:creationId xmlns:p14="http://schemas.microsoft.com/office/powerpoint/2010/main" val="1073497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8B71-6CD4-358D-1125-8A32F2CAAF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AA55DA-467B-CF18-D166-ED668C5E8E3B}"/>
              </a:ext>
            </a:extLst>
          </p:cNvPr>
          <p:cNvSpPr txBox="1"/>
          <p:nvPr/>
        </p:nvSpPr>
        <p:spPr>
          <a:xfrm>
            <a:off x="2856408" y="2980019"/>
            <a:ext cx="6572505" cy="769441"/>
          </a:xfrm>
          <a:prstGeom prst="rect">
            <a:avLst/>
          </a:prstGeom>
          <a:noFill/>
        </p:spPr>
        <p:txBody>
          <a:bodyPr wrap="none" rtlCol="0">
            <a:spAutoFit/>
          </a:bodyPr>
          <a:lstStyle/>
          <a:p>
            <a:r>
              <a:rPr lang="en-US" sz="4400">
                <a:solidFill>
                  <a:schemeClr val="tx1">
                    <a:lumMod val="50000"/>
                    <a:lumOff val="50000"/>
                  </a:schemeClr>
                </a:solidFill>
              </a:rPr>
              <a:t>#11) </a:t>
            </a:r>
            <a:r>
              <a:rPr lang="en-US" sz="4400" dirty="0"/>
              <a:t>Knowledge Checkpoint</a:t>
            </a:r>
          </a:p>
        </p:txBody>
      </p:sp>
      <p:cxnSp>
        <p:nvCxnSpPr>
          <p:cNvPr id="4" name="Straight Connector 3">
            <a:extLst>
              <a:ext uri="{FF2B5EF4-FFF2-40B4-BE49-F238E27FC236}">
                <a16:creationId xmlns:a16="http://schemas.microsoft.com/office/drawing/2014/main" id="{AE741DE8-1EAF-629B-6F86-FC0F65D00B9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389180-756C-22A2-F238-A23229752DE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886A386-29B4-ECCE-5980-0E12FB032E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8CAB216C-BB5B-822E-0010-B0DC9F031B9D}"/>
              </a:ext>
            </a:extLst>
          </p:cNvPr>
          <p:cNvSpPr txBox="1"/>
          <p:nvPr/>
        </p:nvSpPr>
        <p:spPr>
          <a:xfrm>
            <a:off x="6574291" y="3749461"/>
            <a:ext cx="3451452" cy="369332"/>
          </a:xfrm>
          <a:prstGeom prst="rect">
            <a:avLst/>
          </a:prstGeom>
          <a:noFill/>
        </p:spPr>
        <p:txBody>
          <a:bodyPr wrap="square">
            <a:spAutoFit/>
          </a:bodyPr>
          <a:lstStyle/>
          <a:p>
            <a:r>
              <a:rPr lang="en-US" sz="1800" dirty="0"/>
              <a:t>how do I go roll back?</a:t>
            </a:r>
          </a:p>
        </p:txBody>
      </p:sp>
      <p:sp>
        <p:nvSpPr>
          <p:cNvPr id="9" name="TextBox 8">
            <a:extLst>
              <a:ext uri="{FF2B5EF4-FFF2-40B4-BE49-F238E27FC236}">
                <a16:creationId xmlns:a16="http://schemas.microsoft.com/office/drawing/2014/main" id="{9C866BB9-0E87-3527-F649-16C47306C535}"/>
              </a:ext>
            </a:extLst>
          </p:cNvPr>
          <p:cNvSpPr txBox="1"/>
          <p:nvPr/>
        </p:nvSpPr>
        <p:spPr>
          <a:xfrm>
            <a:off x="5485978" y="5201905"/>
            <a:ext cx="992579" cy="461665"/>
          </a:xfrm>
          <a:prstGeom prst="rect">
            <a:avLst/>
          </a:prstGeom>
          <a:noFill/>
        </p:spPr>
        <p:txBody>
          <a:bodyPr wrap="none" rtlCol="0">
            <a:spAutoFit/>
          </a:bodyPr>
          <a:lstStyle/>
          <a:p>
            <a:r>
              <a:rPr lang="en-US" sz="2400">
                <a:solidFill>
                  <a:schemeClr val="accent5">
                    <a:lumMod val="50000"/>
                  </a:schemeClr>
                </a:solidFill>
              </a:rPr>
              <a:t>OOPS!</a:t>
            </a:r>
          </a:p>
        </p:txBody>
      </p:sp>
      <p:pic>
        <p:nvPicPr>
          <p:cNvPr id="3" name="Picture 2" descr="A compass drawing on a white background&#10;&#10;AI-generated content may be incorrect.">
            <a:extLst>
              <a:ext uri="{FF2B5EF4-FFF2-40B4-BE49-F238E27FC236}">
                <a16:creationId xmlns:a16="http://schemas.microsoft.com/office/drawing/2014/main" id="{36D69357-FDFF-564D-226C-F13755A58A71}"/>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E814D3D7-E3D1-F48B-0082-282D12939439}"/>
              </a:ext>
            </a:extLst>
          </p:cNvPr>
          <p:cNvPicPr>
            <a:picLocks noChangeAspect="1"/>
          </p:cNvPicPr>
          <p:nvPr/>
        </p:nvPicPr>
        <p:blipFill>
          <a:blip r:embed="rId4"/>
          <a:stretch>
            <a:fillRect/>
          </a:stretch>
        </p:blipFill>
        <p:spPr>
          <a:xfrm>
            <a:off x="4936646" y="4875306"/>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19FA130B-A902-BD1C-F6C2-01ED4E01C40D}"/>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7" name="Picture 16" descr="A path to the top of a mountain&#10;&#10;AI-generated content may be incorrect.">
            <a:extLst>
              <a:ext uri="{FF2B5EF4-FFF2-40B4-BE49-F238E27FC236}">
                <a16:creationId xmlns:a16="http://schemas.microsoft.com/office/drawing/2014/main" id="{8870DF79-A2EC-D1FE-83A9-E9C71692D2AC}"/>
              </a:ext>
            </a:extLst>
          </p:cNvPr>
          <p:cNvPicPr>
            <a:picLocks noChangeAspect="1"/>
          </p:cNvPicPr>
          <p:nvPr/>
        </p:nvPicPr>
        <p:blipFill>
          <a:blip r:embed="rId6"/>
          <a:stretch>
            <a:fillRect/>
          </a:stretch>
        </p:blipFill>
        <p:spPr>
          <a:xfrm>
            <a:off x="487195" y="4475200"/>
            <a:ext cx="3953161" cy="2061051"/>
          </a:xfrm>
          <a:prstGeom prst="rect">
            <a:avLst/>
          </a:prstGeom>
        </p:spPr>
      </p:pic>
    </p:spTree>
    <p:extLst>
      <p:ext uri="{BB962C8B-B14F-4D97-AF65-F5344CB8AC3E}">
        <p14:creationId xmlns:p14="http://schemas.microsoft.com/office/powerpoint/2010/main" val="1456692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1F9A4CB-7BCC-A9CD-9A1B-55833CB4CA60}"/>
              </a:ext>
            </a:extLst>
          </p:cNvPr>
          <p:cNvSpPr txBox="1"/>
          <p:nvPr/>
        </p:nvSpPr>
        <p:spPr>
          <a:xfrm>
            <a:off x="1333686" y="4225514"/>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138F7644-BD99-FB4F-A042-CE96181F58F3}"/>
              </a:ext>
            </a:extLst>
          </p:cNvPr>
          <p:cNvPicPr>
            <a:picLocks noChangeAspect="1"/>
          </p:cNvPicPr>
          <p:nvPr/>
        </p:nvPicPr>
        <p:blipFill>
          <a:blip r:embed="rId2"/>
          <a:stretch>
            <a:fillRect/>
          </a:stretch>
        </p:blipFill>
        <p:spPr>
          <a:xfrm>
            <a:off x="1189225" y="1036363"/>
            <a:ext cx="1373032" cy="2059548"/>
          </a:xfrm>
          <a:prstGeom prst="rect">
            <a:avLst/>
          </a:prstGeom>
        </p:spPr>
      </p:pic>
      <p:sp>
        <p:nvSpPr>
          <p:cNvPr id="14" name="Rounded Rectangle 13">
            <a:extLst>
              <a:ext uri="{FF2B5EF4-FFF2-40B4-BE49-F238E27FC236}">
                <a16:creationId xmlns:a16="http://schemas.microsoft.com/office/drawing/2014/main" id="{C42F1909-D408-2C6C-B8E5-B6FAB72AF2D8}"/>
              </a:ext>
            </a:extLst>
          </p:cNvPr>
          <p:cNvSpPr/>
          <p:nvPr/>
        </p:nvSpPr>
        <p:spPr>
          <a:xfrm>
            <a:off x="3561662" y="2854037"/>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a:p>
            <a:pPr algn="ctr"/>
            <a:r>
              <a:rPr lang="en-US" sz="2400">
                <a:solidFill>
                  <a:schemeClr val="tx1"/>
                </a:solidFill>
              </a:rPr>
              <a:t>directly</a:t>
            </a:r>
          </a:p>
        </p:txBody>
      </p:sp>
      <p:cxnSp>
        <p:nvCxnSpPr>
          <p:cNvPr id="16" name="Straight Arrow Connector 15">
            <a:extLst>
              <a:ext uri="{FF2B5EF4-FFF2-40B4-BE49-F238E27FC236}">
                <a16:creationId xmlns:a16="http://schemas.microsoft.com/office/drawing/2014/main" id="{FA733ACF-FC82-334C-A413-ED631A423A68}"/>
              </a:ext>
            </a:extLst>
          </p:cNvPr>
          <p:cNvCxnSpPr>
            <a:cxnSpLocks/>
            <a:stCxn id="8" idx="3"/>
            <a:endCxn id="14" idx="1"/>
          </p:cNvCxnSpPr>
          <p:nvPr/>
        </p:nvCxnSpPr>
        <p:spPr>
          <a:xfrm>
            <a:off x="2844802" y="3251256"/>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1EA6F0-F76F-91B8-E832-3FE9AAF93AB9}"/>
              </a:ext>
            </a:extLst>
          </p:cNvPr>
          <p:cNvCxnSpPr>
            <a:cxnSpLocks/>
            <a:stCxn id="14" idx="3"/>
            <a:endCxn id="29" idx="1"/>
          </p:cNvCxnSpPr>
          <p:nvPr/>
        </p:nvCxnSpPr>
        <p:spPr>
          <a:xfrm flipV="1">
            <a:off x="5390464" y="3241443"/>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B7441F5-07EA-CC07-3AC2-CA43E468ACF7}"/>
              </a:ext>
            </a:extLst>
          </p:cNvPr>
          <p:cNvSpPr/>
          <p:nvPr/>
        </p:nvSpPr>
        <p:spPr>
          <a:xfrm>
            <a:off x="6444453" y="2815937"/>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33" name="Rounded Rectangle 32">
            <a:extLst>
              <a:ext uri="{FF2B5EF4-FFF2-40B4-BE49-F238E27FC236}">
                <a16:creationId xmlns:a16="http://schemas.microsoft.com/office/drawing/2014/main" id="{F9E0B960-CF6A-4FAC-8337-52F3A4043C07}"/>
              </a:ext>
            </a:extLst>
          </p:cNvPr>
          <p:cNvSpPr/>
          <p:nvPr/>
        </p:nvSpPr>
        <p:spPr>
          <a:xfrm>
            <a:off x="8812536" y="2844800"/>
            <a:ext cx="1994010" cy="812909"/>
          </a:xfrm>
          <a:custGeom>
            <a:avLst/>
            <a:gdLst>
              <a:gd name="connsiteX0" fmla="*/ 0 w 1994010"/>
              <a:gd name="connsiteY0" fmla="*/ 135488 h 812909"/>
              <a:gd name="connsiteX1" fmla="*/ 135488 w 1994010"/>
              <a:gd name="connsiteY1" fmla="*/ 0 h 812909"/>
              <a:gd name="connsiteX2" fmla="*/ 1858522 w 1994010"/>
              <a:gd name="connsiteY2" fmla="*/ 0 h 812909"/>
              <a:gd name="connsiteX3" fmla="*/ 1994010 w 1994010"/>
              <a:gd name="connsiteY3" fmla="*/ 135488 h 812909"/>
              <a:gd name="connsiteX4" fmla="*/ 1994010 w 1994010"/>
              <a:gd name="connsiteY4" fmla="*/ 677421 h 812909"/>
              <a:gd name="connsiteX5" fmla="*/ 1858522 w 1994010"/>
              <a:gd name="connsiteY5" fmla="*/ 812909 h 812909"/>
              <a:gd name="connsiteX6" fmla="*/ 135488 w 1994010"/>
              <a:gd name="connsiteY6" fmla="*/ 812909 h 812909"/>
              <a:gd name="connsiteX7" fmla="*/ 0 w 1994010"/>
              <a:gd name="connsiteY7" fmla="*/ 677421 h 812909"/>
              <a:gd name="connsiteX8" fmla="*/ 0 w 1994010"/>
              <a:gd name="connsiteY8" fmla="*/ 135488 h 8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4010" h="812909" extrusionOk="0">
                <a:moveTo>
                  <a:pt x="0" y="135488"/>
                </a:moveTo>
                <a:cubicBezTo>
                  <a:pt x="761" y="61315"/>
                  <a:pt x="62757" y="535"/>
                  <a:pt x="135488" y="0"/>
                </a:cubicBezTo>
                <a:cubicBezTo>
                  <a:pt x="350252" y="-149800"/>
                  <a:pt x="1203333" y="-129507"/>
                  <a:pt x="1858522" y="0"/>
                </a:cubicBezTo>
                <a:cubicBezTo>
                  <a:pt x="1926478" y="-3559"/>
                  <a:pt x="1986333" y="62910"/>
                  <a:pt x="1994010" y="135488"/>
                </a:cubicBezTo>
                <a:cubicBezTo>
                  <a:pt x="1978464" y="339801"/>
                  <a:pt x="2037919" y="483618"/>
                  <a:pt x="1994010" y="677421"/>
                </a:cubicBezTo>
                <a:cubicBezTo>
                  <a:pt x="1994881" y="751195"/>
                  <a:pt x="1939038" y="812746"/>
                  <a:pt x="1858522" y="812909"/>
                </a:cubicBezTo>
                <a:cubicBezTo>
                  <a:pt x="1220059" y="707361"/>
                  <a:pt x="980435" y="888951"/>
                  <a:pt x="135488" y="812909"/>
                </a:cubicBezTo>
                <a:cubicBezTo>
                  <a:pt x="62550" y="816434"/>
                  <a:pt x="-2900" y="752587"/>
                  <a:pt x="0" y="677421"/>
                </a:cubicBezTo>
                <a:cubicBezTo>
                  <a:pt x="47127" y="461760"/>
                  <a:pt x="33818" y="393294"/>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more time</a:t>
            </a:r>
          </a:p>
          <a:p>
            <a:pPr algn="ctr"/>
            <a:r>
              <a:rPr lang="en-US" sz="2400">
                <a:solidFill>
                  <a:schemeClr val="tx1"/>
                </a:solidFill>
              </a:rPr>
              <a:t>needed</a:t>
            </a:r>
          </a:p>
        </p:txBody>
      </p:sp>
      <p:cxnSp>
        <p:nvCxnSpPr>
          <p:cNvPr id="34" name="Straight Arrow Connector 33">
            <a:extLst>
              <a:ext uri="{FF2B5EF4-FFF2-40B4-BE49-F238E27FC236}">
                <a16:creationId xmlns:a16="http://schemas.microsoft.com/office/drawing/2014/main" id="{4B029B6B-B1A3-3E6C-1A57-63651323BBA0}"/>
              </a:ext>
            </a:extLst>
          </p:cNvPr>
          <p:cNvCxnSpPr>
            <a:cxnSpLocks/>
            <a:stCxn id="29" idx="3"/>
            <a:endCxn id="33" idx="1"/>
          </p:cNvCxnSpPr>
          <p:nvPr/>
        </p:nvCxnSpPr>
        <p:spPr>
          <a:xfrm>
            <a:off x="8201891" y="3241443"/>
            <a:ext cx="610645" cy="98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descr="A black and white drawing of a stopwatch&#10;&#10;AI-generated content may be incorrect.">
            <a:extLst>
              <a:ext uri="{FF2B5EF4-FFF2-40B4-BE49-F238E27FC236}">
                <a16:creationId xmlns:a16="http://schemas.microsoft.com/office/drawing/2014/main" id="{B8232496-6ACC-1D32-072E-70E2BB5DD621}"/>
              </a:ext>
            </a:extLst>
          </p:cNvPr>
          <p:cNvPicPr>
            <a:picLocks noChangeAspect="1"/>
          </p:cNvPicPr>
          <p:nvPr/>
        </p:nvPicPr>
        <p:blipFill>
          <a:blip r:embed="rId3"/>
          <a:stretch>
            <a:fillRect/>
          </a:stretch>
        </p:blipFill>
        <p:spPr>
          <a:xfrm>
            <a:off x="10554056" y="3376809"/>
            <a:ext cx="504979" cy="561800"/>
          </a:xfrm>
          <a:prstGeom prst="rect">
            <a:avLst/>
          </a:prstGeom>
        </p:spPr>
      </p:pic>
      <p:pic>
        <p:nvPicPr>
          <p:cNvPr id="40" name="Picture 39" descr="A black and white cross&#10;&#10;AI-generated content may be incorrect.">
            <a:extLst>
              <a:ext uri="{FF2B5EF4-FFF2-40B4-BE49-F238E27FC236}">
                <a16:creationId xmlns:a16="http://schemas.microsoft.com/office/drawing/2014/main" id="{D2AFBB11-0210-1081-DC90-70FC3AC3325E}"/>
              </a:ext>
            </a:extLst>
          </p:cNvPr>
          <p:cNvPicPr>
            <a:picLocks noChangeAspect="1"/>
          </p:cNvPicPr>
          <p:nvPr/>
        </p:nvPicPr>
        <p:blipFill>
          <a:blip r:embed="rId4"/>
          <a:stretch>
            <a:fillRect/>
          </a:stretch>
        </p:blipFill>
        <p:spPr>
          <a:xfrm>
            <a:off x="5656599" y="3039642"/>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EB8D41C7-69EC-B5DF-F10C-9DD28B2CD298}"/>
              </a:ext>
            </a:extLst>
          </p:cNvPr>
          <p:cNvPicPr>
            <a:picLocks noChangeAspect="1"/>
          </p:cNvPicPr>
          <p:nvPr/>
        </p:nvPicPr>
        <p:blipFill>
          <a:blip r:embed="rId5"/>
          <a:stretch>
            <a:fillRect/>
          </a:stretch>
        </p:blipFill>
        <p:spPr>
          <a:xfrm>
            <a:off x="4132050" y="1628727"/>
            <a:ext cx="902801" cy="1059055"/>
          </a:xfrm>
          <a:prstGeom prst="rect">
            <a:avLst/>
          </a:prstGeom>
        </p:spPr>
      </p:pic>
      <p:sp>
        <p:nvSpPr>
          <p:cNvPr id="8" name="Rounded Rectangle 7">
            <a:extLst>
              <a:ext uri="{FF2B5EF4-FFF2-40B4-BE49-F238E27FC236}">
                <a16:creationId xmlns:a16="http://schemas.microsoft.com/office/drawing/2014/main" id="{68ADDF78-1A04-65FF-4089-2A6B0D779510}"/>
              </a:ext>
            </a:extLst>
          </p:cNvPr>
          <p:cNvSpPr/>
          <p:nvPr/>
        </p:nvSpPr>
        <p:spPr>
          <a:xfrm>
            <a:off x="10160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pic>
        <p:nvPicPr>
          <p:cNvPr id="55" name="Picture 54" descr="A stick figure holding his head&#10;&#10;AI-generated content may be incorrect.">
            <a:extLst>
              <a:ext uri="{FF2B5EF4-FFF2-40B4-BE49-F238E27FC236}">
                <a16:creationId xmlns:a16="http://schemas.microsoft.com/office/drawing/2014/main" id="{CEA5FDC1-4ECA-12F6-7208-2969B1EC77CB}"/>
              </a:ext>
            </a:extLst>
          </p:cNvPr>
          <p:cNvPicPr>
            <a:picLocks noChangeAspect="1"/>
          </p:cNvPicPr>
          <p:nvPr/>
        </p:nvPicPr>
        <p:blipFill>
          <a:blip r:embed="rId6"/>
          <a:stretch>
            <a:fillRect/>
          </a:stretch>
        </p:blipFill>
        <p:spPr>
          <a:xfrm>
            <a:off x="9471237" y="1870540"/>
            <a:ext cx="676608" cy="812910"/>
          </a:xfrm>
          <a:prstGeom prst="rect">
            <a:avLst/>
          </a:prstGeom>
        </p:spPr>
      </p:pic>
      <p:sp>
        <p:nvSpPr>
          <p:cNvPr id="56" name="TextBox 55">
            <a:extLst>
              <a:ext uri="{FF2B5EF4-FFF2-40B4-BE49-F238E27FC236}">
                <a16:creationId xmlns:a16="http://schemas.microsoft.com/office/drawing/2014/main" id="{8A12F92A-5BEF-92CF-2AC8-5E383FDD9386}"/>
              </a:ext>
            </a:extLst>
          </p:cNvPr>
          <p:cNvSpPr txBox="1"/>
          <p:nvPr/>
        </p:nvSpPr>
        <p:spPr>
          <a:xfrm>
            <a:off x="793588" y="4619289"/>
            <a:ext cx="2279022" cy="461665"/>
          </a:xfrm>
          <a:prstGeom prst="rect">
            <a:avLst/>
          </a:prstGeom>
          <a:noFill/>
        </p:spPr>
        <p:txBody>
          <a:bodyPr wrap="none" rtlCol="0">
            <a:spAutoFit/>
          </a:bodyPr>
          <a:lstStyle/>
          <a:p>
            <a:r>
              <a:rPr lang="en-US" sz="2400"/>
              <a:t>time investment</a:t>
            </a:r>
          </a:p>
        </p:txBody>
      </p:sp>
      <p:sp>
        <p:nvSpPr>
          <p:cNvPr id="57" name="TextBox 56">
            <a:extLst>
              <a:ext uri="{FF2B5EF4-FFF2-40B4-BE49-F238E27FC236}">
                <a16:creationId xmlns:a16="http://schemas.microsoft.com/office/drawing/2014/main" id="{AB67F5E9-D1BC-D623-65ED-65551D1A07A8}"/>
              </a:ext>
            </a:extLst>
          </p:cNvPr>
          <p:cNvSpPr txBox="1"/>
          <p:nvPr/>
        </p:nvSpPr>
        <p:spPr>
          <a:xfrm>
            <a:off x="590102" y="5527539"/>
            <a:ext cx="2842253" cy="461665"/>
          </a:xfrm>
          <a:prstGeom prst="rect">
            <a:avLst/>
          </a:prstGeom>
          <a:noFill/>
        </p:spPr>
        <p:txBody>
          <a:bodyPr wrap="none" rtlCol="0">
            <a:spAutoFit/>
          </a:bodyPr>
          <a:lstStyle/>
          <a:p>
            <a:r>
              <a:rPr lang="en-US" sz="2400"/>
              <a:t>scattered knowledge</a:t>
            </a:r>
          </a:p>
        </p:txBody>
      </p:sp>
      <p:sp>
        <p:nvSpPr>
          <p:cNvPr id="58" name="TextBox 57">
            <a:extLst>
              <a:ext uri="{FF2B5EF4-FFF2-40B4-BE49-F238E27FC236}">
                <a16:creationId xmlns:a16="http://schemas.microsoft.com/office/drawing/2014/main" id="{A576866F-2579-0ECC-8281-17B2450987CA}"/>
              </a:ext>
            </a:extLst>
          </p:cNvPr>
          <p:cNvSpPr txBox="1"/>
          <p:nvPr/>
        </p:nvSpPr>
        <p:spPr>
          <a:xfrm>
            <a:off x="257837" y="210771"/>
            <a:ext cx="11676325" cy="769441"/>
          </a:xfrm>
          <a:prstGeom prst="rect">
            <a:avLst/>
          </a:prstGeom>
          <a:noFill/>
        </p:spPr>
        <p:txBody>
          <a:bodyPr wrap="square" rtlCol="0">
            <a:spAutoFit/>
          </a:bodyPr>
          <a:lstStyle/>
          <a:p>
            <a:r>
              <a:rPr lang="en-US" sz="4400"/>
              <a:t>Without Knowledge Checkpoint</a:t>
            </a:r>
          </a:p>
        </p:txBody>
      </p:sp>
      <p:sp>
        <p:nvSpPr>
          <p:cNvPr id="2" name="TextBox 1">
            <a:extLst>
              <a:ext uri="{FF2B5EF4-FFF2-40B4-BE49-F238E27FC236}">
                <a16:creationId xmlns:a16="http://schemas.microsoft.com/office/drawing/2014/main" id="{9753F6F1-D633-D2E7-CBDC-A82D697C83BD}"/>
              </a:ext>
            </a:extLst>
          </p:cNvPr>
          <p:cNvSpPr txBox="1"/>
          <p:nvPr/>
        </p:nvSpPr>
        <p:spPr>
          <a:xfrm>
            <a:off x="8388414" y="4189718"/>
            <a:ext cx="3352200" cy="830997"/>
          </a:xfrm>
          <a:prstGeom prst="rect">
            <a:avLst/>
          </a:prstGeom>
          <a:noFill/>
        </p:spPr>
        <p:txBody>
          <a:bodyPr wrap="none" rtlCol="0">
            <a:spAutoFit/>
          </a:bodyPr>
          <a:lstStyle/>
          <a:p>
            <a:pPr algn="ctr"/>
            <a:r>
              <a:rPr lang="en-US" sz="2400"/>
              <a:t>getting to the same state </a:t>
            </a:r>
          </a:p>
          <a:p>
            <a:pPr algn="ctr"/>
            <a:r>
              <a:rPr lang="en-US" sz="2400"/>
              <a:t>takes more time</a:t>
            </a:r>
          </a:p>
        </p:txBody>
      </p:sp>
      <p:pic>
        <p:nvPicPr>
          <p:cNvPr id="49" name="Picture 48" descr="A black and white drawing of a stopwatch&#10;&#10;AI-generated content may be incorrect.">
            <a:extLst>
              <a:ext uri="{FF2B5EF4-FFF2-40B4-BE49-F238E27FC236}">
                <a16:creationId xmlns:a16="http://schemas.microsoft.com/office/drawing/2014/main" id="{79A43BC0-44FC-49EB-A512-ED02321AFEF5}"/>
              </a:ext>
            </a:extLst>
          </p:cNvPr>
          <p:cNvPicPr>
            <a:picLocks noChangeAspect="1"/>
          </p:cNvPicPr>
          <p:nvPr/>
        </p:nvPicPr>
        <p:blipFill>
          <a:blip r:embed="rId3"/>
          <a:stretch>
            <a:fillRect/>
          </a:stretch>
        </p:blipFill>
        <p:spPr>
          <a:xfrm>
            <a:off x="2567631" y="3371491"/>
            <a:ext cx="504979" cy="561800"/>
          </a:xfrm>
          <a:prstGeom prst="rect">
            <a:avLst/>
          </a:prstGeom>
        </p:spPr>
      </p:pic>
      <p:sp>
        <p:nvSpPr>
          <p:cNvPr id="3" name="TextBox 2">
            <a:extLst>
              <a:ext uri="{FF2B5EF4-FFF2-40B4-BE49-F238E27FC236}">
                <a16:creationId xmlns:a16="http://schemas.microsoft.com/office/drawing/2014/main" id="{82B25F3B-F736-8CF1-E689-59C6595A32F0}"/>
              </a:ext>
            </a:extLst>
          </p:cNvPr>
          <p:cNvSpPr txBox="1"/>
          <p:nvPr/>
        </p:nvSpPr>
        <p:spPr>
          <a:xfrm>
            <a:off x="6898920" y="2951209"/>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Tree>
    <p:extLst>
      <p:ext uri="{BB962C8B-B14F-4D97-AF65-F5344CB8AC3E}">
        <p14:creationId xmlns:p14="http://schemas.microsoft.com/office/powerpoint/2010/main" val="323657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dissolve">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6" grpId="0"/>
      <p:bldP spid="57" grpId="0"/>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D5D85-2D44-EC91-58FE-8914E1F0371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2A44159-B696-BAB5-9FE9-3D9DFDC69E3C}"/>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914745F-E16E-C234-D510-E4DD9FD8C0F8}"/>
              </a:ext>
            </a:extLst>
          </p:cNvPr>
          <p:cNvPicPr>
            <a:picLocks noChangeAspect="1"/>
          </p:cNvPicPr>
          <p:nvPr/>
        </p:nvPicPr>
        <p:blipFill>
          <a:blip r:embed="rId2"/>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3C2DACD8-7697-C0F6-B1A8-8DEE338CA8BA}"/>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A14BD38D-BD09-D8B1-D8C6-B497F163C950}"/>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747A22-4005-D6BC-690E-6C75385F9B50}"/>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D89BAB7E-6BEC-39AE-B5E9-1EAD1A3F587A}"/>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BE65996A-46B4-DAF5-6D29-18DF9BF63103}"/>
              </a:ext>
            </a:extLst>
          </p:cNvPr>
          <p:cNvPicPr>
            <a:picLocks noChangeAspect="1"/>
          </p:cNvPicPr>
          <p:nvPr/>
        </p:nvPicPr>
        <p:blipFill>
          <a:blip r:embed="rId3"/>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6738D777-28F7-8623-4610-0A314403ED9C}"/>
              </a:ext>
            </a:extLst>
          </p:cNvPr>
          <p:cNvPicPr>
            <a:picLocks noChangeAspect="1"/>
          </p:cNvPicPr>
          <p:nvPr/>
        </p:nvPicPr>
        <p:blipFill>
          <a:blip r:embed="rId4"/>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087DE37C-2F41-983E-A8AE-1A15AB0B8950}"/>
              </a:ext>
            </a:extLst>
          </p:cNvPr>
          <p:cNvPicPr>
            <a:picLocks noChangeAspect="1"/>
          </p:cNvPicPr>
          <p:nvPr/>
        </p:nvPicPr>
        <p:blipFill>
          <a:blip r:embed="rId5"/>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8A1960F4-85C0-411C-C0AF-3F219D0B5DDA}"/>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CD06B21E-3006-EE5E-ABF4-B6847D70CBF7}"/>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D89F2A01-7DB2-E89A-6837-F6CAAEE9E4C7}"/>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9D33CFA5-C28D-988A-9D60-3FD613966A6E}"/>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03A07E-40D1-C249-1389-D8EFA7A43B07}"/>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FE3AA1A6-EFCD-08B3-0B61-A5E58961B897}"/>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07D281D1-A5A9-A1EC-8E48-224086734A6A}"/>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2B5167-17EB-199B-77DD-4871B61B454D}"/>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58FB9EB-113C-A09A-4770-8D1791983BBE}"/>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7D5FCBC-C362-ABB8-81C9-42AFED4625A1}"/>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pic>
        <p:nvPicPr>
          <p:cNvPr id="56" name="Picture 55" descr="A stick figure with arms extended&#10;&#10;AI-generated content may be incorrect.">
            <a:extLst>
              <a:ext uri="{FF2B5EF4-FFF2-40B4-BE49-F238E27FC236}">
                <a16:creationId xmlns:a16="http://schemas.microsoft.com/office/drawing/2014/main" id="{EA23A52D-B1BF-50E7-6296-CFAF73564CBF}"/>
              </a:ext>
            </a:extLst>
          </p:cNvPr>
          <p:cNvPicPr>
            <a:picLocks noChangeAspect="1"/>
          </p:cNvPicPr>
          <p:nvPr/>
        </p:nvPicPr>
        <p:blipFill>
          <a:blip r:embed="rId6"/>
          <a:stretch>
            <a:fillRect/>
          </a:stretch>
        </p:blipFill>
        <p:spPr>
          <a:xfrm>
            <a:off x="9495910" y="3933291"/>
            <a:ext cx="421383" cy="967294"/>
          </a:xfrm>
          <a:prstGeom prst="rect">
            <a:avLst/>
          </a:prstGeom>
        </p:spPr>
      </p:pic>
      <p:sp>
        <p:nvSpPr>
          <p:cNvPr id="68" name="TextBox 67">
            <a:extLst>
              <a:ext uri="{FF2B5EF4-FFF2-40B4-BE49-F238E27FC236}">
                <a16:creationId xmlns:a16="http://schemas.microsoft.com/office/drawing/2014/main" id="{4E2F1473-369C-9ABF-0334-1E70C7844BBE}"/>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5D4D6EA-ACB7-9EB8-9AB2-18061F765EE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6483AAD-CA85-E099-C354-C4B048B90C9B}"/>
              </a:ext>
            </a:extLst>
          </p:cNvPr>
          <p:cNvSpPr txBox="1"/>
          <p:nvPr/>
        </p:nvSpPr>
        <p:spPr>
          <a:xfrm>
            <a:off x="9221663" y="5830384"/>
            <a:ext cx="898003" cy="461665"/>
          </a:xfrm>
          <a:prstGeom prst="rect">
            <a:avLst/>
          </a:prstGeom>
          <a:noFill/>
        </p:spPr>
        <p:txBody>
          <a:bodyPr wrap="none" rtlCol="0">
            <a:spAutoFit/>
          </a:bodyPr>
          <a:lstStyle/>
          <a:p>
            <a:r>
              <a:rPr lang="en-US" sz="2400" b="1"/>
              <a:t>&lt; min</a:t>
            </a:r>
          </a:p>
        </p:txBody>
      </p:sp>
      <p:sp>
        <p:nvSpPr>
          <p:cNvPr id="76" name="TextBox 75">
            <a:extLst>
              <a:ext uri="{FF2B5EF4-FFF2-40B4-BE49-F238E27FC236}">
                <a16:creationId xmlns:a16="http://schemas.microsoft.com/office/drawing/2014/main" id="{783E818E-FBA7-63D4-2821-ED83B636086E}"/>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CE3EDD38-32FC-D772-3AA0-1717175C4FAC}"/>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cxnSp>
        <p:nvCxnSpPr>
          <p:cNvPr id="3" name="Elbow Connector 2">
            <a:extLst>
              <a:ext uri="{FF2B5EF4-FFF2-40B4-BE49-F238E27FC236}">
                <a16:creationId xmlns:a16="http://schemas.microsoft.com/office/drawing/2014/main" id="{26CC9E11-D88D-D6F8-46EB-2B017F622CBB}"/>
              </a:ext>
            </a:extLst>
          </p:cNvPr>
          <p:cNvCxnSpPr>
            <a:cxnSpLocks/>
            <a:stCxn id="29" idx="2"/>
            <a:endCxn id="14" idx="2"/>
          </p:cNvCxnSpPr>
          <p:nvPr/>
        </p:nvCxnSpPr>
        <p:spPr>
          <a:xfrm rot="5400000" flipH="1">
            <a:off x="9683995" y="2308933"/>
            <a:ext cx="9534" cy="2677981"/>
          </a:xfrm>
          <a:prstGeom prst="bentConnector3">
            <a:avLst>
              <a:gd name="adj1" fmla="val -13396539"/>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D471C8-549E-4B18-A5AE-9108A168EEF1}"/>
              </a:ext>
            </a:extLst>
          </p:cNvPr>
          <p:cNvSpPr txBox="1"/>
          <p:nvPr/>
        </p:nvSpPr>
        <p:spPr>
          <a:xfrm>
            <a:off x="8780837" y="5184052"/>
            <a:ext cx="1779654" cy="646331"/>
          </a:xfrm>
          <a:prstGeom prst="rect">
            <a:avLst/>
          </a:prstGeom>
          <a:noFill/>
        </p:spPr>
        <p:txBody>
          <a:bodyPr wrap="none" rtlCol="0">
            <a:spAutoFit/>
          </a:bodyPr>
          <a:lstStyle/>
          <a:p>
            <a:pPr algn="ctr"/>
            <a:r>
              <a:rPr lang="en-US"/>
              <a:t>try again</a:t>
            </a:r>
            <a:br>
              <a:rPr lang="en-US"/>
            </a:br>
            <a:r>
              <a:rPr lang="en-US"/>
              <a:t>or course correct</a:t>
            </a:r>
          </a:p>
        </p:txBody>
      </p:sp>
    </p:spTree>
    <p:extLst>
      <p:ext uri="{BB962C8B-B14F-4D97-AF65-F5344CB8AC3E}">
        <p14:creationId xmlns:p14="http://schemas.microsoft.com/office/powerpoint/2010/main" val="24973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8" grpId="0"/>
      <p:bldP spid="73" grpId="0" animBg="1"/>
      <p:bldP spid="74" grpId="0"/>
      <p:bldP spid="76"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654B54E-5606-B6F2-43BB-803D1FF6FD44}"/>
              </a:ext>
            </a:extLst>
          </p:cNvPr>
          <p:cNvPicPr>
            <a:picLocks noChangeAspect="1"/>
          </p:cNvPicPr>
          <p:nvPr/>
        </p:nvPicPr>
        <p:blipFill>
          <a:blip r:embed="rId2"/>
          <a:stretch>
            <a:fillRect/>
          </a:stretch>
        </p:blipFill>
        <p:spPr>
          <a:xfrm>
            <a:off x="4265745" y="56322"/>
            <a:ext cx="7772400" cy="6745356"/>
          </a:xfrm>
          <a:prstGeom prst="rect">
            <a:avLst/>
          </a:prstGeom>
        </p:spPr>
      </p:pic>
      <p:sp>
        <p:nvSpPr>
          <p:cNvPr id="5" name="TextBox 4">
            <a:extLst>
              <a:ext uri="{FF2B5EF4-FFF2-40B4-BE49-F238E27FC236}">
                <a16:creationId xmlns:a16="http://schemas.microsoft.com/office/drawing/2014/main" id="{EB4E66E9-BABA-51D5-86DA-397BAFBDEB03}"/>
              </a:ext>
            </a:extLst>
          </p:cNvPr>
          <p:cNvSpPr txBox="1"/>
          <p:nvPr/>
        </p:nvSpPr>
        <p:spPr>
          <a:xfrm>
            <a:off x="257838" y="210771"/>
            <a:ext cx="3676854" cy="769441"/>
          </a:xfrm>
          <a:prstGeom prst="rect">
            <a:avLst/>
          </a:prstGeom>
          <a:noFill/>
        </p:spPr>
        <p:txBody>
          <a:bodyPr wrap="square" rtlCol="0">
            <a:spAutoFit/>
          </a:bodyPr>
          <a:lstStyle/>
          <a:p>
            <a:r>
              <a:rPr lang="en-US" sz="4400"/>
              <a:t>Example</a:t>
            </a:r>
          </a:p>
        </p:txBody>
      </p:sp>
      <p:sp>
        <p:nvSpPr>
          <p:cNvPr id="6" name="TextBox 5">
            <a:extLst>
              <a:ext uri="{FF2B5EF4-FFF2-40B4-BE49-F238E27FC236}">
                <a16:creationId xmlns:a16="http://schemas.microsoft.com/office/drawing/2014/main" id="{C8297F83-460C-E330-E0EC-9D868BA1AFC4}"/>
              </a:ext>
            </a:extLst>
          </p:cNvPr>
          <p:cNvSpPr txBox="1"/>
          <p:nvPr/>
        </p:nvSpPr>
        <p:spPr>
          <a:xfrm>
            <a:off x="257838" y="2244436"/>
            <a:ext cx="3676854" cy="1938992"/>
          </a:xfrm>
          <a:prstGeom prst="rect">
            <a:avLst/>
          </a:prstGeom>
          <a:noFill/>
        </p:spPr>
        <p:txBody>
          <a:bodyPr wrap="square" rtlCol="0">
            <a:spAutoFit/>
          </a:bodyPr>
          <a:lstStyle/>
          <a:p>
            <a:r>
              <a:rPr lang="en-US" sz="2000">
                <a:solidFill>
                  <a:schemeClr val="accent5">
                    <a:lumMod val="50000"/>
                  </a:schemeClr>
                </a:solidFill>
                <a:latin typeface="Ink Free" panose="03080402000500000000" pitchFamily="66" charset="0"/>
              </a:rPr>
              <a:t>1. “Save feature to project.md”</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2. commit</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3. Look at the last commit and implement the change</a:t>
            </a:r>
          </a:p>
        </p:txBody>
      </p:sp>
    </p:spTree>
    <p:extLst>
      <p:ext uri="{BB962C8B-B14F-4D97-AF65-F5344CB8AC3E}">
        <p14:creationId xmlns:p14="http://schemas.microsoft.com/office/powerpoint/2010/main" val="3860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1535000" y="99235"/>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sp>
        <p:nvSpPr>
          <p:cNvPr id="7" name="TextBox 6">
            <a:extLst>
              <a:ext uri="{FF2B5EF4-FFF2-40B4-BE49-F238E27FC236}">
                <a16:creationId xmlns:a16="http://schemas.microsoft.com/office/drawing/2014/main" id="{AC44245C-430E-CF5F-1D2A-F6A64A9C7C55}"/>
              </a:ext>
            </a:extLst>
          </p:cNvPr>
          <p:cNvSpPr txBox="1"/>
          <p:nvPr/>
        </p:nvSpPr>
        <p:spPr>
          <a:xfrm>
            <a:off x="1710689" y="4351544"/>
            <a:ext cx="2613216" cy="461665"/>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Lots of patterns!</a:t>
            </a:r>
          </a:p>
        </p:txBody>
      </p:sp>
      <p:sp>
        <p:nvSpPr>
          <p:cNvPr id="9" name="TextBox 8">
            <a:extLst>
              <a:ext uri="{FF2B5EF4-FFF2-40B4-BE49-F238E27FC236}">
                <a16:creationId xmlns:a16="http://schemas.microsoft.com/office/drawing/2014/main" id="{62A86051-9039-123B-D14C-4929AA8F1308}"/>
              </a:ext>
            </a:extLst>
          </p:cNvPr>
          <p:cNvSpPr txBox="1"/>
          <p:nvPr/>
        </p:nvSpPr>
        <p:spPr>
          <a:xfrm>
            <a:off x="801579" y="5226632"/>
            <a:ext cx="4431435" cy="400110"/>
          </a:xfrm>
          <a:prstGeom prst="rect">
            <a:avLst/>
          </a:prstGeom>
          <a:noFill/>
        </p:spPr>
        <p:txBody>
          <a:bodyPr wrap="square" rtlCol="0">
            <a:spAutoFit/>
          </a:bodyPr>
          <a:lstStyle/>
          <a:p>
            <a:pPr algn="ctr"/>
            <a:r>
              <a:rPr lang="en-US" sz="2000" dirty="0">
                <a:latin typeface="Ink Free" panose="020F0502020204030204" pitchFamily="34" charset="0"/>
                <a:ea typeface="Heiti TC Medium" pitchFamily="2" charset="-128"/>
              </a:rPr>
              <a:t>Don’t panic! There’s a list at the end.</a:t>
            </a:r>
            <a:endParaRPr lang="en-US" sz="2000"/>
          </a:p>
        </p:txBody>
      </p:sp>
      <p:pic>
        <p:nvPicPr>
          <p:cNvPr id="4" name="Picture 3" descr="A group of colorful squares&#10;&#10;AI-generated content may be incorrect.">
            <a:extLst>
              <a:ext uri="{FF2B5EF4-FFF2-40B4-BE49-F238E27FC236}">
                <a16:creationId xmlns:a16="http://schemas.microsoft.com/office/drawing/2014/main" id="{8DB0C1C0-D30A-4B4E-DD72-A19764D1AD62}"/>
              </a:ext>
            </a:extLst>
          </p:cNvPr>
          <p:cNvPicPr>
            <a:picLocks noChangeAspect="1"/>
          </p:cNvPicPr>
          <p:nvPr/>
        </p:nvPicPr>
        <p:blipFill>
          <a:blip r:embed="rId3"/>
          <a:stretch>
            <a:fillRect/>
          </a:stretch>
        </p:blipFill>
        <p:spPr>
          <a:xfrm>
            <a:off x="1458579" y="1431313"/>
            <a:ext cx="2784726" cy="2748776"/>
          </a:xfrm>
          <a:prstGeom prst="rect">
            <a:avLst/>
          </a:prstGeom>
        </p:spPr>
      </p:pic>
      <p:sp>
        <p:nvSpPr>
          <p:cNvPr id="3" name="TextBox 2">
            <a:extLst>
              <a:ext uri="{FF2B5EF4-FFF2-40B4-BE49-F238E27FC236}">
                <a16:creationId xmlns:a16="http://schemas.microsoft.com/office/drawing/2014/main" id="{D0F4B8E6-E8CE-1A39-AA4A-F851C5CC2D51}"/>
              </a:ext>
            </a:extLst>
          </p:cNvPr>
          <p:cNvSpPr txBox="1"/>
          <p:nvPr/>
        </p:nvSpPr>
        <p:spPr>
          <a:xfrm>
            <a:off x="1762705" y="1722130"/>
            <a:ext cx="2153154" cy="2215991"/>
          </a:xfrm>
          <a:prstGeom prst="rect">
            <a:avLst/>
          </a:prstGeom>
          <a:noFill/>
        </p:spPr>
        <p:txBody>
          <a:bodyPr wrap="none" rtlCol="0">
            <a:spAutoFit/>
          </a:bodyPr>
          <a:lstStyle/>
          <a:p>
            <a:r>
              <a:rPr lang="en-US" sz="13800" b="1">
                <a:ln w="28575">
                  <a:solidFill>
                    <a:schemeClr val="tx1">
                      <a:lumMod val="50000"/>
                      <a:lumOff val="50000"/>
                    </a:schemeClr>
                  </a:solidFill>
                </a:ln>
                <a:solidFill>
                  <a:schemeClr val="bg1"/>
                </a:solidFill>
                <a:latin typeface="Helvetica" pitchFamily="2" charset="0"/>
              </a:rPr>
              <a:t>27</a:t>
            </a:r>
          </a:p>
        </p:txBody>
      </p:sp>
      <p:pic>
        <p:nvPicPr>
          <p:cNvPr id="11" name="Picture 10" descr="A qr code with a few black squares&#10;&#10;AI-generated content may be incorrect.">
            <a:extLst>
              <a:ext uri="{FF2B5EF4-FFF2-40B4-BE49-F238E27FC236}">
                <a16:creationId xmlns:a16="http://schemas.microsoft.com/office/drawing/2014/main" id="{9499DB83-155A-3782-A0B5-AADEBC82D9C0}"/>
              </a:ext>
            </a:extLst>
          </p:cNvPr>
          <p:cNvPicPr>
            <a:picLocks noChangeAspect="1"/>
          </p:cNvPicPr>
          <p:nvPr/>
        </p:nvPicPr>
        <p:blipFill>
          <a:blip r:embed="rId4"/>
          <a:stretch>
            <a:fillRect/>
          </a:stretch>
        </p:blipFill>
        <p:spPr>
          <a:xfrm>
            <a:off x="6096000" y="646552"/>
            <a:ext cx="5395415" cy="5319954"/>
          </a:xfrm>
          <a:prstGeom prst="rect">
            <a:avLst/>
          </a:prstGeom>
        </p:spPr>
      </p:pic>
    </p:spTree>
    <p:extLst>
      <p:ext uri="{BB962C8B-B14F-4D97-AF65-F5344CB8AC3E}">
        <p14:creationId xmlns:p14="http://schemas.microsoft.com/office/powerpoint/2010/main" val="40079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56F7-9B7F-40B3-88FD-58E27CA01B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CFB1A-AA01-56C0-4378-4BB390E84390}"/>
              </a:ext>
            </a:extLst>
          </p:cNvPr>
          <p:cNvSpPr txBox="1"/>
          <p:nvPr/>
        </p:nvSpPr>
        <p:spPr>
          <a:xfrm>
            <a:off x="2856408" y="2980019"/>
            <a:ext cx="7046160" cy="769441"/>
          </a:xfrm>
          <a:prstGeom prst="rect">
            <a:avLst/>
          </a:prstGeom>
          <a:noFill/>
        </p:spPr>
        <p:txBody>
          <a:bodyPr wrap="none" rtlCol="0">
            <a:spAutoFit/>
          </a:bodyPr>
          <a:lstStyle/>
          <a:p>
            <a:r>
              <a:rPr lang="en-US" sz="4400">
                <a:solidFill>
                  <a:schemeClr val="tx1">
                    <a:lumMod val="50000"/>
                    <a:lumOff val="50000"/>
                  </a:schemeClr>
                </a:solidFill>
              </a:rPr>
              <a:t>#12) </a:t>
            </a:r>
            <a:r>
              <a:rPr lang="en-US" sz="4400" dirty="0"/>
              <a:t>Parallel Implementations</a:t>
            </a:r>
          </a:p>
        </p:txBody>
      </p:sp>
      <p:cxnSp>
        <p:nvCxnSpPr>
          <p:cNvPr id="4" name="Straight Connector 3">
            <a:extLst>
              <a:ext uri="{FF2B5EF4-FFF2-40B4-BE49-F238E27FC236}">
                <a16:creationId xmlns:a16="http://schemas.microsoft.com/office/drawing/2014/main" id="{544AB1FD-E079-7457-EFD7-EE51BA4006B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3CEA6F7-0A76-9BB2-1086-42A54354A73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1CF379A-678A-A503-E267-DA10999D7EF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0D46785D-6142-F4DA-B78D-379082B5DECE}"/>
              </a:ext>
            </a:extLst>
          </p:cNvPr>
          <p:cNvSpPr txBox="1"/>
          <p:nvPr/>
        </p:nvSpPr>
        <p:spPr>
          <a:xfrm>
            <a:off x="6574291" y="3749461"/>
            <a:ext cx="3451452" cy="369332"/>
          </a:xfrm>
          <a:prstGeom prst="rect">
            <a:avLst/>
          </a:prstGeom>
          <a:noFill/>
        </p:spPr>
        <p:txBody>
          <a:bodyPr wrap="square">
            <a:spAutoFit/>
          </a:bodyPr>
          <a:lstStyle/>
          <a:p>
            <a:r>
              <a:rPr lang="en-US" dirty="0"/>
              <a:t>exploiting non-determinism</a:t>
            </a:r>
            <a:endParaRPr lang="en-US" sz="1800" dirty="0"/>
          </a:p>
        </p:txBody>
      </p:sp>
      <p:sp>
        <p:nvSpPr>
          <p:cNvPr id="9" name="TextBox 8">
            <a:extLst>
              <a:ext uri="{FF2B5EF4-FFF2-40B4-BE49-F238E27FC236}">
                <a16:creationId xmlns:a16="http://schemas.microsoft.com/office/drawing/2014/main" id="{C5489588-1EA9-310E-F758-480E6898C5B0}"/>
              </a:ext>
            </a:extLst>
          </p:cNvPr>
          <p:cNvSpPr txBox="1"/>
          <p:nvPr/>
        </p:nvSpPr>
        <p:spPr>
          <a:xfrm>
            <a:off x="4168183" y="5184901"/>
            <a:ext cx="2406108" cy="461665"/>
          </a:xfrm>
          <a:prstGeom prst="rect">
            <a:avLst/>
          </a:prstGeom>
          <a:noFill/>
        </p:spPr>
        <p:txBody>
          <a:bodyPr wrap="none" rtlCol="0">
            <a:spAutoFit/>
          </a:bodyPr>
          <a:lstStyle/>
          <a:p>
            <a:r>
              <a:rPr lang="en-US" sz="2400">
                <a:solidFill>
                  <a:schemeClr val="accent5">
                    <a:lumMod val="50000"/>
                  </a:schemeClr>
                </a:solidFill>
              </a:rPr>
              <a:t>Let’s roll the dice!</a:t>
            </a:r>
          </a:p>
        </p:txBody>
      </p:sp>
      <p:pic>
        <p:nvPicPr>
          <p:cNvPr id="3" name="Picture 2" descr="A compass drawing on a white background&#10;&#10;AI-generated content may be incorrect.">
            <a:extLst>
              <a:ext uri="{FF2B5EF4-FFF2-40B4-BE49-F238E27FC236}">
                <a16:creationId xmlns:a16="http://schemas.microsoft.com/office/drawing/2014/main" id="{AB844E9C-4FC1-B38B-43BF-6C44E916F21E}"/>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B98FFC65-5A17-5C58-D035-8255F7FA206C}"/>
              </a:ext>
            </a:extLst>
          </p:cNvPr>
          <p:cNvPicPr>
            <a:picLocks noChangeAspect="1"/>
          </p:cNvPicPr>
          <p:nvPr/>
        </p:nvPicPr>
        <p:blipFill>
          <a:blip r:embed="rId4"/>
          <a:stretch>
            <a:fillRect/>
          </a:stretch>
        </p:blipFill>
        <p:spPr>
          <a:xfrm>
            <a:off x="3618851" y="4858302"/>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789AF23C-7CCC-F310-15C5-776ECE060B87}"/>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5" name="Picture 14" descr="A pair of dice with black dots&#10;&#10;AI-generated content may be incorrect.">
            <a:extLst>
              <a:ext uri="{FF2B5EF4-FFF2-40B4-BE49-F238E27FC236}">
                <a16:creationId xmlns:a16="http://schemas.microsoft.com/office/drawing/2014/main" id="{C88B8CF8-EB5B-AF71-248F-2A1A58A43155}"/>
              </a:ext>
            </a:extLst>
          </p:cNvPr>
          <p:cNvPicPr>
            <a:picLocks noChangeAspect="1"/>
          </p:cNvPicPr>
          <p:nvPr/>
        </p:nvPicPr>
        <p:blipFill>
          <a:blip r:embed="rId6"/>
          <a:stretch>
            <a:fillRect/>
          </a:stretch>
        </p:blipFill>
        <p:spPr>
          <a:xfrm>
            <a:off x="977510" y="4771863"/>
            <a:ext cx="1407436" cy="1300665"/>
          </a:xfrm>
          <a:prstGeom prst="rect">
            <a:avLst/>
          </a:prstGeom>
        </p:spPr>
      </p:pic>
    </p:spTree>
    <p:extLst>
      <p:ext uri="{BB962C8B-B14F-4D97-AF65-F5344CB8AC3E}">
        <p14:creationId xmlns:p14="http://schemas.microsoft.com/office/powerpoint/2010/main" val="90007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4FFB-B4A8-66F3-8FC7-88386124E42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ED469D7-260D-F8FB-999A-AA32BD423B37}"/>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FFA72CE-7E40-BB77-34CC-7781333497D5}"/>
              </a:ext>
            </a:extLst>
          </p:cNvPr>
          <p:cNvPicPr>
            <a:picLocks noChangeAspect="1"/>
          </p:cNvPicPr>
          <p:nvPr/>
        </p:nvPicPr>
        <p:blipFill>
          <a:blip r:embed="rId3"/>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20D2B258-B7EB-F60E-489D-B109D2A5E3B0}"/>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F78D1971-5393-1BA3-B821-6EE51609A9FA}"/>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763B09-DC10-9EEF-A716-CCFE1DAED481}"/>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625A4F9D-929C-BDAF-120C-AAD4DF36B8EE}"/>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6ABCFDF0-3D7C-D166-1AE1-30A25EFEBD02}"/>
              </a:ext>
            </a:extLst>
          </p:cNvPr>
          <p:cNvPicPr>
            <a:picLocks noChangeAspect="1"/>
          </p:cNvPicPr>
          <p:nvPr/>
        </p:nvPicPr>
        <p:blipFill>
          <a:blip r:embed="rId4"/>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4FBD7444-90FE-0C6A-AA82-D6F4D1D431DD}"/>
              </a:ext>
            </a:extLst>
          </p:cNvPr>
          <p:cNvPicPr>
            <a:picLocks noChangeAspect="1"/>
          </p:cNvPicPr>
          <p:nvPr/>
        </p:nvPicPr>
        <p:blipFill>
          <a:blip r:embed="rId5"/>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B15D97D5-A968-1F1C-D062-2168BA3BF476}"/>
              </a:ext>
            </a:extLst>
          </p:cNvPr>
          <p:cNvPicPr>
            <a:picLocks noChangeAspect="1"/>
          </p:cNvPicPr>
          <p:nvPr/>
        </p:nvPicPr>
        <p:blipFill>
          <a:blip r:embed="rId6"/>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1D356071-FB29-A69D-5BE4-CB50BBD97093}"/>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95B1551C-2743-3527-319F-C21C52750153}"/>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1E9846EB-DDE7-DBDE-42E6-65E6D90A515D}"/>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6FFE9E7B-0D39-BB64-6A7A-D19963E9F598}"/>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BBD977-1608-2B76-B006-84349AD513E2}"/>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1C0E2DBF-45E4-D923-3F1F-4402E4BF5C39}"/>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D0748CFE-2603-8F4A-5BAC-1416E2D7CB39}"/>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A514C3-9F20-E4E5-6EB6-06C4F92FD278}"/>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E284D72-C2BB-F98D-6776-4EFF5457F414}"/>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BDF7259-2D61-48FA-C177-923EB407A87D}"/>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sp>
        <p:nvSpPr>
          <p:cNvPr id="68" name="TextBox 67">
            <a:extLst>
              <a:ext uri="{FF2B5EF4-FFF2-40B4-BE49-F238E27FC236}">
                <a16:creationId xmlns:a16="http://schemas.microsoft.com/office/drawing/2014/main" id="{656D3EA9-4F55-10AD-1673-C281F8793155}"/>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755F927-3C9C-0561-E602-62EA8282C57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81E526C-2E18-7DC9-6238-D9C7961CC5B1}"/>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8BF545F4-9FF3-BF1F-B1DF-391860FBFC72}"/>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spTree>
    <p:extLst>
      <p:ext uri="{BB962C8B-B14F-4D97-AF65-F5344CB8AC3E}">
        <p14:creationId xmlns:p14="http://schemas.microsoft.com/office/powerpoint/2010/main" val="4207083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7708-660D-9F90-68C9-9091D4004A88}"/>
            </a:ext>
          </a:extLst>
        </p:cNvPr>
        <p:cNvGrpSpPr/>
        <p:nvPr/>
      </p:nvGrpSpPr>
      <p:grpSpPr>
        <a:xfrm>
          <a:off x="0" y="0"/>
          <a:ext cx="0" cy="0"/>
          <a:chOff x="0" y="0"/>
          <a:chExt cx="0" cy="0"/>
        </a:xfrm>
      </p:grpSpPr>
      <p:pic>
        <p:nvPicPr>
          <p:cNvPr id="5" name="Picture 4" descr="A screenshot of a computer game&#10;&#10;AI-generated content may be incorrect.">
            <a:extLst>
              <a:ext uri="{FF2B5EF4-FFF2-40B4-BE49-F238E27FC236}">
                <a16:creationId xmlns:a16="http://schemas.microsoft.com/office/drawing/2014/main" id="{81470F01-DC29-20B9-3AF0-29A7C85EE23F}"/>
              </a:ext>
            </a:extLst>
          </p:cNvPr>
          <p:cNvPicPr>
            <a:picLocks noChangeAspect="1"/>
          </p:cNvPicPr>
          <p:nvPr/>
        </p:nvPicPr>
        <p:blipFill>
          <a:blip r:embed="rId3"/>
          <a:stretch>
            <a:fillRect/>
          </a:stretch>
        </p:blipFill>
        <p:spPr>
          <a:xfrm>
            <a:off x="3957920" y="1210233"/>
            <a:ext cx="4114796" cy="3748131"/>
          </a:xfrm>
          <a:prstGeom prst="rect">
            <a:avLst/>
          </a:prstGeom>
        </p:spPr>
      </p:pic>
    </p:spTree>
    <p:extLst>
      <p:ext uri="{BB962C8B-B14F-4D97-AF65-F5344CB8AC3E}">
        <p14:creationId xmlns:p14="http://schemas.microsoft.com/office/powerpoint/2010/main" val="218426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A470-44A9-4652-158B-39A2A2A4169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313C25-69A4-E535-6566-2BD5C7825AF7}"/>
              </a:ext>
            </a:extLst>
          </p:cNvPr>
          <p:cNvSpPr txBox="1"/>
          <p:nvPr/>
        </p:nvSpPr>
        <p:spPr>
          <a:xfrm>
            <a:off x="625566" y="4569242"/>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BE74DFA3-97DC-BA89-7929-E318025C8434}"/>
              </a:ext>
            </a:extLst>
          </p:cNvPr>
          <p:cNvPicPr>
            <a:picLocks noChangeAspect="1"/>
          </p:cNvPicPr>
          <p:nvPr/>
        </p:nvPicPr>
        <p:blipFill>
          <a:blip r:embed="rId2"/>
          <a:stretch>
            <a:fillRect/>
          </a:stretch>
        </p:blipFill>
        <p:spPr>
          <a:xfrm>
            <a:off x="431062" y="1858399"/>
            <a:ext cx="1373032" cy="2059548"/>
          </a:xfrm>
          <a:prstGeom prst="rect">
            <a:avLst/>
          </a:prstGeom>
        </p:spPr>
      </p:pic>
      <p:sp>
        <p:nvSpPr>
          <p:cNvPr id="14" name="Rounded Rectangle 13">
            <a:extLst>
              <a:ext uri="{FF2B5EF4-FFF2-40B4-BE49-F238E27FC236}">
                <a16:creationId xmlns:a16="http://schemas.microsoft.com/office/drawing/2014/main" id="{661575E3-7CDF-5401-3A19-0BE47057B9DF}"/>
              </a:ext>
            </a:extLst>
          </p:cNvPr>
          <p:cNvSpPr/>
          <p:nvPr/>
        </p:nvSpPr>
        <p:spPr>
          <a:xfrm>
            <a:off x="7548053" y="3671455"/>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D834B22C-B5C7-C8EE-0E1B-5C56FE4F375F}"/>
              </a:ext>
            </a:extLst>
          </p:cNvPr>
          <p:cNvCxnSpPr>
            <a:cxnSpLocks/>
            <a:stCxn id="8" idx="3"/>
            <a:endCxn id="4" idx="1"/>
          </p:cNvCxnSpPr>
          <p:nvPr/>
        </p:nvCxnSpPr>
        <p:spPr>
          <a:xfrm>
            <a:off x="2086639" y="4073292"/>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2" name="Picture 41" descr="A stick figure with a computer&#10;&#10;AI-generated content may be incorrect.">
            <a:extLst>
              <a:ext uri="{FF2B5EF4-FFF2-40B4-BE49-F238E27FC236}">
                <a16:creationId xmlns:a16="http://schemas.microsoft.com/office/drawing/2014/main" id="{2D6881CE-65A5-F4BD-5ED6-709E5A5FF5E1}"/>
              </a:ext>
            </a:extLst>
          </p:cNvPr>
          <p:cNvPicPr>
            <a:picLocks noChangeAspect="1"/>
          </p:cNvPicPr>
          <p:nvPr/>
        </p:nvPicPr>
        <p:blipFill>
          <a:blip r:embed="rId3"/>
          <a:stretch>
            <a:fillRect/>
          </a:stretch>
        </p:blipFill>
        <p:spPr>
          <a:xfrm>
            <a:off x="9460927" y="3429000"/>
            <a:ext cx="902801" cy="1059055"/>
          </a:xfrm>
          <a:prstGeom prst="rect">
            <a:avLst/>
          </a:prstGeom>
        </p:spPr>
      </p:pic>
      <p:sp>
        <p:nvSpPr>
          <p:cNvPr id="8" name="Rounded Rectangle 7">
            <a:extLst>
              <a:ext uri="{FF2B5EF4-FFF2-40B4-BE49-F238E27FC236}">
                <a16:creationId xmlns:a16="http://schemas.microsoft.com/office/drawing/2014/main" id="{5FA52F4F-6086-1E25-5A75-6270EDCBFF1E}"/>
              </a:ext>
            </a:extLst>
          </p:cNvPr>
          <p:cNvSpPr/>
          <p:nvPr/>
        </p:nvSpPr>
        <p:spPr>
          <a:xfrm>
            <a:off x="257837"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23A40EE3-97EB-9694-C5E5-6F632DEA5958}"/>
              </a:ext>
            </a:extLst>
          </p:cNvPr>
          <p:cNvSpPr/>
          <p:nvPr/>
        </p:nvSpPr>
        <p:spPr>
          <a:xfrm>
            <a:off x="2718495"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9632BA25-FED3-CD5E-B16E-BAD5CFEF5066}"/>
              </a:ext>
            </a:extLst>
          </p:cNvPr>
          <p:cNvSpPr txBox="1"/>
          <p:nvPr/>
        </p:nvSpPr>
        <p:spPr>
          <a:xfrm>
            <a:off x="2941760" y="1650364"/>
            <a:ext cx="1451038"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project.md</a:t>
            </a:r>
          </a:p>
        </p:txBody>
      </p:sp>
      <p:sp>
        <p:nvSpPr>
          <p:cNvPr id="6" name="Rounded Rectangle 5">
            <a:extLst>
              <a:ext uri="{FF2B5EF4-FFF2-40B4-BE49-F238E27FC236}">
                <a16:creationId xmlns:a16="http://schemas.microsoft.com/office/drawing/2014/main" id="{50E4C756-C0FC-1B5E-4E0C-FC65A96E8A99}"/>
              </a:ext>
            </a:extLst>
          </p:cNvPr>
          <p:cNvSpPr/>
          <p:nvPr/>
        </p:nvSpPr>
        <p:spPr>
          <a:xfrm>
            <a:off x="3107633" y="2047460"/>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B66D1-BBFC-C09A-D411-F5630DC25425}"/>
              </a:ext>
            </a:extLst>
          </p:cNvPr>
          <p:cNvSpPr/>
          <p:nvPr/>
        </p:nvSpPr>
        <p:spPr>
          <a:xfrm>
            <a:off x="5097961"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3FEEF87D-848A-5B09-9659-FD92257278C3}"/>
              </a:ext>
            </a:extLst>
          </p:cNvPr>
          <p:cNvCxnSpPr>
            <a:cxnSpLocks/>
            <a:stCxn id="4" idx="3"/>
            <a:endCxn id="15" idx="1"/>
          </p:cNvCxnSpPr>
          <p:nvPr/>
        </p:nvCxnSpPr>
        <p:spPr>
          <a:xfrm>
            <a:off x="4547297" y="4073292"/>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5C8E17-8416-1D99-75B5-15933018F956}"/>
              </a:ext>
            </a:extLst>
          </p:cNvPr>
          <p:cNvCxnSpPr>
            <a:cxnSpLocks/>
            <a:stCxn id="15" idx="3"/>
            <a:endCxn id="14" idx="1"/>
          </p:cNvCxnSpPr>
          <p:nvPr/>
        </p:nvCxnSpPr>
        <p:spPr>
          <a:xfrm>
            <a:off x="6926763" y="4073292"/>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A8A64777-E1D7-7102-8EE9-9D8AA233F1E7}"/>
              </a:ext>
            </a:extLst>
          </p:cNvPr>
          <p:cNvSpPr/>
          <p:nvPr/>
        </p:nvSpPr>
        <p:spPr>
          <a:xfrm>
            <a:off x="2516471" y="1401306"/>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E1743F-40A7-05A7-6A0D-54412CF9CA7E}"/>
              </a:ext>
            </a:extLst>
          </p:cNvPr>
          <p:cNvSpPr txBox="1"/>
          <p:nvPr/>
        </p:nvSpPr>
        <p:spPr>
          <a:xfrm>
            <a:off x="257837" y="210771"/>
            <a:ext cx="11676325" cy="769441"/>
          </a:xfrm>
          <a:prstGeom prst="rect">
            <a:avLst/>
          </a:prstGeom>
          <a:noFill/>
        </p:spPr>
        <p:txBody>
          <a:bodyPr wrap="square" rtlCol="0">
            <a:spAutoFit/>
          </a:bodyPr>
          <a:lstStyle/>
          <a:p>
            <a:r>
              <a:rPr lang="en-US" sz="4400"/>
              <a:t>Parallel Implementations</a:t>
            </a:r>
          </a:p>
        </p:txBody>
      </p:sp>
      <p:sp>
        <p:nvSpPr>
          <p:cNvPr id="10" name="Rounded Rectangle 9">
            <a:extLst>
              <a:ext uri="{FF2B5EF4-FFF2-40B4-BE49-F238E27FC236}">
                <a16:creationId xmlns:a16="http://schemas.microsoft.com/office/drawing/2014/main" id="{22389161-ED57-B870-8967-3D0273D2F6F4}"/>
              </a:ext>
            </a:extLst>
          </p:cNvPr>
          <p:cNvSpPr/>
          <p:nvPr/>
        </p:nvSpPr>
        <p:spPr>
          <a:xfrm>
            <a:off x="7548053" y="5187228"/>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sp>
        <p:nvSpPr>
          <p:cNvPr id="13" name="Rounded Rectangle 12">
            <a:extLst>
              <a:ext uri="{FF2B5EF4-FFF2-40B4-BE49-F238E27FC236}">
                <a16:creationId xmlns:a16="http://schemas.microsoft.com/office/drawing/2014/main" id="{38BFD70B-5A14-2BCF-1C3F-66BDBC2925AB}"/>
              </a:ext>
            </a:extLst>
          </p:cNvPr>
          <p:cNvSpPr/>
          <p:nvPr/>
        </p:nvSpPr>
        <p:spPr>
          <a:xfrm>
            <a:off x="7602213" y="2155682"/>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pic>
        <p:nvPicPr>
          <p:cNvPr id="18" name="Picture 17" descr="A stick figure with a computer&#10;&#10;AI-generated content may be incorrect.">
            <a:extLst>
              <a:ext uri="{FF2B5EF4-FFF2-40B4-BE49-F238E27FC236}">
                <a16:creationId xmlns:a16="http://schemas.microsoft.com/office/drawing/2014/main" id="{B410660C-42A6-F2E2-75BB-C8DD715F872C}"/>
              </a:ext>
            </a:extLst>
          </p:cNvPr>
          <p:cNvPicPr>
            <a:picLocks noChangeAspect="1"/>
          </p:cNvPicPr>
          <p:nvPr/>
        </p:nvPicPr>
        <p:blipFill>
          <a:blip r:embed="rId3"/>
          <a:stretch>
            <a:fillRect/>
          </a:stretch>
        </p:blipFill>
        <p:spPr>
          <a:xfrm>
            <a:off x="9479731" y="1844670"/>
            <a:ext cx="902801" cy="1059055"/>
          </a:xfrm>
          <a:prstGeom prst="rect">
            <a:avLst/>
          </a:prstGeom>
        </p:spPr>
      </p:pic>
      <p:pic>
        <p:nvPicPr>
          <p:cNvPr id="19" name="Picture 18" descr="A stick figure with a computer&#10;&#10;AI-generated content may be incorrect.">
            <a:extLst>
              <a:ext uri="{FF2B5EF4-FFF2-40B4-BE49-F238E27FC236}">
                <a16:creationId xmlns:a16="http://schemas.microsoft.com/office/drawing/2014/main" id="{018725F4-BA33-3F4A-3D33-698314B8087C}"/>
              </a:ext>
            </a:extLst>
          </p:cNvPr>
          <p:cNvPicPr>
            <a:picLocks noChangeAspect="1"/>
          </p:cNvPicPr>
          <p:nvPr/>
        </p:nvPicPr>
        <p:blipFill>
          <a:blip r:embed="rId3"/>
          <a:stretch>
            <a:fillRect/>
          </a:stretch>
        </p:blipFill>
        <p:spPr>
          <a:xfrm>
            <a:off x="9460926" y="5013330"/>
            <a:ext cx="902801" cy="1059055"/>
          </a:xfrm>
          <a:prstGeom prst="rect">
            <a:avLst/>
          </a:prstGeom>
        </p:spPr>
      </p:pic>
      <p:cxnSp>
        <p:nvCxnSpPr>
          <p:cNvPr id="20" name="Straight Arrow Connector 19">
            <a:extLst>
              <a:ext uri="{FF2B5EF4-FFF2-40B4-BE49-F238E27FC236}">
                <a16:creationId xmlns:a16="http://schemas.microsoft.com/office/drawing/2014/main" id="{8A2287D9-28F6-353C-57D0-0902ABD2C2CB}"/>
              </a:ext>
            </a:extLst>
          </p:cNvPr>
          <p:cNvCxnSpPr>
            <a:cxnSpLocks/>
            <a:stCxn id="15" idx="3"/>
            <a:endCxn id="13" idx="1"/>
          </p:cNvCxnSpPr>
          <p:nvPr/>
        </p:nvCxnSpPr>
        <p:spPr>
          <a:xfrm flipV="1">
            <a:off x="6926763" y="2557519"/>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695F0D7-34A3-1F84-1FB4-4B930272A112}"/>
              </a:ext>
            </a:extLst>
          </p:cNvPr>
          <p:cNvCxnSpPr>
            <a:cxnSpLocks/>
            <a:stCxn id="15" idx="3"/>
            <a:endCxn id="10" idx="1"/>
          </p:cNvCxnSpPr>
          <p:nvPr/>
        </p:nvCxnSpPr>
        <p:spPr>
          <a:xfrm>
            <a:off x="6926763" y="4073292"/>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DC7535-83A8-B96B-4FA6-AACFAC8C3FD6}"/>
              </a:ext>
            </a:extLst>
          </p:cNvPr>
          <p:cNvSpPr txBox="1"/>
          <p:nvPr/>
        </p:nvSpPr>
        <p:spPr>
          <a:xfrm>
            <a:off x="3007998" y="6072385"/>
            <a:ext cx="3589444" cy="461665"/>
          </a:xfrm>
          <a:prstGeom prst="rect">
            <a:avLst/>
          </a:prstGeom>
          <a:noFill/>
        </p:spPr>
        <p:txBody>
          <a:bodyPr wrap="none" rtlCol="0">
            <a:spAutoFit/>
          </a:bodyPr>
          <a:lstStyle/>
          <a:p>
            <a:r>
              <a:rPr lang="en-US" sz="2400">
                <a:latin typeface="Fira Code" pitchFamily="49" charset="0"/>
                <a:ea typeface="Fira Code" pitchFamily="49" charset="0"/>
                <a:cs typeface="Fira Code" pitchFamily="49" charset="0"/>
              </a:rPr>
              <a:t>with git worktrees</a:t>
            </a:r>
          </a:p>
        </p:txBody>
      </p:sp>
      <p:pic>
        <p:nvPicPr>
          <p:cNvPr id="43" name="Picture 42" descr="A black and white cross&#10;&#10;AI-generated content may be incorrect.">
            <a:extLst>
              <a:ext uri="{FF2B5EF4-FFF2-40B4-BE49-F238E27FC236}">
                <a16:creationId xmlns:a16="http://schemas.microsoft.com/office/drawing/2014/main" id="{79E80218-CF5C-518A-ADFF-D054A733CD80}"/>
              </a:ext>
            </a:extLst>
          </p:cNvPr>
          <p:cNvPicPr>
            <a:picLocks noChangeAspect="1"/>
          </p:cNvPicPr>
          <p:nvPr/>
        </p:nvPicPr>
        <p:blipFill>
          <a:blip r:embed="rId4"/>
          <a:stretch>
            <a:fillRect/>
          </a:stretch>
        </p:blipFill>
        <p:spPr>
          <a:xfrm>
            <a:off x="10673738" y="2273724"/>
            <a:ext cx="450725" cy="432462"/>
          </a:xfrm>
          <a:prstGeom prst="rect">
            <a:avLst/>
          </a:prstGeom>
        </p:spPr>
      </p:pic>
      <p:sp>
        <p:nvSpPr>
          <p:cNvPr id="44" name="TextBox 43">
            <a:extLst>
              <a:ext uri="{FF2B5EF4-FFF2-40B4-BE49-F238E27FC236}">
                <a16:creationId xmlns:a16="http://schemas.microsoft.com/office/drawing/2014/main" id="{2175915B-A516-F28F-2C25-632C076BDE9E}"/>
              </a:ext>
            </a:extLst>
          </p:cNvPr>
          <p:cNvSpPr txBox="1"/>
          <p:nvPr/>
        </p:nvSpPr>
        <p:spPr>
          <a:xfrm>
            <a:off x="10999428" y="4432161"/>
            <a:ext cx="958917" cy="646331"/>
          </a:xfrm>
          <a:prstGeom prst="rect">
            <a:avLst/>
          </a:prstGeom>
          <a:noFill/>
        </p:spPr>
        <p:txBody>
          <a:bodyPr wrap="none" rtlCol="0">
            <a:spAutoFit/>
          </a:bodyPr>
          <a:lstStyle/>
          <a:p>
            <a:r>
              <a:rPr lang="en-US"/>
              <a:t>use bits </a:t>
            </a:r>
          </a:p>
          <a:p>
            <a:r>
              <a:rPr lang="en-US"/>
              <a:t>of both</a:t>
            </a:r>
          </a:p>
        </p:txBody>
      </p:sp>
      <p:sp>
        <p:nvSpPr>
          <p:cNvPr id="45" name="Right Brace 44">
            <a:extLst>
              <a:ext uri="{FF2B5EF4-FFF2-40B4-BE49-F238E27FC236}">
                <a16:creationId xmlns:a16="http://schemas.microsoft.com/office/drawing/2014/main" id="{FB6E4817-6FFD-A6F8-A92B-A9D77B7BD4D5}"/>
              </a:ext>
            </a:extLst>
          </p:cNvPr>
          <p:cNvSpPr/>
          <p:nvPr/>
        </p:nvSpPr>
        <p:spPr>
          <a:xfrm>
            <a:off x="10729977" y="3473497"/>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9" name="Picture 48" descr="A black and white drawing of a stopwatch&#10;&#10;AI-generated content may be incorrect.">
            <a:extLst>
              <a:ext uri="{FF2B5EF4-FFF2-40B4-BE49-F238E27FC236}">
                <a16:creationId xmlns:a16="http://schemas.microsoft.com/office/drawing/2014/main" id="{DF7D28C1-54F3-04F7-F15E-CCA7CD9AD1A5}"/>
              </a:ext>
            </a:extLst>
          </p:cNvPr>
          <p:cNvPicPr>
            <a:picLocks noChangeAspect="1"/>
          </p:cNvPicPr>
          <p:nvPr/>
        </p:nvPicPr>
        <p:blipFill>
          <a:blip r:embed="rId5"/>
          <a:stretch>
            <a:fillRect/>
          </a:stretch>
        </p:blipFill>
        <p:spPr>
          <a:xfrm>
            <a:off x="1809468" y="4193527"/>
            <a:ext cx="504979" cy="561800"/>
          </a:xfrm>
          <a:prstGeom prst="rect">
            <a:avLst/>
          </a:prstGeom>
        </p:spPr>
      </p:pic>
      <p:sp>
        <p:nvSpPr>
          <p:cNvPr id="3" name="TextBox 2">
            <a:extLst>
              <a:ext uri="{FF2B5EF4-FFF2-40B4-BE49-F238E27FC236}">
                <a16:creationId xmlns:a16="http://schemas.microsoft.com/office/drawing/2014/main" id="{D5F340CB-B7F9-B937-7D1C-4F4A935E6627}"/>
              </a:ext>
            </a:extLst>
          </p:cNvPr>
          <p:cNvSpPr txBox="1"/>
          <p:nvPr/>
        </p:nvSpPr>
        <p:spPr>
          <a:xfrm>
            <a:off x="4497142" y="1645450"/>
            <a:ext cx="1071127"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todo.md</a:t>
            </a:r>
          </a:p>
        </p:txBody>
      </p:sp>
      <p:sp>
        <p:nvSpPr>
          <p:cNvPr id="9" name="Rounded Rectangle 8">
            <a:extLst>
              <a:ext uri="{FF2B5EF4-FFF2-40B4-BE49-F238E27FC236}">
                <a16:creationId xmlns:a16="http://schemas.microsoft.com/office/drawing/2014/main" id="{22B9F48D-858B-1E1F-B4A0-2D19E5CDCE19}"/>
              </a:ext>
            </a:extLst>
          </p:cNvPr>
          <p:cNvSpPr/>
          <p:nvPr/>
        </p:nvSpPr>
        <p:spPr>
          <a:xfrm>
            <a:off x="4538315" y="20519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9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22397-ECAC-B8A1-0AA4-523C8A8B494A}"/>
            </a:ext>
          </a:extLst>
        </p:cNvPr>
        <p:cNvGrpSpPr/>
        <p:nvPr/>
      </p:nvGrpSpPr>
      <p:grpSpPr>
        <a:xfrm>
          <a:off x="0" y="0"/>
          <a:ext cx="0" cy="0"/>
          <a:chOff x="0" y="0"/>
          <a:chExt cx="0" cy="0"/>
        </a:xfrm>
      </p:grpSpPr>
      <p:pic>
        <p:nvPicPr>
          <p:cNvPr id="3" name="Picture 2" descr="A screenshot of a game&#10;&#10;AI-generated content may be incorrect.">
            <a:extLst>
              <a:ext uri="{FF2B5EF4-FFF2-40B4-BE49-F238E27FC236}">
                <a16:creationId xmlns:a16="http://schemas.microsoft.com/office/drawing/2014/main" id="{B16E6BC4-1C4E-EA63-B891-F6824030B00E}"/>
              </a:ext>
            </a:extLst>
          </p:cNvPr>
          <p:cNvPicPr>
            <a:picLocks noChangeAspect="1"/>
          </p:cNvPicPr>
          <p:nvPr/>
        </p:nvPicPr>
        <p:blipFill>
          <a:blip r:embed="rId2"/>
          <a:stretch>
            <a:fillRect/>
          </a:stretch>
        </p:blipFill>
        <p:spPr>
          <a:xfrm>
            <a:off x="173640" y="1075764"/>
            <a:ext cx="3658772" cy="3748131"/>
          </a:xfrm>
          <a:prstGeom prst="rect">
            <a:avLst/>
          </a:prstGeom>
        </p:spPr>
      </p:pic>
      <p:pic>
        <p:nvPicPr>
          <p:cNvPr id="5" name="Picture 4" descr="A screenshot of a computer game&#10;&#10;AI-generated content may be incorrect.">
            <a:extLst>
              <a:ext uri="{FF2B5EF4-FFF2-40B4-BE49-F238E27FC236}">
                <a16:creationId xmlns:a16="http://schemas.microsoft.com/office/drawing/2014/main" id="{EF054A37-975C-B38D-2227-F8F5AB6630BB}"/>
              </a:ext>
            </a:extLst>
          </p:cNvPr>
          <p:cNvPicPr>
            <a:picLocks noChangeAspect="1"/>
          </p:cNvPicPr>
          <p:nvPr/>
        </p:nvPicPr>
        <p:blipFill>
          <a:blip r:embed="rId3"/>
          <a:stretch>
            <a:fillRect/>
          </a:stretch>
        </p:blipFill>
        <p:spPr>
          <a:xfrm>
            <a:off x="4038602" y="1075763"/>
            <a:ext cx="4114796" cy="3748131"/>
          </a:xfrm>
          <a:prstGeom prst="rect">
            <a:avLst/>
          </a:prstGeom>
        </p:spPr>
      </p:pic>
      <p:sp>
        <p:nvSpPr>
          <p:cNvPr id="8" name="Rounded Rectangle 7">
            <a:extLst>
              <a:ext uri="{FF2B5EF4-FFF2-40B4-BE49-F238E27FC236}">
                <a16:creationId xmlns:a16="http://schemas.microsoft.com/office/drawing/2014/main" id="{9DC4B206-FC2F-6C10-B2EF-FC7191082113}"/>
              </a:ext>
            </a:extLst>
          </p:cNvPr>
          <p:cNvSpPr/>
          <p:nvPr/>
        </p:nvSpPr>
        <p:spPr>
          <a:xfrm>
            <a:off x="685801" y="2785102"/>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game&#10;&#10;AI-generated content may be incorrect.">
            <a:extLst>
              <a:ext uri="{FF2B5EF4-FFF2-40B4-BE49-F238E27FC236}">
                <a16:creationId xmlns:a16="http://schemas.microsoft.com/office/drawing/2014/main" id="{A6A0B680-3A55-1A99-228B-CDE09EBAA147}"/>
              </a:ext>
            </a:extLst>
          </p:cNvPr>
          <p:cNvPicPr>
            <a:picLocks noChangeAspect="1"/>
          </p:cNvPicPr>
          <p:nvPr/>
        </p:nvPicPr>
        <p:blipFill>
          <a:blip r:embed="rId4"/>
          <a:stretch>
            <a:fillRect/>
          </a:stretch>
        </p:blipFill>
        <p:spPr>
          <a:xfrm>
            <a:off x="8408959" y="1075762"/>
            <a:ext cx="3316208" cy="3748131"/>
          </a:xfrm>
          <a:prstGeom prst="rect">
            <a:avLst/>
          </a:prstGeom>
        </p:spPr>
      </p:pic>
      <p:sp>
        <p:nvSpPr>
          <p:cNvPr id="9" name="Rounded Rectangle 8">
            <a:extLst>
              <a:ext uri="{FF2B5EF4-FFF2-40B4-BE49-F238E27FC236}">
                <a16:creationId xmlns:a16="http://schemas.microsoft.com/office/drawing/2014/main" id="{02D71590-57A2-08E9-3484-31B5F104F91B}"/>
              </a:ext>
            </a:extLst>
          </p:cNvPr>
          <p:cNvSpPr/>
          <p:nvPr/>
        </p:nvSpPr>
        <p:spPr>
          <a:xfrm>
            <a:off x="8787352" y="3963179"/>
            <a:ext cx="452717" cy="424263"/>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1FFBD907-70E3-8226-7D82-A6B98A1E2988}"/>
              </a:ext>
            </a:extLst>
          </p:cNvPr>
          <p:cNvSpPr/>
          <p:nvPr/>
        </p:nvSpPr>
        <p:spPr>
          <a:xfrm>
            <a:off x="4623549" y="3374531"/>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ame&#10;&#10;AI-generated content may be incorrect.">
            <a:extLst>
              <a:ext uri="{FF2B5EF4-FFF2-40B4-BE49-F238E27FC236}">
                <a16:creationId xmlns:a16="http://schemas.microsoft.com/office/drawing/2014/main" id="{CA516E0F-D38F-7FF8-30A3-063ED78B40CD}"/>
              </a:ext>
            </a:extLst>
          </p:cNvPr>
          <p:cNvPicPr>
            <a:picLocks noChangeAspect="1"/>
          </p:cNvPicPr>
          <p:nvPr/>
        </p:nvPicPr>
        <p:blipFill>
          <a:blip r:embed="rId2"/>
          <a:stretch>
            <a:fillRect/>
          </a:stretch>
        </p:blipFill>
        <p:spPr>
          <a:xfrm>
            <a:off x="3696706" y="1186703"/>
            <a:ext cx="3994730" cy="4484594"/>
          </a:xfrm>
          <a:prstGeom prst="rect">
            <a:avLst/>
          </a:prstGeom>
        </p:spPr>
      </p:pic>
      <p:sp>
        <p:nvSpPr>
          <p:cNvPr id="2" name="TextBox 1">
            <a:extLst>
              <a:ext uri="{FF2B5EF4-FFF2-40B4-BE49-F238E27FC236}">
                <a16:creationId xmlns:a16="http://schemas.microsoft.com/office/drawing/2014/main" id="{FA11AF84-7EA2-ECEC-9DF0-D8D3F3F682C9}"/>
              </a:ext>
            </a:extLst>
          </p:cNvPr>
          <p:cNvSpPr txBox="1"/>
          <p:nvPr/>
        </p:nvSpPr>
        <p:spPr>
          <a:xfrm>
            <a:off x="4661192" y="5964702"/>
            <a:ext cx="2065758" cy="369332"/>
          </a:xfrm>
          <a:prstGeom prst="rect">
            <a:avLst/>
          </a:prstGeom>
          <a:noFill/>
        </p:spPr>
        <p:txBody>
          <a:bodyPr wrap="none" rtlCol="0">
            <a:spAutoFit/>
          </a:bodyPr>
          <a:lstStyle/>
          <a:p>
            <a:r>
              <a:rPr lang="en-US"/>
              <a:t>arrows + movement</a:t>
            </a:r>
          </a:p>
        </p:txBody>
      </p:sp>
    </p:spTree>
    <p:extLst>
      <p:ext uri="{BB962C8B-B14F-4D97-AF65-F5344CB8AC3E}">
        <p14:creationId xmlns:p14="http://schemas.microsoft.com/office/powerpoint/2010/main" val="2010959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A1565-8600-455C-A5F0-D6CAA92B5A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266FA6-6AAF-7477-7CBF-784228700142}"/>
              </a:ext>
            </a:extLst>
          </p:cNvPr>
          <p:cNvSpPr txBox="1"/>
          <p:nvPr/>
        </p:nvSpPr>
        <p:spPr>
          <a:xfrm>
            <a:off x="2856408" y="2980019"/>
            <a:ext cx="6134821" cy="769441"/>
          </a:xfrm>
          <a:prstGeom prst="rect">
            <a:avLst/>
          </a:prstGeom>
          <a:noFill/>
        </p:spPr>
        <p:txBody>
          <a:bodyPr wrap="none" rtlCol="0">
            <a:spAutoFit/>
          </a:bodyPr>
          <a:lstStyle/>
          <a:p>
            <a:r>
              <a:rPr lang="en-US" sz="4400">
                <a:solidFill>
                  <a:schemeClr val="tx1">
                    <a:lumMod val="50000"/>
                    <a:lumOff val="50000"/>
                  </a:schemeClr>
                </a:solidFill>
              </a:rPr>
              <a:t>#13) </a:t>
            </a:r>
            <a:r>
              <a:rPr lang="en-US" sz="4400" dirty="0"/>
              <a:t>Offload Determinism</a:t>
            </a:r>
          </a:p>
        </p:txBody>
      </p:sp>
      <p:cxnSp>
        <p:nvCxnSpPr>
          <p:cNvPr id="4" name="Straight Connector 3">
            <a:extLst>
              <a:ext uri="{FF2B5EF4-FFF2-40B4-BE49-F238E27FC236}">
                <a16:creationId xmlns:a16="http://schemas.microsoft.com/office/drawing/2014/main" id="{F4E130E0-D7F7-3A36-5145-105A7D36DA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CC8C2F2-366C-4405-3867-ABE96362F43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5CC0135-F40D-5FAB-7EC8-E09C2D97717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8E7D1CD2-5ED6-5C33-CF97-8C222A20358A}"/>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13" name="TextBox 12">
            <a:extLst>
              <a:ext uri="{FF2B5EF4-FFF2-40B4-BE49-F238E27FC236}">
                <a16:creationId xmlns:a16="http://schemas.microsoft.com/office/drawing/2014/main" id="{5228529E-244C-1D77-74AB-7B6BAF2F7FF4}"/>
              </a:ext>
            </a:extLst>
          </p:cNvPr>
          <p:cNvSpPr txBox="1"/>
          <p:nvPr/>
        </p:nvSpPr>
        <p:spPr>
          <a:xfrm>
            <a:off x="6850966" y="3767751"/>
            <a:ext cx="4085287" cy="369332"/>
          </a:xfrm>
          <a:prstGeom prst="rect">
            <a:avLst/>
          </a:prstGeom>
          <a:noFill/>
        </p:spPr>
        <p:txBody>
          <a:bodyPr wrap="square">
            <a:spAutoFit/>
          </a:bodyPr>
          <a:lstStyle/>
          <a:p>
            <a:r>
              <a:rPr lang="en-US" dirty="0"/>
              <a:t>script everything that can be scripted</a:t>
            </a:r>
          </a:p>
        </p:txBody>
      </p:sp>
    </p:spTree>
    <p:extLst>
      <p:ext uri="{BB962C8B-B14F-4D97-AF65-F5344CB8AC3E}">
        <p14:creationId xmlns:p14="http://schemas.microsoft.com/office/powerpoint/2010/main" val="3940914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qr code&#10;&#10;AI-generated content may be incorrect.">
            <a:extLst>
              <a:ext uri="{FF2B5EF4-FFF2-40B4-BE49-F238E27FC236}">
                <a16:creationId xmlns:a16="http://schemas.microsoft.com/office/drawing/2014/main" id="{0212B250-D038-B934-A80E-15B1DF2A83A2}"/>
              </a:ext>
            </a:extLst>
          </p:cNvPr>
          <p:cNvPicPr>
            <a:picLocks noChangeAspect="1"/>
          </p:cNvPicPr>
          <p:nvPr/>
        </p:nvPicPr>
        <p:blipFill>
          <a:blip r:embed="rId3"/>
          <a:stretch>
            <a:fillRect/>
          </a:stretch>
        </p:blipFill>
        <p:spPr>
          <a:xfrm>
            <a:off x="3233640" y="260919"/>
            <a:ext cx="5724719" cy="6336162"/>
          </a:xfrm>
          <a:prstGeom prst="rect">
            <a:avLst/>
          </a:prstGeom>
        </p:spPr>
      </p:pic>
      <p:sp>
        <p:nvSpPr>
          <p:cNvPr id="2" name="Rounded Rectangle 1">
            <a:extLst>
              <a:ext uri="{FF2B5EF4-FFF2-40B4-BE49-F238E27FC236}">
                <a16:creationId xmlns:a16="http://schemas.microsoft.com/office/drawing/2014/main" id="{DF450C5B-5973-B572-5D90-10CE98187873}"/>
              </a:ext>
            </a:extLst>
          </p:cNvPr>
          <p:cNvSpPr/>
          <p:nvPr/>
        </p:nvSpPr>
        <p:spPr>
          <a:xfrm>
            <a:off x="3361766" y="571500"/>
            <a:ext cx="2675964" cy="5230906"/>
          </a:xfrm>
          <a:prstGeom prst="roundRect">
            <a:avLst>
              <a:gd name="adj" fmla="val 2786"/>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2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diagram of a business diagram&#10;&#10;AI-generated content may be incorrect.">
            <a:extLst>
              <a:ext uri="{FF2B5EF4-FFF2-40B4-BE49-F238E27FC236}">
                <a16:creationId xmlns:a16="http://schemas.microsoft.com/office/drawing/2014/main" id="{B891BD59-8B19-0924-00F4-F27506C77136}"/>
              </a:ext>
            </a:extLst>
          </p:cNvPr>
          <p:cNvPicPr>
            <a:picLocks noChangeAspect="1"/>
          </p:cNvPicPr>
          <p:nvPr/>
        </p:nvPicPr>
        <p:blipFill>
          <a:blip r:embed="rId2"/>
          <a:stretch>
            <a:fillRect/>
          </a:stretch>
        </p:blipFill>
        <p:spPr>
          <a:xfrm>
            <a:off x="1046473" y="195942"/>
            <a:ext cx="9182749" cy="5733144"/>
          </a:xfrm>
          <a:prstGeom prst="rect">
            <a:avLst/>
          </a:prstGeom>
        </p:spPr>
      </p:pic>
      <p:sp>
        <p:nvSpPr>
          <p:cNvPr id="14" name="Rectangle 13">
            <a:extLst>
              <a:ext uri="{FF2B5EF4-FFF2-40B4-BE49-F238E27FC236}">
                <a16:creationId xmlns:a16="http://schemas.microsoft.com/office/drawing/2014/main" id="{0F61E8D1-BC26-23ED-8673-337B62C8FACD}"/>
              </a:ext>
            </a:extLst>
          </p:cNvPr>
          <p:cNvSpPr/>
          <p:nvPr/>
        </p:nvSpPr>
        <p:spPr>
          <a:xfrm>
            <a:off x="881464" y="-7257"/>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99925C-CD1D-5B69-5AA2-BD2FB47EAC23}"/>
              </a:ext>
            </a:extLst>
          </p:cNvPr>
          <p:cNvSpPr/>
          <p:nvPr/>
        </p:nvSpPr>
        <p:spPr>
          <a:xfrm>
            <a:off x="3033486" y="195942"/>
            <a:ext cx="8788400" cy="59363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7EC6E4-4BF1-2E69-D1F7-A323C9056024}"/>
              </a:ext>
            </a:extLst>
          </p:cNvPr>
          <p:cNvSpPr/>
          <p:nvPr/>
        </p:nvSpPr>
        <p:spPr>
          <a:xfrm>
            <a:off x="1132115" y="3614057"/>
            <a:ext cx="1901371" cy="132805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08CCCA-686B-16BF-5BEB-085EF49F7A7D}"/>
              </a:ext>
            </a:extLst>
          </p:cNvPr>
          <p:cNvSpPr/>
          <p:nvPr/>
        </p:nvSpPr>
        <p:spPr>
          <a:xfrm>
            <a:off x="786272" y="1972603"/>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6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98A88-216D-679C-E67B-37DBA0C508B1}"/>
              </a:ext>
            </a:extLst>
          </p:cNvPr>
          <p:cNvSpPr txBox="1"/>
          <p:nvPr/>
        </p:nvSpPr>
        <p:spPr>
          <a:xfrm>
            <a:off x="1774812" y="2564531"/>
            <a:ext cx="8487983" cy="1446550"/>
          </a:xfrm>
          <a:prstGeom prst="rect">
            <a:avLst/>
          </a:prstGeom>
          <a:noFill/>
        </p:spPr>
        <p:txBody>
          <a:bodyPr wrap="square" rtlCol="0">
            <a:spAutoFit/>
          </a:bodyPr>
          <a:lstStyle/>
          <a:p>
            <a:pPr algn="ctr"/>
            <a:r>
              <a:rPr lang="en-US" sz="4400" i="1" dirty="0">
                <a:solidFill>
                  <a:schemeClr val="bg1">
                    <a:lumMod val="50000"/>
                  </a:schemeClr>
                </a:solidFill>
              </a:rPr>
              <a:t>“Take a screenshot of the current page using Puppeteer MCP”</a:t>
            </a:r>
          </a:p>
        </p:txBody>
      </p:sp>
      <p:sp>
        <p:nvSpPr>
          <p:cNvPr id="8" name="TextBox 7">
            <a:extLst>
              <a:ext uri="{FF2B5EF4-FFF2-40B4-BE49-F238E27FC236}">
                <a16:creationId xmlns:a16="http://schemas.microsoft.com/office/drawing/2014/main" id="{B49C15DA-E4E6-4DF4-3A4B-B868B47E4CA9}"/>
              </a:ext>
            </a:extLst>
          </p:cNvPr>
          <p:cNvSpPr txBox="1"/>
          <p:nvPr/>
        </p:nvSpPr>
        <p:spPr>
          <a:xfrm rot="18980617">
            <a:off x="3114676" y="1920351"/>
            <a:ext cx="6094878" cy="1569660"/>
          </a:xfrm>
          <a:prstGeom prst="rect">
            <a:avLst/>
          </a:prstGeom>
          <a:noFill/>
        </p:spPr>
        <p:txBody>
          <a:bodyPr wrap="square">
            <a:spAutoFit/>
          </a:bodyPr>
          <a:lstStyle/>
          <a:p>
            <a:r>
              <a:rPr lang="en-US" sz="9600"/>
              <a:t>unreliable</a:t>
            </a:r>
          </a:p>
        </p:txBody>
      </p:sp>
    </p:spTree>
    <p:extLst>
      <p:ext uri="{BB962C8B-B14F-4D97-AF65-F5344CB8AC3E}">
        <p14:creationId xmlns:p14="http://schemas.microsoft.com/office/powerpoint/2010/main" val="42155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FAB66-DEB6-B07F-8243-9C08F23C5EF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4C2E38-C927-B8DD-9D6E-F2D9EDEC0F21}"/>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99B67630-3DB4-1ACE-0BF8-E0B4AD99FB0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69E3D1D-721A-F99C-41D4-F71B2322485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04A6D774-1C6A-4A59-0943-8FA296AFCFD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2B9EC7C-E423-A5D2-D919-51402B5CCF71}"/>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DA5D4F7-ABF0-A6A3-6AC4-31614A084E0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604729A2-6063-5DF6-7AB7-A8EB30B5F6BE}"/>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57A04C7-C839-C06C-5ECA-993962D9CC58}"/>
              </a:ext>
            </a:extLst>
          </p:cNvPr>
          <p:cNvPicPr>
            <a:picLocks noChangeAspect="1"/>
          </p:cNvPicPr>
          <p:nvPr/>
        </p:nvPicPr>
        <p:blipFill>
          <a:blip r:embed="rId4"/>
          <a:stretch>
            <a:fillRect/>
          </a:stretch>
        </p:blipFill>
        <p:spPr>
          <a:xfrm>
            <a:off x="-26343" y="0"/>
            <a:ext cx="12269402" cy="14823817"/>
          </a:xfrm>
          <a:prstGeom prst="rect">
            <a:avLst/>
          </a:prstGeom>
        </p:spPr>
      </p:pic>
      <p:sp>
        <p:nvSpPr>
          <p:cNvPr id="5" name="Rectangle 4">
            <a:extLst>
              <a:ext uri="{FF2B5EF4-FFF2-40B4-BE49-F238E27FC236}">
                <a16:creationId xmlns:a16="http://schemas.microsoft.com/office/drawing/2014/main" id="{2C2DD5C6-83D3-B4B6-F953-31FB24A3DADC}"/>
              </a:ext>
            </a:extLst>
          </p:cNvPr>
          <p:cNvSpPr/>
          <p:nvPr/>
        </p:nvSpPr>
        <p:spPr>
          <a:xfrm>
            <a:off x="-38700" y="1425891"/>
            <a:ext cx="12269402"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BA9A3F-9293-E181-BA3E-DB903A369421}"/>
              </a:ext>
            </a:extLst>
          </p:cNvPr>
          <p:cNvSpPr/>
          <p:nvPr/>
        </p:nvSpPr>
        <p:spPr>
          <a:xfrm>
            <a:off x="1237719" y="309083"/>
            <a:ext cx="2308638" cy="27982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F7051ED-53B4-15F7-A48F-51C6020AE2A2}"/>
              </a:ext>
            </a:extLst>
          </p:cNvPr>
          <p:cNvSpPr/>
          <p:nvPr/>
        </p:nvSpPr>
        <p:spPr>
          <a:xfrm>
            <a:off x="4810419" y="13116"/>
            <a:ext cx="143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white arrows in a circle&#10;&#10;AI-generated content may be incorrect.">
            <a:extLst>
              <a:ext uri="{FF2B5EF4-FFF2-40B4-BE49-F238E27FC236}">
                <a16:creationId xmlns:a16="http://schemas.microsoft.com/office/drawing/2014/main" id="{130AF8CC-ED31-C92E-63C8-3EE3D8A94165}"/>
              </a:ext>
            </a:extLst>
          </p:cNvPr>
          <p:cNvPicPr>
            <a:picLocks noChangeAspect="1"/>
          </p:cNvPicPr>
          <p:nvPr/>
        </p:nvPicPr>
        <p:blipFill>
          <a:blip r:embed="rId5"/>
          <a:stretch>
            <a:fillRect/>
          </a:stretch>
        </p:blipFill>
        <p:spPr>
          <a:xfrm>
            <a:off x="9666863" y="4488011"/>
            <a:ext cx="1619938" cy="1787808"/>
          </a:xfrm>
          <a:prstGeom prst="ellipse">
            <a:avLst/>
          </a:prstGeom>
          <a:ln>
            <a:noFill/>
          </a:ln>
          <a:effectLst>
            <a:softEdge rad="112500"/>
          </a:effectLst>
        </p:spPr>
      </p:pic>
    </p:spTree>
    <p:extLst>
      <p:ext uri="{BB962C8B-B14F-4D97-AF65-F5344CB8AC3E}">
        <p14:creationId xmlns:p14="http://schemas.microsoft.com/office/powerpoint/2010/main" val="261861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050C7-EBC9-EF92-E7B6-4FFA93A7E10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51081C7-1827-0EF4-B9D4-98CD053EB3B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1C1ABB6B-8688-0EE1-4D9E-EBBE162F45F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A5EBF354-8F29-8906-669A-1840AB05B73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C63392-C92A-CB48-2D6E-5ADC75650C7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6342867-54B7-8DCF-C70A-B318FA7E43AC}"/>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FEE3953-5D0B-3F64-60B6-BBD341DC79D0}"/>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9941E218-A66F-D64C-74C3-EDC04F83A0E8}"/>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A34609DE-5614-A496-6410-198E6DB4DE14}"/>
              </a:ext>
            </a:extLst>
          </p:cNvPr>
          <p:cNvPicPr>
            <a:picLocks noChangeAspect="1"/>
          </p:cNvPicPr>
          <p:nvPr/>
        </p:nvPicPr>
        <p:blipFill>
          <a:blip r:embed="rId4"/>
          <a:stretch>
            <a:fillRect/>
          </a:stretch>
        </p:blipFill>
        <p:spPr>
          <a:xfrm>
            <a:off x="-6566" y="0"/>
            <a:ext cx="12269402" cy="14823817"/>
          </a:xfrm>
          <a:prstGeom prst="rect">
            <a:avLst/>
          </a:prstGeom>
        </p:spPr>
      </p:pic>
      <p:sp>
        <p:nvSpPr>
          <p:cNvPr id="5" name="Rectangle 4">
            <a:extLst>
              <a:ext uri="{FF2B5EF4-FFF2-40B4-BE49-F238E27FC236}">
                <a16:creationId xmlns:a16="http://schemas.microsoft.com/office/drawing/2014/main" id="{944D8118-0337-D5D6-DD2A-993402A8BB02}"/>
              </a:ext>
            </a:extLst>
          </p:cNvPr>
          <p:cNvSpPr/>
          <p:nvPr/>
        </p:nvSpPr>
        <p:spPr>
          <a:xfrm>
            <a:off x="0" y="5872480"/>
            <a:ext cx="12333673"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B3C2C5-0D1F-8319-04D1-228C9184B756}"/>
              </a:ext>
            </a:extLst>
          </p:cNvPr>
          <p:cNvSpPr/>
          <p:nvPr/>
        </p:nvSpPr>
        <p:spPr>
          <a:xfrm>
            <a:off x="209174" y="5383006"/>
            <a:ext cx="179234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86A3-B3BB-7C55-9593-F58F70E768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C9C2130-E4B9-C139-43A0-D6B19C9F71E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E68E355-EC59-B147-6DFF-8AAD92C505B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195D291-6A4B-99E9-8F16-BBBEA3C9997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78FE3A-7C56-C95B-B5C6-2F0A6A9D89E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2D4D43B-2804-16F3-F2A0-09A7C12E4365}"/>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DD01D3-3C82-AFBE-0D07-239648EF12E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734CEF71-76E6-46AC-76E7-F2666B07620F}"/>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D109AD0-768C-E6CD-0ABD-EC5DE2015B0D}"/>
              </a:ext>
            </a:extLst>
          </p:cNvPr>
          <p:cNvPicPr>
            <a:picLocks noChangeAspect="1"/>
          </p:cNvPicPr>
          <p:nvPr/>
        </p:nvPicPr>
        <p:blipFill>
          <a:blip r:embed="rId4"/>
          <a:stretch>
            <a:fillRect/>
          </a:stretch>
        </p:blipFill>
        <p:spPr>
          <a:xfrm>
            <a:off x="-13987" y="-7965817"/>
            <a:ext cx="12269402" cy="14823817"/>
          </a:xfrm>
          <a:prstGeom prst="rect">
            <a:avLst/>
          </a:prstGeom>
        </p:spPr>
      </p:pic>
      <p:sp>
        <p:nvSpPr>
          <p:cNvPr id="5" name="Rectangle 4">
            <a:extLst>
              <a:ext uri="{FF2B5EF4-FFF2-40B4-BE49-F238E27FC236}">
                <a16:creationId xmlns:a16="http://schemas.microsoft.com/office/drawing/2014/main" id="{52FD75E3-E0AB-B1C8-5466-2F86F92F8C3A}"/>
              </a:ext>
            </a:extLst>
          </p:cNvPr>
          <p:cNvSpPr/>
          <p:nvPr/>
        </p:nvSpPr>
        <p:spPr>
          <a:xfrm>
            <a:off x="1" y="7414984"/>
            <a:ext cx="12255414" cy="7751443"/>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B5BFFC0-2DE3-6854-D3DE-72DADF570A0B}"/>
              </a:ext>
            </a:extLst>
          </p:cNvPr>
          <p:cNvSpPr/>
          <p:nvPr/>
        </p:nvSpPr>
        <p:spPr>
          <a:xfrm>
            <a:off x="4486534" y="1784717"/>
            <a:ext cx="42713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FDC7D6D5-E0B4-4BD7-11AA-3249C8EC90B5}"/>
              </a:ext>
            </a:extLst>
          </p:cNvPr>
          <p:cNvSpPr/>
          <p:nvPr/>
        </p:nvSpPr>
        <p:spPr>
          <a:xfrm>
            <a:off x="209174" y="4599404"/>
            <a:ext cx="934122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0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FB49-8581-8BA5-E113-E2655DF43C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C44F7F-2B48-7BC7-9AE0-16600603D811}"/>
              </a:ext>
            </a:extLst>
          </p:cNvPr>
          <p:cNvSpPr txBox="1"/>
          <p:nvPr/>
        </p:nvSpPr>
        <p:spPr>
          <a:xfrm>
            <a:off x="2021442" y="3793552"/>
            <a:ext cx="8487983" cy="769441"/>
          </a:xfrm>
          <a:prstGeom prst="rect">
            <a:avLst/>
          </a:prstGeom>
          <a:noFill/>
        </p:spPr>
        <p:txBody>
          <a:bodyPr wrap="square" rtlCol="0">
            <a:spAutoFit/>
          </a:bodyPr>
          <a:lstStyle/>
          <a:p>
            <a:pPr marL="571500" indent="-571500">
              <a:buFont typeface="Arial" panose="020B0604020202020204" pitchFamily="34" charset="0"/>
              <a:buChar char="•"/>
            </a:pPr>
            <a:r>
              <a:rPr lang="en-US" sz="4400" i="1" dirty="0">
                <a:solidFill>
                  <a:schemeClr val="bg1">
                    <a:lumMod val="50000"/>
                  </a:schemeClr>
                </a:solidFill>
              </a:rPr>
              <a:t>“run </a:t>
            </a:r>
            <a:r>
              <a:rPr lang="en-US" sz="4400" dirty="0"/>
              <a:t>capture_screenshot.sh</a:t>
            </a:r>
            <a:r>
              <a:rPr lang="en-US" sz="4400" i="1" dirty="0">
                <a:solidFill>
                  <a:schemeClr val="bg1">
                    <a:lumMod val="50000"/>
                  </a:schemeClr>
                </a:solidFill>
              </a:rPr>
              <a:t>”</a:t>
            </a:r>
          </a:p>
        </p:txBody>
      </p:sp>
      <p:sp>
        <p:nvSpPr>
          <p:cNvPr id="3" name="TextBox 2">
            <a:extLst>
              <a:ext uri="{FF2B5EF4-FFF2-40B4-BE49-F238E27FC236}">
                <a16:creationId xmlns:a16="http://schemas.microsoft.com/office/drawing/2014/main" id="{09610376-6DF3-9796-CDAE-E3D2AAFA969A}"/>
              </a:ext>
            </a:extLst>
          </p:cNvPr>
          <p:cNvSpPr txBox="1"/>
          <p:nvPr/>
        </p:nvSpPr>
        <p:spPr>
          <a:xfrm>
            <a:off x="2021442" y="2356563"/>
            <a:ext cx="8413476" cy="707886"/>
          </a:xfrm>
          <a:prstGeom prst="rect">
            <a:avLst/>
          </a:prstGeom>
          <a:noFill/>
        </p:spPr>
        <p:txBody>
          <a:bodyPr wrap="square" rtlCol="0">
            <a:spAutoFit/>
          </a:bodyPr>
          <a:lstStyle/>
          <a:p>
            <a:pPr marL="571500" indent="-571500">
              <a:buFont typeface="Arial" panose="020B0604020202020204" pitchFamily="34" charset="0"/>
              <a:buChar char="•"/>
            </a:pPr>
            <a:r>
              <a:rPr lang="en-US" sz="4000" i="1" dirty="0">
                <a:latin typeface="Fira Code" pitchFamily="49" charset="0"/>
                <a:ea typeface="Fira Code" pitchFamily="49" charset="0"/>
                <a:cs typeface="Fira Code" pitchFamily="49" charset="0"/>
              </a:rPr>
              <a:t>./</a:t>
            </a:r>
            <a:r>
              <a:rPr lang="en-US" sz="4000" dirty="0">
                <a:latin typeface="Fira Code" pitchFamily="49" charset="0"/>
                <a:ea typeface="Fira Code" pitchFamily="49" charset="0"/>
                <a:cs typeface="Fira Code" pitchFamily="49" charset="0"/>
              </a:rPr>
              <a:t>capture_screenshot.sh</a:t>
            </a:r>
            <a:endParaRPr lang="en-US" sz="4000" i="1" dirty="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79616C0F-FA2B-4B5E-D6C4-2FAE25D5361E}"/>
              </a:ext>
            </a:extLst>
          </p:cNvPr>
          <p:cNvSpPr txBox="1"/>
          <p:nvPr/>
        </p:nvSpPr>
        <p:spPr>
          <a:xfrm>
            <a:off x="3593349" y="904039"/>
            <a:ext cx="3900427" cy="830997"/>
          </a:xfrm>
          <a:prstGeom prst="rect">
            <a:avLst/>
          </a:prstGeom>
          <a:noFill/>
        </p:spPr>
        <p:txBody>
          <a:bodyPr wrap="none" rtlCol="0">
            <a:spAutoFit/>
          </a:bodyPr>
          <a:lstStyle/>
          <a:p>
            <a:r>
              <a:rPr lang="en-US" sz="4800">
                <a:solidFill>
                  <a:schemeClr val="accent5">
                    <a:lumMod val="50000"/>
                  </a:schemeClr>
                </a:solidFill>
                <a:latin typeface="Ink Free" panose="03080402000500000000" pitchFamily="66" charset="0"/>
              </a:rPr>
              <a:t>Created a tool</a:t>
            </a:r>
          </a:p>
        </p:txBody>
      </p:sp>
    </p:spTree>
    <p:extLst>
      <p:ext uri="{BB962C8B-B14F-4D97-AF65-F5344CB8AC3E}">
        <p14:creationId xmlns:p14="http://schemas.microsoft.com/office/powerpoint/2010/main" val="138586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16304-9911-D60D-D64F-6C1F3EF648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42802AA-CDE8-1670-1F5F-B3D425C0EAB1}"/>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637106AB-FB15-72BB-1138-3856A72F7D6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CC0A4153-B86F-ACD5-A183-99B691B11EE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7" name="TextBox 6">
            <a:extLst>
              <a:ext uri="{FF2B5EF4-FFF2-40B4-BE49-F238E27FC236}">
                <a16:creationId xmlns:a16="http://schemas.microsoft.com/office/drawing/2014/main" id="{09690CFA-7D50-0C71-4D77-587579E5C9EE}"/>
              </a:ext>
            </a:extLst>
          </p:cNvPr>
          <p:cNvSpPr txBox="1"/>
          <p:nvPr/>
        </p:nvSpPr>
        <p:spPr>
          <a:xfrm>
            <a:off x="4287198" y="4125423"/>
            <a:ext cx="3297698" cy="646331"/>
          </a:xfrm>
          <a:prstGeom prst="rect">
            <a:avLst/>
          </a:prstGeom>
          <a:noFill/>
        </p:spPr>
        <p:txBody>
          <a:bodyPr wrap="none" rtlCol="0">
            <a:spAutoFit/>
          </a:bodyPr>
          <a:lstStyle/>
          <a:p>
            <a:r>
              <a:rPr lang="en-US" sz="3600"/>
              <a:t>AI “hallucinates”</a:t>
            </a:r>
            <a:endParaRPr lang="en-US" sz="3600" b="1"/>
          </a:p>
        </p:txBody>
      </p:sp>
      <p:sp>
        <p:nvSpPr>
          <p:cNvPr id="10" name="TextBox 9">
            <a:extLst>
              <a:ext uri="{FF2B5EF4-FFF2-40B4-BE49-F238E27FC236}">
                <a16:creationId xmlns:a16="http://schemas.microsoft.com/office/drawing/2014/main" id="{4D976E62-68C4-4F4C-B65D-4FBA5B206C3F}"/>
              </a:ext>
            </a:extLst>
          </p:cNvPr>
          <p:cNvSpPr txBox="1"/>
          <p:nvPr/>
        </p:nvSpPr>
        <p:spPr>
          <a:xfrm>
            <a:off x="4278254" y="4965630"/>
            <a:ext cx="5006939" cy="461665"/>
          </a:xfrm>
          <a:prstGeom prst="rect">
            <a:avLst/>
          </a:prstGeom>
          <a:noFill/>
        </p:spPr>
        <p:txBody>
          <a:bodyPr wrap="square" rtlCol="0">
            <a:spAutoFit/>
          </a:bodyPr>
          <a:lstStyle/>
          <a:p>
            <a:pPr marL="342900" indent="-342900">
              <a:buFont typeface="Arial" panose="020B0604020202020204" pitchFamily="34" charset="0"/>
              <a:buChar char="•"/>
            </a:pPr>
            <a:r>
              <a:rPr lang="en-US" sz="2400"/>
              <a:t>can confidently make things up</a:t>
            </a:r>
          </a:p>
        </p:txBody>
      </p:sp>
    </p:spTree>
    <p:extLst>
      <p:ext uri="{BB962C8B-B14F-4D97-AF65-F5344CB8AC3E}">
        <p14:creationId xmlns:p14="http://schemas.microsoft.com/office/powerpoint/2010/main" val="14260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CD41D-8A25-1FEB-CC5A-021C03DFF3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57B4FC-BBC7-0774-7BF9-980D5C86AC8F}"/>
              </a:ext>
            </a:extLst>
          </p:cNvPr>
          <p:cNvSpPr txBox="1"/>
          <p:nvPr/>
        </p:nvSpPr>
        <p:spPr>
          <a:xfrm>
            <a:off x="3588147" y="3044279"/>
            <a:ext cx="5015706" cy="769441"/>
          </a:xfrm>
          <a:prstGeom prst="rect">
            <a:avLst/>
          </a:prstGeom>
          <a:noFill/>
        </p:spPr>
        <p:txBody>
          <a:bodyPr wrap="square" rtlCol="0">
            <a:spAutoFit/>
          </a:bodyPr>
          <a:lstStyle/>
          <a:p>
            <a:r>
              <a:rPr lang="en-US" sz="4400" i="1">
                <a:solidFill>
                  <a:srgbClr val="002060"/>
                </a:solidFill>
              </a:rPr>
              <a:t>Code is self-verifiable</a:t>
            </a:r>
          </a:p>
        </p:txBody>
      </p:sp>
    </p:spTree>
    <p:extLst>
      <p:ext uri="{BB962C8B-B14F-4D97-AF65-F5344CB8AC3E}">
        <p14:creationId xmlns:p14="http://schemas.microsoft.com/office/powerpoint/2010/main" val="4193566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06B8-6374-9487-0946-DDC79FE3CF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1D7293-5DF8-A3BD-E51B-37A91A23D3FB}"/>
              </a:ext>
            </a:extLst>
          </p:cNvPr>
          <p:cNvSpPr txBox="1"/>
          <p:nvPr/>
        </p:nvSpPr>
        <p:spPr>
          <a:xfrm>
            <a:off x="2510012" y="3017045"/>
            <a:ext cx="6097567" cy="769441"/>
          </a:xfrm>
          <a:prstGeom prst="rect">
            <a:avLst/>
          </a:prstGeom>
          <a:noFill/>
        </p:spPr>
        <p:txBody>
          <a:bodyPr wrap="none" rtlCol="0">
            <a:spAutoFit/>
          </a:bodyPr>
          <a:lstStyle/>
          <a:p>
            <a:r>
              <a:rPr lang="en-US" sz="4400">
                <a:solidFill>
                  <a:schemeClr val="tx1">
                    <a:lumMod val="50000"/>
                    <a:lumOff val="50000"/>
                  </a:schemeClr>
                </a:solidFill>
              </a:rPr>
              <a:t>#14) </a:t>
            </a:r>
            <a:r>
              <a:rPr lang="en-US" sz="4400"/>
              <a:t>Perfect Recall Fallacy</a:t>
            </a:r>
            <a:endParaRPr lang="en-US" sz="4400" dirty="0"/>
          </a:p>
        </p:txBody>
      </p:sp>
      <p:cxnSp>
        <p:nvCxnSpPr>
          <p:cNvPr id="4" name="Straight Connector 3">
            <a:extLst>
              <a:ext uri="{FF2B5EF4-FFF2-40B4-BE49-F238E27FC236}">
                <a16:creationId xmlns:a16="http://schemas.microsoft.com/office/drawing/2014/main" id="{9725360C-2A6F-D847-56C8-DF24A61B0AF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C0BEF3-5999-35D8-54E0-350402902FD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FBF7780-8367-288C-3294-C2B004F9210C}"/>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DC53B542-4730-2323-02DA-5361EB82385F}"/>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8E46468F-EBFF-CB97-8EF3-3529E5453A3A}"/>
              </a:ext>
            </a:extLst>
          </p:cNvPr>
          <p:cNvSpPr txBox="1"/>
          <p:nvPr/>
        </p:nvSpPr>
        <p:spPr>
          <a:xfrm>
            <a:off x="6747223" y="3804120"/>
            <a:ext cx="2033708" cy="369332"/>
          </a:xfrm>
          <a:prstGeom prst="rect">
            <a:avLst/>
          </a:prstGeom>
          <a:noFill/>
        </p:spPr>
        <p:txBody>
          <a:bodyPr wrap="square">
            <a:spAutoFit/>
          </a:bodyPr>
          <a:lstStyle/>
          <a:p>
            <a:r>
              <a:rPr lang="en-US" i="1"/>
              <a:t>AI is not a database</a:t>
            </a:r>
          </a:p>
        </p:txBody>
      </p:sp>
    </p:spTree>
    <p:extLst>
      <p:ext uri="{BB962C8B-B14F-4D97-AF65-F5344CB8AC3E}">
        <p14:creationId xmlns:p14="http://schemas.microsoft.com/office/powerpoint/2010/main" val="2986520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ess board with chess pieces&#10;&#10;AI-generated content may be incorrect.">
            <a:extLst>
              <a:ext uri="{FF2B5EF4-FFF2-40B4-BE49-F238E27FC236}">
                <a16:creationId xmlns:a16="http://schemas.microsoft.com/office/drawing/2014/main" id="{5574336B-430E-EF19-A2D9-9683EEB55C83}"/>
              </a:ext>
            </a:extLst>
          </p:cNvPr>
          <p:cNvPicPr>
            <a:picLocks noChangeAspect="1"/>
          </p:cNvPicPr>
          <p:nvPr/>
        </p:nvPicPr>
        <p:blipFill>
          <a:blip r:embed="rId2"/>
          <a:stretch>
            <a:fillRect/>
          </a:stretch>
        </p:blipFill>
        <p:spPr>
          <a:xfrm>
            <a:off x="1363757" y="1537821"/>
            <a:ext cx="3786467" cy="3726720"/>
          </a:xfrm>
          <a:prstGeom prst="rect">
            <a:avLst/>
          </a:prstGeom>
        </p:spPr>
      </p:pic>
      <p:pic>
        <p:nvPicPr>
          <p:cNvPr id="7" name="Picture 6" descr="A screenshot of a game&#10;&#10;AI-generated content may be incorrect.">
            <a:extLst>
              <a:ext uri="{FF2B5EF4-FFF2-40B4-BE49-F238E27FC236}">
                <a16:creationId xmlns:a16="http://schemas.microsoft.com/office/drawing/2014/main" id="{01005F60-4D77-DF80-4813-8832769C696B}"/>
              </a:ext>
            </a:extLst>
          </p:cNvPr>
          <p:cNvPicPr>
            <a:picLocks noChangeAspect="1"/>
          </p:cNvPicPr>
          <p:nvPr/>
        </p:nvPicPr>
        <p:blipFill>
          <a:blip r:embed="rId3"/>
          <a:stretch>
            <a:fillRect/>
          </a:stretch>
        </p:blipFill>
        <p:spPr>
          <a:xfrm>
            <a:off x="6830355" y="1531097"/>
            <a:ext cx="3771801" cy="3726720"/>
          </a:xfrm>
          <a:prstGeom prst="rect">
            <a:avLst/>
          </a:prstGeom>
        </p:spPr>
      </p:pic>
      <p:sp>
        <p:nvSpPr>
          <p:cNvPr id="8" name="TextBox 7">
            <a:extLst>
              <a:ext uri="{FF2B5EF4-FFF2-40B4-BE49-F238E27FC236}">
                <a16:creationId xmlns:a16="http://schemas.microsoft.com/office/drawing/2014/main" id="{29A0EB65-1B9E-890A-8C9C-748E08ADEB3D}"/>
              </a:ext>
            </a:extLst>
          </p:cNvPr>
          <p:cNvSpPr txBox="1"/>
          <p:nvPr/>
        </p:nvSpPr>
        <p:spPr>
          <a:xfrm>
            <a:off x="2203093" y="972672"/>
            <a:ext cx="2097882" cy="369332"/>
          </a:xfrm>
          <a:prstGeom prst="rect">
            <a:avLst/>
          </a:prstGeom>
          <a:noFill/>
        </p:spPr>
        <p:txBody>
          <a:bodyPr wrap="none" rtlCol="0">
            <a:spAutoFit/>
          </a:bodyPr>
          <a:lstStyle/>
          <a:p>
            <a:r>
              <a:rPr lang="en-US"/>
              <a:t>Regular Chess Board</a:t>
            </a:r>
          </a:p>
        </p:txBody>
      </p:sp>
      <p:sp>
        <p:nvSpPr>
          <p:cNvPr id="9" name="TextBox 8">
            <a:extLst>
              <a:ext uri="{FF2B5EF4-FFF2-40B4-BE49-F238E27FC236}">
                <a16:creationId xmlns:a16="http://schemas.microsoft.com/office/drawing/2014/main" id="{D24A2EF1-0F2B-ED79-AB32-A448D8E9FED6}"/>
              </a:ext>
            </a:extLst>
          </p:cNvPr>
          <p:cNvSpPr txBox="1"/>
          <p:nvPr/>
        </p:nvSpPr>
        <p:spPr>
          <a:xfrm>
            <a:off x="7686447" y="954211"/>
            <a:ext cx="2332370" cy="369332"/>
          </a:xfrm>
          <a:prstGeom prst="rect">
            <a:avLst/>
          </a:prstGeom>
          <a:noFill/>
        </p:spPr>
        <p:txBody>
          <a:bodyPr wrap="none" rtlCol="0">
            <a:spAutoFit/>
          </a:bodyPr>
          <a:lstStyle/>
          <a:p>
            <a:r>
              <a:rPr lang="en-US"/>
              <a:t>We need flexible setup</a:t>
            </a:r>
          </a:p>
        </p:txBody>
      </p:sp>
      <p:sp>
        <p:nvSpPr>
          <p:cNvPr id="11" name="TextBox 10">
            <a:extLst>
              <a:ext uri="{FF2B5EF4-FFF2-40B4-BE49-F238E27FC236}">
                <a16:creationId xmlns:a16="http://schemas.microsoft.com/office/drawing/2014/main" id="{1C551821-5B7E-DC81-F0C8-239D508951E8}"/>
              </a:ext>
            </a:extLst>
          </p:cNvPr>
          <p:cNvSpPr txBox="1"/>
          <p:nvPr/>
        </p:nvSpPr>
        <p:spPr>
          <a:xfrm>
            <a:off x="6369170" y="5506135"/>
            <a:ext cx="5228919" cy="369332"/>
          </a:xfrm>
          <a:prstGeom prst="rect">
            <a:avLst/>
          </a:prstGeom>
          <a:noFill/>
        </p:spPr>
        <p:txBody>
          <a:bodyPr wrap="square">
            <a:spAutoFit/>
          </a:bodyPr>
          <a:lstStyle/>
          <a:p>
            <a:r>
              <a:rPr lang="en-US" b="1"/>
              <a:t>chess.js </a:t>
            </a:r>
            <a:r>
              <a:rPr lang="en-US"/>
              <a:t>requires </a:t>
            </a:r>
            <a:r>
              <a:rPr lang="en-US" b="1"/>
              <a:t>kings</a:t>
            </a:r>
            <a:r>
              <a:rPr lang="en-US"/>
              <a:t> to be present on the board</a:t>
            </a:r>
          </a:p>
        </p:txBody>
      </p:sp>
      <p:pic>
        <p:nvPicPr>
          <p:cNvPr id="13" name="Picture 12" descr="A chess board with chess pieces&#10;&#10;AI-generated content may be incorrect.">
            <a:extLst>
              <a:ext uri="{FF2B5EF4-FFF2-40B4-BE49-F238E27FC236}">
                <a16:creationId xmlns:a16="http://schemas.microsoft.com/office/drawing/2014/main" id="{7FFBA31C-8A87-D5AA-E4B9-A183ECFFAFEA}"/>
              </a:ext>
            </a:extLst>
          </p:cNvPr>
          <p:cNvPicPr>
            <a:picLocks noChangeAspect="1"/>
          </p:cNvPicPr>
          <p:nvPr/>
        </p:nvPicPr>
        <p:blipFill>
          <a:blip r:embed="rId4"/>
          <a:stretch>
            <a:fillRect/>
          </a:stretch>
        </p:blipFill>
        <p:spPr>
          <a:xfrm>
            <a:off x="6837766" y="1537821"/>
            <a:ext cx="3717186" cy="3679638"/>
          </a:xfrm>
          <a:prstGeom prst="rect">
            <a:avLst/>
          </a:prstGeom>
        </p:spPr>
      </p:pic>
      <p:sp>
        <p:nvSpPr>
          <p:cNvPr id="16" name="Rectangle 15">
            <a:extLst>
              <a:ext uri="{FF2B5EF4-FFF2-40B4-BE49-F238E27FC236}">
                <a16:creationId xmlns:a16="http://schemas.microsoft.com/office/drawing/2014/main" id="{6BAE03DA-F068-705B-444C-809D054AB5DD}"/>
              </a:ext>
            </a:extLst>
          </p:cNvPr>
          <p:cNvSpPr/>
          <p:nvPr/>
        </p:nvSpPr>
        <p:spPr>
          <a:xfrm>
            <a:off x="8696359" y="4721699"/>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574A8E-8B6B-E21C-F520-658D2DDA6764}"/>
              </a:ext>
            </a:extLst>
          </p:cNvPr>
          <p:cNvSpPr/>
          <p:nvPr/>
        </p:nvSpPr>
        <p:spPr>
          <a:xfrm>
            <a:off x="8696359" y="1583598"/>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63676-CF9E-5B94-0F53-FF1D0D6CE97E}"/>
              </a:ext>
            </a:extLst>
          </p:cNvPr>
          <p:cNvSpPr txBox="1"/>
          <p:nvPr/>
        </p:nvSpPr>
        <p:spPr>
          <a:xfrm>
            <a:off x="605117" y="307880"/>
            <a:ext cx="3590365" cy="369332"/>
          </a:xfrm>
          <a:prstGeom prst="rect">
            <a:avLst/>
          </a:prstGeom>
          <a:noFill/>
        </p:spPr>
        <p:txBody>
          <a:bodyPr wrap="square" rtlCol="0">
            <a:spAutoFit/>
          </a:bodyPr>
          <a:lstStyle/>
          <a:p>
            <a:r>
              <a:rPr lang="en-US" b="1"/>
              <a:t>Problem: AI used library incorrectly</a:t>
            </a:r>
            <a:endParaRPr lang="en-US"/>
          </a:p>
        </p:txBody>
      </p:sp>
    </p:spTree>
    <p:extLst>
      <p:ext uri="{BB962C8B-B14F-4D97-AF65-F5344CB8AC3E}">
        <p14:creationId xmlns:p14="http://schemas.microsoft.com/office/powerpoint/2010/main" val="3384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44AD4-0B43-6445-DDB8-9F2EB65456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E837DC-DDFA-E13A-62F1-FE42C87FC728}"/>
              </a:ext>
            </a:extLst>
          </p:cNvPr>
          <p:cNvSpPr txBox="1"/>
          <p:nvPr/>
        </p:nvSpPr>
        <p:spPr>
          <a:xfrm>
            <a:off x="3566826" y="2986484"/>
            <a:ext cx="4128566" cy="769441"/>
          </a:xfrm>
          <a:prstGeom prst="rect">
            <a:avLst/>
          </a:prstGeom>
          <a:noFill/>
        </p:spPr>
        <p:txBody>
          <a:bodyPr wrap="none" rtlCol="0">
            <a:spAutoFit/>
          </a:bodyPr>
          <a:lstStyle/>
          <a:p>
            <a:r>
              <a:rPr lang="en-US" sz="4400">
                <a:solidFill>
                  <a:schemeClr val="tx1">
                    <a:lumMod val="50000"/>
                    <a:lumOff val="50000"/>
                  </a:schemeClr>
                </a:solidFill>
              </a:rPr>
              <a:t>#15) </a:t>
            </a:r>
            <a:r>
              <a:rPr lang="en-US" sz="4400" dirty="0"/>
              <a:t>Playgrounds</a:t>
            </a:r>
          </a:p>
        </p:txBody>
      </p:sp>
      <p:cxnSp>
        <p:nvCxnSpPr>
          <p:cNvPr id="4" name="Straight Connector 3">
            <a:extLst>
              <a:ext uri="{FF2B5EF4-FFF2-40B4-BE49-F238E27FC236}">
                <a16:creationId xmlns:a16="http://schemas.microsoft.com/office/drawing/2014/main" id="{8AC12B3C-C0DF-E6CF-8C8F-350BF184E96D}"/>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5BF9481-BDE5-F2CF-301F-8AFC9ADCC00A}"/>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285BB7C-E564-3380-2FDF-C82EE09861D4}"/>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F0E9FB1A-F018-A652-4D97-6A0124A2061D}"/>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8" name="Picture 7" descr="A black and white drawing of a playground&#10;&#10;AI-generated content may be incorrect.">
            <a:extLst>
              <a:ext uri="{FF2B5EF4-FFF2-40B4-BE49-F238E27FC236}">
                <a16:creationId xmlns:a16="http://schemas.microsoft.com/office/drawing/2014/main" id="{939B99D5-A46C-F558-53BD-62BAD8C848B8}"/>
              </a:ext>
            </a:extLst>
          </p:cNvPr>
          <p:cNvPicPr>
            <a:picLocks noChangeAspect="1"/>
          </p:cNvPicPr>
          <p:nvPr/>
        </p:nvPicPr>
        <p:blipFill>
          <a:blip r:embed="rId4"/>
          <a:stretch>
            <a:fillRect/>
          </a:stretch>
        </p:blipFill>
        <p:spPr>
          <a:xfrm>
            <a:off x="703749" y="4669447"/>
            <a:ext cx="1940789" cy="1471086"/>
          </a:xfrm>
          <a:prstGeom prst="rect">
            <a:avLst/>
          </a:prstGeom>
        </p:spPr>
      </p:pic>
    </p:spTree>
    <p:extLst>
      <p:ext uri="{BB962C8B-B14F-4D97-AF65-F5344CB8AC3E}">
        <p14:creationId xmlns:p14="http://schemas.microsoft.com/office/powerpoint/2010/main" val="20562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F511-C0B1-2656-AC44-0C837686D86B}"/>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3D2E94A0-E0DE-6A00-F203-10F7894DC80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83B4D62-EDA8-D113-04E5-896367BB72D0}"/>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80BBF8AE-2101-0E3D-3F6F-EBE502A2DD36}"/>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21" name="TextBox 20">
            <a:extLst>
              <a:ext uri="{FF2B5EF4-FFF2-40B4-BE49-F238E27FC236}">
                <a16:creationId xmlns:a16="http://schemas.microsoft.com/office/drawing/2014/main" id="{BA725EDA-DC5C-7D7C-F53F-1882A1290326}"/>
              </a:ext>
            </a:extLst>
          </p:cNvPr>
          <p:cNvSpPr txBox="1"/>
          <p:nvPr/>
        </p:nvSpPr>
        <p:spPr>
          <a:xfrm>
            <a:off x="4709490" y="5696817"/>
            <a:ext cx="2352695" cy="523220"/>
          </a:xfrm>
          <a:prstGeom prst="rect">
            <a:avLst/>
          </a:prstGeom>
          <a:noFill/>
        </p:spPr>
        <p:txBody>
          <a:bodyPr wrap="none" rtlCol="0">
            <a:spAutoFit/>
          </a:bodyPr>
          <a:lstStyle/>
          <a:p>
            <a:pPr marL="285750" indent="-285750">
              <a:buFont typeface="Arial" panose="020B0604020202020204" pitchFamily="34" charset="0"/>
              <a:buChar char="•"/>
            </a:pPr>
            <a:r>
              <a:rPr lang="en-US" sz="2800"/>
              <a:t>it is </a:t>
            </a:r>
            <a:r>
              <a:rPr lang="en-US" sz="2800" b="1"/>
              <a:t>stateless</a:t>
            </a:r>
          </a:p>
        </p:txBody>
      </p:sp>
      <p:sp>
        <p:nvSpPr>
          <p:cNvPr id="3" name="TextBox 2">
            <a:extLst>
              <a:ext uri="{FF2B5EF4-FFF2-40B4-BE49-F238E27FC236}">
                <a16:creationId xmlns:a16="http://schemas.microsoft.com/office/drawing/2014/main" id="{18C702C2-6567-49E5-E5F0-FE8E75B392FB}"/>
              </a:ext>
            </a:extLst>
          </p:cNvPr>
          <p:cNvSpPr txBox="1"/>
          <p:nvPr/>
        </p:nvSpPr>
        <p:spPr>
          <a:xfrm>
            <a:off x="4709490" y="5064634"/>
            <a:ext cx="3422091" cy="523220"/>
          </a:xfrm>
          <a:prstGeom prst="rect">
            <a:avLst/>
          </a:prstGeom>
          <a:noFill/>
        </p:spPr>
        <p:txBody>
          <a:bodyPr wrap="none" rtlCol="0">
            <a:spAutoFit/>
          </a:bodyPr>
          <a:lstStyle/>
          <a:p>
            <a:pPr marL="285750" indent="-285750">
              <a:buFont typeface="Arial" panose="020B0604020202020204" pitchFamily="34" charset="0"/>
              <a:buChar char="•"/>
            </a:pPr>
            <a:r>
              <a:rPr lang="en-US" sz="2800" b="1"/>
              <a:t>fixed</a:t>
            </a:r>
            <a:r>
              <a:rPr lang="en-US" sz="2800"/>
              <a:t> model weights</a:t>
            </a:r>
          </a:p>
        </p:txBody>
      </p:sp>
      <p:sp>
        <p:nvSpPr>
          <p:cNvPr id="6" name="TextBox 5">
            <a:extLst>
              <a:ext uri="{FF2B5EF4-FFF2-40B4-BE49-F238E27FC236}">
                <a16:creationId xmlns:a16="http://schemas.microsoft.com/office/drawing/2014/main" id="{2CD7F89E-BDD2-4CA4-5F38-4AC999EBCC13}"/>
              </a:ext>
            </a:extLst>
          </p:cNvPr>
          <p:cNvSpPr txBox="1"/>
          <p:nvPr/>
        </p:nvSpPr>
        <p:spPr>
          <a:xfrm>
            <a:off x="3283459" y="4309340"/>
            <a:ext cx="5231881" cy="646331"/>
          </a:xfrm>
          <a:prstGeom prst="rect">
            <a:avLst/>
          </a:prstGeom>
          <a:noFill/>
        </p:spPr>
        <p:txBody>
          <a:bodyPr wrap="none" rtlCol="0">
            <a:spAutoFit/>
          </a:bodyPr>
          <a:lstStyle/>
          <a:p>
            <a:pPr algn="ctr"/>
            <a:r>
              <a:rPr lang="en-US" sz="3600"/>
              <a:t>LLM cannot learn from you</a:t>
            </a:r>
          </a:p>
        </p:txBody>
      </p:sp>
    </p:spTree>
    <p:extLst>
      <p:ext uri="{BB962C8B-B14F-4D97-AF65-F5344CB8AC3E}">
        <p14:creationId xmlns:p14="http://schemas.microsoft.com/office/powerpoint/2010/main" val="16117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EC2A0-47FD-DA41-D191-2BB70FDED84D}"/>
              </a:ext>
            </a:extLst>
          </p:cNvPr>
          <p:cNvSpPr txBox="1"/>
          <p:nvPr/>
        </p:nvSpPr>
        <p:spPr>
          <a:xfrm>
            <a:off x="1722902" y="2551837"/>
            <a:ext cx="9142321" cy="1754326"/>
          </a:xfrm>
          <a:prstGeom prst="rect">
            <a:avLst/>
          </a:prstGeom>
          <a:noFill/>
        </p:spPr>
        <p:txBody>
          <a:bodyPr wrap="square">
            <a:spAutoFit/>
          </a:bodyPr>
          <a:lstStyle/>
          <a:p>
            <a:r>
              <a:rPr lang="en-US" b="1"/>
              <a:t># Throw-Away Exploratory Code</a:t>
            </a:r>
          </a:p>
          <a:p>
            <a:endParaRPr lang="en-US" b="1"/>
          </a:p>
          <a:p>
            <a:r>
              <a:rPr lang="en-US">
                <a:solidFill>
                  <a:schemeClr val="tx1">
                    <a:lumMod val="50000"/>
                    <a:lumOff val="50000"/>
                  </a:schemeClr>
                </a:solidFill>
              </a:rPr>
              <a:t>When you run into a problem you didn't expect, </a:t>
            </a:r>
            <a:r>
              <a:rPr lang="en-US" b="1"/>
              <a:t>write</a:t>
            </a:r>
            <a:r>
              <a:rPr lang="en-US">
                <a:solidFill>
                  <a:schemeClr val="tx1">
                    <a:lumMod val="50000"/>
                    <a:lumOff val="50000"/>
                  </a:schemeClr>
                </a:solidFill>
              </a:rPr>
              <a:t> yourself </a:t>
            </a:r>
            <a:r>
              <a:rPr lang="en-US"/>
              <a:t>some exploratory code</a:t>
            </a:r>
            <a:r>
              <a:rPr lang="en-US">
                <a:solidFill>
                  <a:schemeClr val="tx1">
                    <a:lumMod val="50000"/>
                    <a:lumOff val="50000"/>
                  </a:schemeClr>
                </a:solidFill>
              </a:rPr>
              <a:t> piece to see what's going on.</a:t>
            </a:r>
          </a:p>
          <a:p>
            <a:endParaRPr lang="en-US">
              <a:solidFill>
                <a:schemeClr val="tx1">
                  <a:lumMod val="50000"/>
                  <a:lumOff val="50000"/>
                </a:schemeClr>
              </a:solidFill>
            </a:endParaRPr>
          </a:p>
          <a:p>
            <a:r>
              <a:rPr lang="en-US"/>
              <a:t>Use 'playground' folder</a:t>
            </a:r>
            <a:r>
              <a:rPr lang="en-US">
                <a:solidFill>
                  <a:schemeClr val="tx1">
                    <a:lumMod val="50000"/>
                    <a:lumOff val="50000"/>
                  </a:schemeClr>
                </a:solidFill>
              </a:rPr>
              <a:t> in the project, create it if doesn't exist and make sure it's in .gitignore</a:t>
            </a:r>
          </a:p>
        </p:txBody>
      </p:sp>
      <p:sp>
        <p:nvSpPr>
          <p:cNvPr id="4" name="TextBox 3">
            <a:extLst>
              <a:ext uri="{FF2B5EF4-FFF2-40B4-BE49-F238E27FC236}">
                <a16:creationId xmlns:a16="http://schemas.microsoft.com/office/drawing/2014/main" id="{7811712D-5B44-E24E-4DE1-F5E25DC5A074}"/>
              </a:ext>
            </a:extLst>
          </p:cNvPr>
          <p:cNvSpPr txBox="1"/>
          <p:nvPr/>
        </p:nvSpPr>
        <p:spPr>
          <a:xfrm>
            <a:off x="168088" y="3321423"/>
            <a:ext cx="1301575" cy="369332"/>
          </a:xfrm>
          <a:prstGeom prst="rect">
            <a:avLst/>
          </a:prstGeom>
          <a:noFill/>
        </p:spPr>
        <p:txBody>
          <a:bodyPr wrap="none" rtlCol="0">
            <a:spAutoFit/>
          </a:bodyPr>
          <a:lstStyle/>
          <a:p>
            <a:r>
              <a:rPr lang="en-US">
                <a:solidFill>
                  <a:schemeClr val="tx1">
                    <a:lumMod val="50000"/>
                    <a:lumOff val="50000"/>
                  </a:schemeClr>
                </a:solidFill>
              </a:rPr>
              <a:t>CLAUDE.md</a:t>
            </a:r>
          </a:p>
        </p:txBody>
      </p:sp>
    </p:spTree>
    <p:extLst>
      <p:ext uri="{BB962C8B-B14F-4D97-AF65-F5344CB8AC3E}">
        <p14:creationId xmlns:p14="http://schemas.microsoft.com/office/powerpoint/2010/main" val="14535285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418DF-72AA-3712-7507-0EBA33F82F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E2ED59-3EF9-C04A-5001-D3EE4B84C87D}"/>
              </a:ext>
            </a:extLst>
          </p:cNvPr>
          <p:cNvSpPr txBox="1"/>
          <p:nvPr/>
        </p:nvSpPr>
        <p:spPr>
          <a:xfrm>
            <a:off x="3368489" y="2301124"/>
            <a:ext cx="6295443" cy="523220"/>
          </a:xfrm>
          <a:prstGeom prst="rect">
            <a:avLst/>
          </a:prstGeom>
          <a:noFill/>
        </p:spPr>
        <p:txBody>
          <a:bodyPr wrap="square" rtlCol="0">
            <a:spAutoFit/>
          </a:bodyPr>
          <a:lstStyle/>
          <a:p>
            <a:r>
              <a:rPr lang="en-US" sz="2800" i="1">
                <a:solidFill>
                  <a:srgbClr val="002060"/>
                </a:solidFill>
              </a:rPr>
              <a:t>Don’t expect AI to know details</a:t>
            </a:r>
          </a:p>
        </p:txBody>
      </p:sp>
      <p:sp>
        <p:nvSpPr>
          <p:cNvPr id="4" name="TextBox 3">
            <a:extLst>
              <a:ext uri="{FF2B5EF4-FFF2-40B4-BE49-F238E27FC236}">
                <a16:creationId xmlns:a16="http://schemas.microsoft.com/office/drawing/2014/main" id="{E5F9E68E-09E4-6C11-B090-BBCAFF8224FA}"/>
              </a:ext>
            </a:extLst>
          </p:cNvPr>
          <p:cNvSpPr txBox="1"/>
          <p:nvPr/>
        </p:nvSpPr>
        <p:spPr>
          <a:xfrm>
            <a:off x="3818965" y="3009010"/>
            <a:ext cx="3088731" cy="369332"/>
          </a:xfrm>
          <a:prstGeom prst="rect">
            <a:avLst/>
          </a:prstGeom>
          <a:noFill/>
        </p:spPr>
        <p:txBody>
          <a:bodyPr wrap="none" rtlCol="0">
            <a:spAutoFit/>
          </a:bodyPr>
          <a:lstStyle/>
          <a:p>
            <a:pPr marL="285750" indent="-285750">
              <a:buFont typeface="Arial" panose="020B0604020202020204" pitchFamily="34" charset="0"/>
              <a:buChar char="•"/>
            </a:pPr>
            <a:r>
              <a:rPr lang="en-US"/>
              <a:t>give it </a:t>
            </a:r>
            <a:r>
              <a:rPr lang="en-US" b="1"/>
              <a:t>reference</a:t>
            </a:r>
            <a:r>
              <a:rPr lang="en-US"/>
              <a:t> documents</a:t>
            </a:r>
          </a:p>
        </p:txBody>
      </p:sp>
      <p:sp>
        <p:nvSpPr>
          <p:cNvPr id="6" name="TextBox 5">
            <a:extLst>
              <a:ext uri="{FF2B5EF4-FFF2-40B4-BE49-F238E27FC236}">
                <a16:creationId xmlns:a16="http://schemas.microsoft.com/office/drawing/2014/main" id="{CA14856D-2DA8-1508-E223-B3713C2AFD07}"/>
              </a:ext>
            </a:extLst>
          </p:cNvPr>
          <p:cNvSpPr txBox="1"/>
          <p:nvPr/>
        </p:nvSpPr>
        <p:spPr>
          <a:xfrm>
            <a:off x="3818965" y="3378342"/>
            <a:ext cx="3595793" cy="646331"/>
          </a:xfrm>
          <a:prstGeom prst="rect">
            <a:avLst/>
          </a:prstGeom>
          <a:noFill/>
        </p:spPr>
        <p:txBody>
          <a:bodyPr wrap="none" rtlCol="0">
            <a:spAutoFit/>
          </a:bodyPr>
          <a:lstStyle/>
          <a:p>
            <a:pPr marL="285750" indent="-285750">
              <a:buFont typeface="Arial" panose="020B0604020202020204" pitchFamily="34" charset="0"/>
              <a:buChar char="•"/>
            </a:pPr>
            <a:r>
              <a:rPr lang="en-US"/>
              <a:t>ask it to </a:t>
            </a:r>
            <a:r>
              <a:rPr lang="en-US" b="1"/>
              <a:t>search</a:t>
            </a:r>
          </a:p>
          <a:p>
            <a:pPr marL="742950" lvl="1" indent="-285750">
              <a:buFont typeface="Arial" panose="020B0604020202020204" pitchFamily="34" charset="0"/>
              <a:buChar char="•"/>
            </a:pPr>
            <a:r>
              <a:rPr lang="en-US"/>
              <a:t>have it look at docs or tests</a:t>
            </a:r>
          </a:p>
        </p:txBody>
      </p:sp>
      <p:sp>
        <p:nvSpPr>
          <p:cNvPr id="8" name="TextBox 7">
            <a:extLst>
              <a:ext uri="{FF2B5EF4-FFF2-40B4-BE49-F238E27FC236}">
                <a16:creationId xmlns:a16="http://schemas.microsoft.com/office/drawing/2014/main" id="{32547D13-4967-7B06-3792-75FA4328278B}"/>
              </a:ext>
            </a:extLst>
          </p:cNvPr>
          <p:cNvSpPr txBox="1"/>
          <p:nvPr/>
        </p:nvSpPr>
        <p:spPr>
          <a:xfrm>
            <a:off x="3818965" y="4024673"/>
            <a:ext cx="3276410" cy="646331"/>
          </a:xfrm>
          <a:prstGeom prst="rect">
            <a:avLst/>
          </a:prstGeom>
          <a:noFill/>
        </p:spPr>
        <p:txBody>
          <a:bodyPr wrap="none" rtlCol="0">
            <a:spAutoFit/>
          </a:bodyPr>
          <a:lstStyle/>
          <a:p>
            <a:pPr marL="285750" indent="-285750">
              <a:buFont typeface="Arial" panose="020B0604020202020204" pitchFamily="34" charset="0"/>
              <a:buChar char="•"/>
            </a:pPr>
            <a:r>
              <a:rPr lang="en-US"/>
              <a:t>let it </a:t>
            </a:r>
            <a:r>
              <a:rPr lang="en-US" b="1"/>
              <a:t>experiment</a:t>
            </a:r>
          </a:p>
          <a:p>
            <a:pPr marL="742950" lvl="1" indent="-285750">
              <a:buFont typeface="Arial" panose="020B0604020202020204" pitchFamily="34" charset="0"/>
              <a:buChar char="•"/>
            </a:pPr>
            <a:r>
              <a:rPr lang="en-US"/>
              <a:t>then make reference doc</a:t>
            </a:r>
          </a:p>
        </p:txBody>
      </p:sp>
    </p:spTree>
    <p:extLst>
      <p:ext uri="{BB962C8B-B14F-4D97-AF65-F5344CB8AC3E}">
        <p14:creationId xmlns:p14="http://schemas.microsoft.com/office/powerpoint/2010/main" val="9134872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A61F-5E6B-AA4B-66FE-576C9C392E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51BFDD-B96C-C965-736F-3E2B04488280}"/>
              </a:ext>
            </a:extLst>
          </p:cNvPr>
          <p:cNvSpPr txBox="1"/>
          <p:nvPr/>
        </p:nvSpPr>
        <p:spPr>
          <a:xfrm>
            <a:off x="2774975" y="3039676"/>
            <a:ext cx="5516575" cy="769441"/>
          </a:xfrm>
          <a:prstGeom prst="rect">
            <a:avLst/>
          </a:prstGeom>
          <a:noFill/>
        </p:spPr>
        <p:txBody>
          <a:bodyPr wrap="none" rtlCol="0">
            <a:spAutoFit/>
          </a:bodyPr>
          <a:lstStyle/>
          <a:p>
            <a:pPr algn="ctr"/>
            <a:r>
              <a:rPr lang="en-US" sz="4400">
                <a:solidFill>
                  <a:schemeClr val="tx1">
                    <a:lumMod val="50000"/>
                    <a:lumOff val="50000"/>
                  </a:schemeClr>
                </a:solidFill>
              </a:rPr>
              <a:t>#16) </a:t>
            </a:r>
            <a:r>
              <a:rPr lang="en-US" sz="4400"/>
              <a:t>Unvalidated Leaps</a:t>
            </a:r>
            <a:endParaRPr lang="en-US" sz="4400" dirty="0"/>
          </a:p>
        </p:txBody>
      </p:sp>
      <p:cxnSp>
        <p:nvCxnSpPr>
          <p:cNvPr id="4" name="Straight Connector 3">
            <a:extLst>
              <a:ext uri="{FF2B5EF4-FFF2-40B4-BE49-F238E27FC236}">
                <a16:creationId xmlns:a16="http://schemas.microsoft.com/office/drawing/2014/main" id="{BB1E420D-8F4D-AA32-790E-D659CD246FA0}"/>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A5B5B79-2D83-18D5-0C53-7DD3D5F68B71}"/>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D8A32A-BDFB-8771-A5E3-3A23F71D19F3}"/>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F3B2301F-6B24-29CD-5735-D75654265561}"/>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3" name="Picture 2">
            <a:extLst>
              <a:ext uri="{FF2B5EF4-FFF2-40B4-BE49-F238E27FC236}">
                <a16:creationId xmlns:a16="http://schemas.microsoft.com/office/drawing/2014/main" id="{5D861400-291A-CF22-E0E6-2D4E79D8B0F0}"/>
              </a:ext>
            </a:extLst>
          </p:cNvPr>
          <p:cNvPicPr>
            <a:picLocks noChangeAspect="1"/>
          </p:cNvPicPr>
          <p:nvPr/>
        </p:nvPicPr>
        <p:blipFill>
          <a:blip r:embed="rId4"/>
          <a:stretch>
            <a:fillRect/>
          </a:stretch>
        </p:blipFill>
        <p:spPr>
          <a:xfrm>
            <a:off x="292092" y="5988354"/>
            <a:ext cx="176292" cy="251562"/>
          </a:xfrm>
          <a:prstGeom prst="rect">
            <a:avLst/>
          </a:prstGeom>
        </p:spPr>
      </p:pic>
      <p:pic>
        <p:nvPicPr>
          <p:cNvPr id="8" name="Picture 7">
            <a:extLst>
              <a:ext uri="{FF2B5EF4-FFF2-40B4-BE49-F238E27FC236}">
                <a16:creationId xmlns:a16="http://schemas.microsoft.com/office/drawing/2014/main" id="{263C107E-C743-E7D6-8B9A-F1E0AE1DA7E2}"/>
              </a:ext>
            </a:extLst>
          </p:cNvPr>
          <p:cNvPicPr>
            <a:picLocks noChangeAspect="1"/>
          </p:cNvPicPr>
          <p:nvPr/>
        </p:nvPicPr>
        <p:blipFill>
          <a:blip r:embed="rId5"/>
          <a:stretch>
            <a:fillRect/>
          </a:stretch>
        </p:blipFill>
        <p:spPr>
          <a:xfrm>
            <a:off x="468384" y="6088105"/>
            <a:ext cx="235061" cy="303621"/>
          </a:xfrm>
          <a:prstGeom prst="rect">
            <a:avLst/>
          </a:prstGeom>
        </p:spPr>
      </p:pic>
      <p:pic>
        <p:nvPicPr>
          <p:cNvPr id="9" name="Picture 8">
            <a:extLst>
              <a:ext uri="{FF2B5EF4-FFF2-40B4-BE49-F238E27FC236}">
                <a16:creationId xmlns:a16="http://schemas.microsoft.com/office/drawing/2014/main" id="{BF920BFD-C425-2596-49A4-ADA3883A10B3}"/>
              </a:ext>
            </a:extLst>
          </p:cNvPr>
          <p:cNvPicPr>
            <a:picLocks noChangeAspect="1"/>
          </p:cNvPicPr>
          <p:nvPr/>
        </p:nvPicPr>
        <p:blipFill>
          <a:blip r:embed="rId4"/>
          <a:stretch>
            <a:fillRect/>
          </a:stretch>
        </p:blipFill>
        <p:spPr>
          <a:xfrm rot="249559">
            <a:off x="1450331" y="4438941"/>
            <a:ext cx="176292" cy="251562"/>
          </a:xfrm>
          <a:prstGeom prst="rect">
            <a:avLst/>
          </a:prstGeom>
        </p:spPr>
      </p:pic>
      <p:pic>
        <p:nvPicPr>
          <p:cNvPr id="11" name="Picture 10">
            <a:extLst>
              <a:ext uri="{FF2B5EF4-FFF2-40B4-BE49-F238E27FC236}">
                <a16:creationId xmlns:a16="http://schemas.microsoft.com/office/drawing/2014/main" id="{64B76862-4809-5272-82C8-9C0BB124206F}"/>
              </a:ext>
            </a:extLst>
          </p:cNvPr>
          <p:cNvPicPr>
            <a:picLocks noChangeAspect="1"/>
          </p:cNvPicPr>
          <p:nvPr/>
        </p:nvPicPr>
        <p:blipFill>
          <a:blip r:embed="rId5"/>
          <a:stretch>
            <a:fillRect/>
          </a:stretch>
        </p:blipFill>
        <p:spPr>
          <a:xfrm rot="555466">
            <a:off x="1645875" y="4544755"/>
            <a:ext cx="235061" cy="303621"/>
          </a:xfrm>
          <a:prstGeom prst="rect">
            <a:avLst/>
          </a:prstGeom>
        </p:spPr>
      </p:pic>
    </p:spTree>
    <p:extLst>
      <p:ext uri="{BB962C8B-B14F-4D97-AF65-F5344CB8AC3E}">
        <p14:creationId xmlns:p14="http://schemas.microsoft.com/office/powerpoint/2010/main" val="3389849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32A1E8A-63A1-B493-B8B9-E485E45DC6CB}"/>
              </a:ext>
            </a:extLst>
          </p:cNvPr>
          <p:cNvSpPr/>
          <p:nvPr/>
        </p:nvSpPr>
        <p:spPr>
          <a:xfrm>
            <a:off x="3521320"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60C7FDC2-0182-D5D8-3A8C-F62106C3F48D}"/>
              </a:ext>
            </a:extLst>
          </p:cNvPr>
          <p:cNvSpPr/>
          <p:nvPr/>
        </p:nvSpPr>
        <p:spPr>
          <a:xfrm>
            <a:off x="1110128" y="2629955"/>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29834AFA-24F7-65EB-2A85-30D2435D9C2E}"/>
              </a:ext>
            </a:extLst>
          </p:cNvPr>
          <p:cNvSpPr/>
          <p:nvPr/>
        </p:nvSpPr>
        <p:spPr>
          <a:xfrm>
            <a:off x="5931491"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FD803EA-C7F6-495F-2832-69ED1CB962B5}"/>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8C4C4C-DFF3-9C1A-5BA9-F55E7F28EAD3}"/>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64C108-7E93-F18F-DEFD-BCC11BA38720}"/>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909F3324-FCA9-9862-D5F8-A87B4249858B}"/>
              </a:ext>
            </a:extLst>
          </p:cNvPr>
          <p:cNvSpPr/>
          <p:nvPr/>
        </p:nvSpPr>
        <p:spPr>
          <a:xfrm>
            <a:off x="8341662" y="2616090"/>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67571612-F9BD-E1A0-FA71-FF6A1B77B6F1}"/>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D4F6E27D-DB66-31FD-4986-FE163EE6CE8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3" name="TextBox 22">
            <a:extLst>
              <a:ext uri="{FF2B5EF4-FFF2-40B4-BE49-F238E27FC236}">
                <a16:creationId xmlns:a16="http://schemas.microsoft.com/office/drawing/2014/main" id="{B2BF0B5F-1780-DAA2-4D05-AF9568E988EE}"/>
              </a:ext>
            </a:extLst>
          </p:cNvPr>
          <p:cNvSpPr txBox="1"/>
          <p:nvPr/>
        </p:nvSpPr>
        <p:spPr>
          <a:xfrm>
            <a:off x="1452282" y="3645231"/>
            <a:ext cx="1292020" cy="369332"/>
          </a:xfrm>
          <a:prstGeom prst="rect">
            <a:avLst/>
          </a:prstGeom>
          <a:noFill/>
        </p:spPr>
        <p:txBody>
          <a:bodyPr wrap="none" rtlCol="0">
            <a:spAutoFit/>
          </a:bodyPr>
          <a:lstStyle/>
          <a:p>
            <a:r>
              <a:rPr lang="en-US"/>
              <a:t>checks here</a:t>
            </a:r>
          </a:p>
        </p:txBody>
      </p:sp>
      <p:sp>
        <p:nvSpPr>
          <p:cNvPr id="24" name="TextBox 23">
            <a:extLst>
              <a:ext uri="{FF2B5EF4-FFF2-40B4-BE49-F238E27FC236}">
                <a16:creationId xmlns:a16="http://schemas.microsoft.com/office/drawing/2014/main" id="{BA94A3F5-C69C-F156-29E8-D9DD42006A83}"/>
              </a:ext>
            </a:extLst>
          </p:cNvPr>
          <p:cNvSpPr txBox="1"/>
          <p:nvPr/>
        </p:nvSpPr>
        <p:spPr>
          <a:xfrm>
            <a:off x="6274744" y="3673323"/>
            <a:ext cx="1292020" cy="369332"/>
          </a:xfrm>
          <a:prstGeom prst="rect">
            <a:avLst/>
          </a:prstGeom>
          <a:noFill/>
        </p:spPr>
        <p:txBody>
          <a:bodyPr wrap="none" rtlCol="0">
            <a:spAutoFit/>
          </a:bodyPr>
          <a:lstStyle/>
          <a:p>
            <a:r>
              <a:rPr lang="en-US"/>
              <a:t>checks here</a:t>
            </a:r>
          </a:p>
        </p:txBody>
      </p:sp>
      <p:sp>
        <p:nvSpPr>
          <p:cNvPr id="25" name="TextBox 24">
            <a:extLst>
              <a:ext uri="{FF2B5EF4-FFF2-40B4-BE49-F238E27FC236}">
                <a16:creationId xmlns:a16="http://schemas.microsoft.com/office/drawing/2014/main" id="{D3B65B1C-6495-FC5B-F793-881A8FDB53DC}"/>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85BC802F-4444-A399-CE65-687D89A776D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21612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982D94-22F0-3EEF-FAA4-9781DB203969}"/>
              </a:ext>
            </a:extLst>
          </p:cNvPr>
          <p:cNvSpPr txBox="1"/>
          <p:nvPr/>
        </p:nvSpPr>
        <p:spPr>
          <a:xfrm>
            <a:off x="3347387" y="2687987"/>
            <a:ext cx="5936876"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slow it down, validate each step</a:t>
            </a:r>
          </a:p>
        </p:txBody>
      </p:sp>
      <p:sp>
        <p:nvSpPr>
          <p:cNvPr id="9" name="TextBox 8">
            <a:extLst>
              <a:ext uri="{FF2B5EF4-FFF2-40B4-BE49-F238E27FC236}">
                <a16:creationId xmlns:a16="http://schemas.microsoft.com/office/drawing/2014/main" id="{FFB31420-F1AE-F280-C62B-F4FB65A90051}"/>
              </a:ext>
            </a:extLst>
          </p:cNvPr>
          <p:cNvSpPr txBox="1"/>
          <p:nvPr/>
        </p:nvSpPr>
        <p:spPr>
          <a:xfrm>
            <a:off x="3347386" y="3305150"/>
            <a:ext cx="4719917"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predictive TDD</a:t>
            </a:r>
          </a:p>
        </p:txBody>
      </p:sp>
    </p:spTree>
    <p:extLst>
      <p:ext uri="{BB962C8B-B14F-4D97-AF65-F5344CB8AC3E}">
        <p14:creationId xmlns:p14="http://schemas.microsoft.com/office/powerpoint/2010/main" val="941079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5C4D-8A59-3D5A-3F01-A93F7E72A05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123F20-B49A-8DF4-4B5E-70AC935F5B95}"/>
              </a:ext>
            </a:extLst>
          </p:cNvPr>
          <p:cNvGrpSpPr/>
          <p:nvPr/>
        </p:nvGrpSpPr>
        <p:grpSpPr>
          <a:xfrm>
            <a:off x="-8780" y="380735"/>
            <a:ext cx="12192000" cy="3570343"/>
            <a:chOff x="-17092" y="134097"/>
            <a:chExt cx="12192000" cy="3570343"/>
          </a:xfrm>
        </p:grpSpPr>
        <p:pic>
          <p:nvPicPr>
            <p:cNvPr id="4" name="Picture 3" descr="A drawing of a mountain&#10;&#10;AI-generated content may be incorrect.">
              <a:extLst>
                <a:ext uri="{FF2B5EF4-FFF2-40B4-BE49-F238E27FC236}">
                  <a16:creationId xmlns:a16="http://schemas.microsoft.com/office/drawing/2014/main" id="{3174E885-8142-EED0-1335-283ACEF02BA9}"/>
                </a:ext>
              </a:extLst>
            </p:cNvPr>
            <p:cNvPicPr>
              <a:picLocks noChangeAspect="1"/>
            </p:cNvPicPr>
            <p:nvPr/>
          </p:nvPicPr>
          <p:blipFill>
            <a:blip r:embed="rId3"/>
            <a:stretch>
              <a:fillRect/>
            </a:stretch>
          </p:blipFill>
          <p:spPr>
            <a:xfrm>
              <a:off x="-17092" y="134097"/>
              <a:ext cx="12192000" cy="3296422"/>
            </a:xfrm>
            <a:prstGeom prst="rect">
              <a:avLst/>
            </a:prstGeom>
          </p:spPr>
        </p:pic>
        <p:sp>
          <p:nvSpPr>
            <p:cNvPr id="5" name="Title 3">
              <a:extLst>
                <a:ext uri="{FF2B5EF4-FFF2-40B4-BE49-F238E27FC236}">
                  <a16:creationId xmlns:a16="http://schemas.microsoft.com/office/drawing/2014/main" id="{C6699E2D-9517-1082-8DDF-52C836CE683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DFCE4A06-7CBD-5DCD-96D0-8DE66A72BD23}"/>
              </a:ext>
            </a:extLst>
          </p:cNvPr>
          <p:cNvSpPr txBox="1"/>
          <p:nvPr/>
        </p:nvSpPr>
        <p:spPr>
          <a:xfrm>
            <a:off x="3305562" y="4145594"/>
            <a:ext cx="5728941" cy="646331"/>
          </a:xfrm>
          <a:prstGeom prst="rect">
            <a:avLst/>
          </a:prstGeom>
          <a:noFill/>
        </p:spPr>
        <p:txBody>
          <a:bodyPr wrap="none" rtlCol="0">
            <a:spAutoFit/>
          </a:bodyPr>
          <a:lstStyle/>
          <a:p>
            <a:r>
              <a:rPr lang="en-US" sz="3600"/>
              <a:t>AI struggles under complexity</a:t>
            </a:r>
          </a:p>
        </p:txBody>
      </p:sp>
    </p:spTree>
    <p:extLst>
      <p:ext uri="{BB962C8B-B14F-4D97-AF65-F5344CB8AC3E}">
        <p14:creationId xmlns:p14="http://schemas.microsoft.com/office/powerpoint/2010/main" val="5958716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5718-74E3-B596-591E-F012113F6E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150AE2-47EE-A784-1846-26D18450CB00}"/>
              </a:ext>
            </a:extLst>
          </p:cNvPr>
          <p:cNvSpPr txBox="1"/>
          <p:nvPr/>
        </p:nvSpPr>
        <p:spPr>
          <a:xfrm>
            <a:off x="3032226" y="2986484"/>
            <a:ext cx="5964261" cy="769441"/>
          </a:xfrm>
          <a:prstGeom prst="rect">
            <a:avLst/>
          </a:prstGeom>
          <a:noFill/>
        </p:spPr>
        <p:txBody>
          <a:bodyPr wrap="none" rtlCol="0">
            <a:spAutoFit/>
          </a:bodyPr>
          <a:lstStyle/>
          <a:p>
            <a:r>
              <a:rPr lang="en-US" sz="4400">
                <a:solidFill>
                  <a:schemeClr val="tx1">
                    <a:lumMod val="50000"/>
                    <a:lumOff val="50000"/>
                  </a:schemeClr>
                </a:solidFill>
              </a:rPr>
              <a:t>#17) </a:t>
            </a:r>
            <a:r>
              <a:rPr lang="en-US" sz="4400"/>
              <a:t>Chain of Small Steps</a:t>
            </a:r>
            <a:endParaRPr lang="en-US" sz="4400" dirty="0"/>
          </a:p>
        </p:txBody>
      </p:sp>
      <p:cxnSp>
        <p:nvCxnSpPr>
          <p:cNvPr id="4" name="Straight Connector 3">
            <a:extLst>
              <a:ext uri="{FF2B5EF4-FFF2-40B4-BE49-F238E27FC236}">
                <a16:creationId xmlns:a16="http://schemas.microsoft.com/office/drawing/2014/main" id="{A7A41B56-AC87-7195-5978-E662A3A692B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6D479B6-EE01-8F6E-C746-7AA740B9692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5C8616-A21E-E3EE-EB0B-2DB4115A520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13F1856B-7A8C-2660-2D2B-5DC1DCA7E829}"/>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5BB4D9CD-B802-79FA-AD9A-C29CEB88C037}"/>
              </a:ext>
            </a:extLst>
          </p:cNvPr>
          <p:cNvSpPr txBox="1"/>
          <p:nvPr/>
        </p:nvSpPr>
        <p:spPr>
          <a:xfrm>
            <a:off x="3988845" y="5062117"/>
            <a:ext cx="3346109" cy="461665"/>
          </a:xfrm>
          <a:prstGeom prst="rect">
            <a:avLst/>
          </a:prstGeom>
          <a:noFill/>
        </p:spPr>
        <p:txBody>
          <a:bodyPr wrap="none" rtlCol="0">
            <a:spAutoFit/>
          </a:bodyPr>
          <a:lstStyle/>
          <a:p>
            <a:r>
              <a:rPr lang="en-US" sz="2400">
                <a:solidFill>
                  <a:schemeClr val="accent5">
                    <a:lumMod val="50000"/>
                  </a:schemeClr>
                </a:solidFill>
              </a:rPr>
              <a:t>Can I take a smaller step?</a:t>
            </a:r>
          </a:p>
        </p:txBody>
      </p:sp>
      <p:pic>
        <p:nvPicPr>
          <p:cNvPr id="13" name="Picture 12" descr="A blue quote marks&#10;&#10;AI-generated content may be incorrect.">
            <a:extLst>
              <a:ext uri="{FF2B5EF4-FFF2-40B4-BE49-F238E27FC236}">
                <a16:creationId xmlns:a16="http://schemas.microsoft.com/office/drawing/2014/main" id="{218D91DD-3825-BDF5-8068-61F7B9935663}"/>
              </a:ext>
            </a:extLst>
          </p:cNvPr>
          <p:cNvPicPr>
            <a:picLocks noChangeAspect="1"/>
          </p:cNvPicPr>
          <p:nvPr/>
        </p:nvPicPr>
        <p:blipFill>
          <a:blip r:embed="rId3"/>
          <a:stretch>
            <a:fillRect/>
          </a:stretch>
        </p:blipFill>
        <p:spPr>
          <a:xfrm>
            <a:off x="3465885" y="4791943"/>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C5D9EC52-3255-190A-AC74-F5E8A367C67C}"/>
              </a:ext>
            </a:extLst>
          </p:cNvPr>
          <p:cNvPicPr>
            <a:picLocks noChangeAspect="1"/>
          </p:cNvPicPr>
          <p:nvPr/>
        </p:nvPicPr>
        <p:blipFill>
          <a:blip r:embed="rId4"/>
          <a:stretch>
            <a:fillRect/>
          </a:stretch>
        </p:blipFill>
        <p:spPr>
          <a:xfrm>
            <a:off x="7237453" y="5249649"/>
            <a:ext cx="549332" cy="482747"/>
          </a:xfrm>
          <a:prstGeom prst="rect">
            <a:avLst/>
          </a:prstGeom>
        </p:spPr>
      </p:pic>
      <p:pic>
        <p:nvPicPr>
          <p:cNvPr id="19" name="Picture 18">
            <a:extLst>
              <a:ext uri="{FF2B5EF4-FFF2-40B4-BE49-F238E27FC236}">
                <a16:creationId xmlns:a16="http://schemas.microsoft.com/office/drawing/2014/main" id="{A697B3E3-0F49-E312-3418-04300C570720}"/>
              </a:ext>
            </a:extLst>
          </p:cNvPr>
          <p:cNvPicPr>
            <a:picLocks noChangeAspect="1"/>
          </p:cNvPicPr>
          <p:nvPr/>
        </p:nvPicPr>
        <p:blipFill>
          <a:blip r:embed="rId5"/>
          <a:stretch>
            <a:fillRect/>
          </a:stretch>
        </p:blipFill>
        <p:spPr>
          <a:xfrm rot="20267324">
            <a:off x="435405" y="5576115"/>
            <a:ext cx="983164" cy="777888"/>
          </a:xfrm>
          <a:prstGeom prst="rect">
            <a:avLst/>
          </a:prstGeom>
        </p:spPr>
      </p:pic>
      <p:pic>
        <p:nvPicPr>
          <p:cNvPr id="20" name="Picture 19">
            <a:extLst>
              <a:ext uri="{FF2B5EF4-FFF2-40B4-BE49-F238E27FC236}">
                <a16:creationId xmlns:a16="http://schemas.microsoft.com/office/drawing/2014/main" id="{35A0BC57-400E-F74D-F995-21CEDE95A23B}"/>
              </a:ext>
            </a:extLst>
          </p:cNvPr>
          <p:cNvPicPr>
            <a:picLocks noChangeAspect="1"/>
          </p:cNvPicPr>
          <p:nvPr/>
        </p:nvPicPr>
        <p:blipFill>
          <a:blip r:embed="rId5"/>
          <a:stretch>
            <a:fillRect/>
          </a:stretch>
        </p:blipFill>
        <p:spPr>
          <a:xfrm rot="2515284" flipH="1">
            <a:off x="871141" y="4693168"/>
            <a:ext cx="964034" cy="762753"/>
          </a:xfrm>
          <a:prstGeom prst="rect">
            <a:avLst/>
          </a:prstGeom>
        </p:spPr>
      </p:pic>
    </p:spTree>
    <p:extLst>
      <p:ext uri="{BB962C8B-B14F-4D97-AF65-F5344CB8AC3E}">
        <p14:creationId xmlns:p14="http://schemas.microsoft.com/office/powerpoint/2010/main" val="14726767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99BA-24BC-E81C-4169-BA69DB12BE72}"/>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E6CE95EC-270C-0F26-CCB2-7B50B794F4F1}"/>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phone&#10;&#10;AI-generated content may be incorrect.">
            <a:extLst>
              <a:ext uri="{FF2B5EF4-FFF2-40B4-BE49-F238E27FC236}">
                <a16:creationId xmlns:a16="http://schemas.microsoft.com/office/drawing/2014/main" id="{36100EE8-1107-8277-7614-839159521444}"/>
              </a:ext>
            </a:extLst>
          </p:cNvPr>
          <p:cNvPicPr>
            <a:picLocks noChangeAspect="1"/>
          </p:cNvPicPr>
          <p:nvPr/>
        </p:nvPicPr>
        <p:blipFill>
          <a:blip r:embed="rId3"/>
          <a:stretch>
            <a:fillRect/>
          </a:stretch>
        </p:blipFill>
        <p:spPr>
          <a:xfrm>
            <a:off x="4267885" y="1012905"/>
            <a:ext cx="3606800" cy="3581400"/>
          </a:xfrm>
          <a:prstGeom prst="rect">
            <a:avLst/>
          </a:prstGeom>
        </p:spPr>
      </p:pic>
      <p:sp>
        <p:nvSpPr>
          <p:cNvPr id="18" name="Rounded Rectangle 17">
            <a:extLst>
              <a:ext uri="{FF2B5EF4-FFF2-40B4-BE49-F238E27FC236}">
                <a16:creationId xmlns:a16="http://schemas.microsoft.com/office/drawing/2014/main" id="{62EDC77F-1E2B-0862-CEAA-4E87EBC58C1E}"/>
              </a:ext>
            </a:extLst>
          </p:cNvPr>
          <p:cNvSpPr/>
          <p:nvPr/>
        </p:nvSpPr>
        <p:spPr>
          <a:xfrm>
            <a:off x="5431040" y="4059442"/>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9498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7AC7-7F8B-60F4-2E8C-5F559B59DF9C}"/>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2345C8E3-FC5B-53DB-A989-D6AF9EEBEB02}"/>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AI-generated content may be incorrect.">
            <a:extLst>
              <a:ext uri="{FF2B5EF4-FFF2-40B4-BE49-F238E27FC236}">
                <a16:creationId xmlns:a16="http://schemas.microsoft.com/office/drawing/2014/main" id="{DEECBF59-6460-7687-3867-DB3F0CE4D767}"/>
              </a:ext>
            </a:extLst>
          </p:cNvPr>
          <p:cNvPicPr>
            <a:picLocks noChangeAspect="1"/>
          </p:cNvPicPr>
          <p:nvPr/>
        </p:nvPicPr>
        <p:blipFill>
          <a:blip r:embed="rId3"/>
          <a:stretch>
            <a:fillRect/>
          </a:stretch>
        </p:blipFill>
        <p:spPr>
          <a:xfrm>
            <a:off x="4502469" y="1249063"/>
            <a:ext cx="3184097" cy="4047868"/>
          </a:xfrm>
          <a:prstGeom prst="rect">
            <a:avLst/>
          </a:prstGeom>
        </p:spPr>
      </p:pic>
      <p:sp>
        <p:nvSpPr>
          <p:cNvPr id="7" name="Rounded Rectangle 6">
            <a:extLst>
              <a:ext uri="{FF2B5EF4-FFF2-40B4-BE49-F238E27FC236}">
                <a16:creationId xmlns:a16="http://schemas.microsoft.com/office/drawing/2014/main" id="{A4D45325-32DF-A73C-6DF1-5B8F78ED056A}"/>
              </a:ext>
            </a:extLst>
          </p:cNvPr>
          <p:cNvSpPr/>
          <p:nvPr/>
        </p:nvSpPr>
        <p:spPr>
          <a:xfrm>
            <a:off x="5354595" y="4901514"/>
            <a:ext cx="1556951" cy="39541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06CFC6-F0F9-35A1-2411-AA317675FE57}"/>
              </a:ext>
            </a:extLst>
          </p:cNvPr>
          <p:cNvSpPr/>
          <p:nvPr/>
        </p:nvSpPr>
        <p:spPr>
          <a:xfrm>
            <a:off x="5461686" y="4885038"/>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6675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0178B-977D-C42F-547A-473CBC107F28}"/>
              </a:ext>
            </a:extLst>
          </p:cNvPr>
          <p:cNvSpPr txBox="1"/>
          <p:nvPr/>
        </p:nvSpPr>
        <p:spPr>
          <a:xfrm>
            <a:off x="1936177" y="2160359"/>
            <a:ext cx="8487983" cy="2123658"/>
          </a:xfrm>
          <a:prstGeom prst="rect">
            <a:avLst/>
          </a:prstGeom>
          <a:noFill/>
        </p:spPr>
        <p:txBody>
          <a:bodyPr wrap="square" rtlCol="0">
            <a:spAutoFit/>
          </a:bodyPr>
          <a:lstStyle/>
          <a:p>
            <a:r>
              <a:rPr lang="en-US" sz="4400" i="1" dirty="0">
                <a:solidFill>
                  <a:schemeClr val="bg1">
                    <a:lumMod val="50000"/>
                  </a:schemeClr>
                </a:solidFill>
              </a:rPr>
              <a:t>“Show the </a:t>
            </a:r>
            <a:r>
              <a:rPr lang="en-US" sz="4400" b="1" i="1" dirty="0">
                <a:solidFill>
                  <a:srgbClr val="C00000"/>
                </a:solidFill>
              </a:rPr>
              <a:t>version number</a:t>
            </a:r>
            <a:r>
              <a:rPr lang="en-US" sz="4400" b="1" i="1" dirty="0">
                <a:solidFill>
                  <a:schemeClr val="accent2">
                    <a:lumMod val="50000"/>
                  </a:schemeClr>
                </a:solidFill>
              </a:rPr>
              <a:t> </a:t>
            </a:r>
            <a:r>
              <a:rPr lang="en-US" sz="4400" i="1" dirty="0">
                <a:solidFill>
                  <a:schemeClr val="bg1">
                    <a:lumMod val="50000"/>
                  </a:schemeClr>
                </a:solidFill>
              </a:rPr>
              <a:t>in the config and</a:t>
            </a:r>
            <a:r>
              <a:rPr lang="en-US" sz="4400" b="1" i="1" dirty="0">
                <a:solidFill>
                  <a:schemeClr val="bg1">
                    <a:lumMod val="50000"/>
                  </a:schemeClr>
                </a:solidFill>
              </a:rPr>
              <a:t> </a:t>
            </a:r>
            <a:r>
              <a:rPr lang="en-US" sz="4400" b="1" i="1" dirty="0">
                <a:solidFill>
                  <a:srgbClr val="C00000"/>
                </a:solidFill>
              </a:rPr>
              <a:t>always increment it </a:t>
            </a:r>
            <a:r>
              <a:rPr lang="en-US" sz="4400" i="1" dirty="0">
                <a:solidFill>
                  <a:schemeClr val="bg1">
                    <a:lumMod val="50000"/>
                  </a:schemeClr>
                </a:solidFill>
              </a:rPr>
              <a:t>when we make a new feature”</a:t>
            </a:r>
          </a:p>
        </p:txBody>
      </p:sp>
      <p:sp>
        <p:nvSpPr>
          <p:cNvPr id="4" name="TextBox 3">
            <a:extLst>
              <a:ext uri="{FF2B5EF4-FFF2-40B4-BE49-F238E27FC236}">
                <a16:creationId xmlns:a16="http://schemas.microsoft.com/office/drawing/2014/main" id="{2151C1D7-AACA-16DC-B2D1-132790A39B89}"/>
              </a:ext>
            </a:extLst>
          </p:cNvPr>
          <p:cNvSpPr txBox="1"/>
          <p:nvPr/>
        </p:nvSpPr>
        <p:spPr>
          <a:xfrm>
            <a:off x="6899273" y="4437925"/>
            <a:ext cx="2416174" cy="400110"/>
          </a:xfrm>
          <a:prstGeom prst="rect">
            <a:avLst/>
          </a:prstGeom>
          <a:noFill/>
        </p:spPr>
        <p:txBody>
          <a:bodyPr wrap="none" rtlCol="0">
            <a:spAutoFit/>
          </a:bodyPr>
          <a:lstStyle/>
          <a:p>
            <a:r>
              <a:rPr lang="en-US" sz="2000" strike="sngStrike"/>
              <a:t>Offload Deterministic</a:t>
            </a:r>
          </a:p>
        </p:txBody>
      </p:sp>
      <p:sp>
        <p:nvSpPr>
          <p:cNvPr id="5" name="TextBox 4">
            <a:extLst>
              <a:ext uri="{FF2B5EF4-FFF2-40B4-BE49-F238E27FC236}">
                <a16:creationId xmlns:a16="http://schemas.microsoft.com/office/drawing/2014/main" id="{9DA73B01-493A-21C0-9E11-7BF6F5078BA3}"/>
              </a:ext>
            </a:extLst>
          </p:cNvPr>
          <p:cNvSpPr txBox="1"/>
          <p:nvPr/>
        </p:nvSpPr>
        <p:spPr>
          <a:xfrm rot="19383644">
            <a:off x="3551052" y="1721450"/>
            <a:ext cx="4290996" cy="2646878"/>
          </a:xfrm>
          <a:prstGeom prst="rect">
            <a:avLst/>
          </a:prstGeom>
          <a:noFill/>
        </p:spPr>
        <p:txBody>
          <a:bodyPr wrap="square" rtlCol="0">
            <a:spAutoFit/>
          </a:bodyPr>
          <a:lstStyle/>
          <a:p>
            <a:r>
              <a:rPr lang="en-US" sz="16600"/>
              <a:t>BAD</a:t>
            </a:r>
          </a:p>
        </p:txBody>
      </p:sp>
    </p:spTree>
    <p:extLst>
      <p:ext uri="{BB962C8B-B14F-4D97-AF65-F5344CB8AC3E}">
        <p14:creationId xmlns:p14="http://schemas.microsoft.com/office/powerpoint/2010/main" val="156999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83F5-6379-83D5-011D-BC3595CD17AB}"/>
            </a:ext>
          </a:extLst>
        </p:cNvPr>
        <p:cNvGrpSpPr/>
        <p:nvPr/>
      </p:nvGrpSpPr>
      <p:grpSpPr>
        <a:xfrm>
          <a:off x="0" y="0"/>
          <a:ext cx="0" cy="0"/>
          <a:chOff x="0" y="0"/>
          <a:chExt cx="0" cy="0"/>
        </a:xfrm>
      </p:grpSpPr>
      <p:sp>
        <p:nvSpPr>
          <p:cNvPr id="5" name="Save it to a file">
            <a:extLst>
              <a:ext uri="{FF2B5EF4-FFF2-40B4-BE49-F238E27FC236}">
                <a16:creationId xmlns:a16="http://schemas.microsoft.com/office/drawing/2014/main" id="{8D9C6616-932D-E4FD-56FD-08374C475B20}"/>
              </a:ext>
            </a:extLst>
          </p:cNvPr>
          <p:cNvSpPr txBox="1"/>
          <p:nvPr/>
        </p:nvSpPr>
        <p:spPr>
          <a:xfrm>
            <a:off x="3794132" y="3433988"/>
            <a:ext cx="3889633" cy="769441"/>
          </a:xfrm>
          <a:prstGeom prst="rect">
            <a:avLst/>
          </a:prstGeom>
          <a:noFill/>
        </p:spPr>
        <p:txBody>
          <a:bodyPr wrap="square" rtlCol="0">
            <a:spAutoFit/>
          </a:bodyPr>
          <a:lstStyle/>
          <a:p>
            <a:r>
              <a:rPr lang="en-US" sz="4400" i="1">
                <a:solidFill>
                  <a:srgbClr val="002060"/>
                </a:solidFill>
              </a:rPr>
              <a:t>Memory </a:t>
            </a:r>
            <a:r>
              <a:rPr lang="en-US" sz="4400" b="1" i="1">
                <a:solidFill>
                  <a:srgbClr val="002060"/>
                </a:solidFill>
              </a:rPr>
              <a:t>is a lie</a:t>
            </a:r>
          </a:p>
        </p:txBody>
      </p:sp>
      <p:sp>
        <p:nvSpPr>
          <p:cNvPr id="2" name="Save it to a file">
            <a:extLst>
              <a:ext uri="{FF2B5EF4-FFF2-40B4-BE49-F238E27FC236}">
                <a16:creationId xmlns:a16="http://schemas.microsoft.com/office/drawing/2014/main" id="{E5D026B8-4E66-A0D8-A015-D046841E2957}"/>
              </a:ext>
            </a:extLst>
          </p:cNvPr>
          <p:cNvSpPr txBox="1"/>
          <p:nvPr/>
        </p:nvSpPr>
        <p:spPr>
          <a:xfrm>
            <a:off x="2278839" y="2553512"/>
            <a:ext cx="7849229" cy="769441"/>
          </a:xfrm>
          <a:prstGeom prst="rect">
            <a:avLst/>
          </a:prstGeom>
          <a:noFill/>
        </p:spPr>
        <p:txBody>
          <a:bodyPr wrap="square" rtlCol="0">
            <a:spAutoFit/>
          </a:bodyPr>
          <a:lstStyle/>
          <a:p>
            <a:r>
              <a:rPr lang="en-US" sz="4400" i="1">
                <a:solidFill>
                  <a:srgbClr val="002060"/>
                </a:solidFill>
              </a:rPr>
              <a:t>What do we mean by stateless?</a:t>
            </a:r>
          </a:p>
        </p:txBody>
      </p:sp>
      <p:pic>
        <p:nvPicPr>
          <p:cNvPr id="3" name="done_person">
            <a:extLst>
              <a:ext uri="{FF2B5EF4-FFF2-40B4-BE49-F238E27FC236}">
                <a16:creationId xmlns:a16="http://schemas.microsoft.com/office/drawing/2014/main" id="{56140FA1-4104-06EC-5EAC-89E2E2A97603}"/>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8775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B9470D0-DAFA-39E4-E6DF-ADF2ABFE4E3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DFFE750-A955-7E16-CA8D-002C38EF5B47}"/>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04C32FFD-D6F6-E1C9-8A70-E59D994F4F98}"/>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55E61E-8247-D4D4-2F8B-96381B376F0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B9227215-3F00-871D-1912-A6E30772FCE3}"/>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7474E215-3E77-D4ED-1561-2BAD421FBB29}"/>
              </a:ext>
            </a:extLst>
          </p:cNvPr>
          <p:cNvPicPr>
            <a:picLocks noChangeAspect="1"/>
          </p:cNvPicPr>
          <p:nvPr/>
        </p:nvPicPr>
        <p:blipFill>
          <a:blip r:embed="rId3"/>
          <a:stretch>
            <a:fillRect/>
          </a:stretch>
        </p:blipFill>
        <p:spPr>
          <a:xfrm>
            <a:off x="-44450" y="-12700"/>
            <a:ext cx="12280900" cy="28119916"/>
          </a:xfrm>
          <a:prstGeom prst="rect">
            <a:avLst/>
          </a:prstGeom>
        </p:spPr>
      </p:pic>
      <p:sp>
        <p:nvSpPr>
          <p:cNvPr id="13" name="Rectangle 12">
            <a:extLst>
              <a:ext uri="{FF2B5EF4-FFF2-40B4-BE49-F238E27FC236}">
                <a16:creationId xmlns:a16="http://schemas.microsoft.com/office/drawing/2014/main" id="{5B00E4C5-F3B8-8348-2054-1DDDFF64D60E}"/>
              </a:ext>
            </a:extLst>
          </p:cNvPr>
          <p:cNvSpPr/>
          <p:nvPr/>
        </p:nvSpPr>
        <p:spPr>
          <a:xfrm>
            <a:off x="-44450" y="1237736"/>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D22383A-1559-4153-8200-D993BE623525}"/>
              </a:ext>
            </a:extLst>
          </p:cNvPr>
          <p:cNvSpPr/>
          <p:nvPr/>
        </p:nvSpPr>
        <p:spPr>
          <a:xfrm>
            <a:off x="1629967" y="271849"/>
            <a:ext cx="198644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029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BE05-FB0D-C940-09FE-58EA6D0FC6E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ABC8EF4-038B-8570-E82A-EE2894A9826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3715E69-4D98-FD42-6850-DD6DACB6F67E}"/>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EF0F4250-B56F-B267-F50F-5F07BA4B22B6}"/>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76AAE2-8467-A22B-1357-B8E3F36969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23E3FA3B-3806-8FBB-9439-82B6155FD9BD}"/>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EB7E5905-2A8C-E818-D4F3-8FAA748CFA13}"/>
              </a:ext>
            </a:extLst>
          </p:cNvPr>
          <p:cNvPicPr>
            <a:picLocks noChangeAspect="1"/>
          </p:cNvPicPr>
          <p:nvPr/>
        </p:nvPicPr>
        <p:blipFill>
          <a:blip r:embed="rId3"/>
          <a:stretch>
            <a:fillRect/>
          </a:stretch>
        </p:blipFill>
        <p:spPr>
          <a:xfrm>
            <a:off x="-44450" y="-14836282"/>
            <a:ext cx="12280900" cy="28119916"/>
          </a:xfrm>
          <a:prstGeom prst="rect">
            <a:avLst/>
          </a:prstGeom>
        </p:spPr>
      </p:pic>
      <p:sp>
        <p:nvSpPr>
          <p:cNvPr id="13" name="Rectangle 12">
            <a:extLst>
              <a:ext uri="{FF2B5EF4-FFF2-40B4-BE49-F238E27FC236}">
                <a16:creationId xmlns:a16="http://schemas.microsoft.com/office/drawing/2014/main" id="{A5FFAB44-A1A2-90B6-BE5A-E4361DE60431}"/>
              </a:ext>
            </a:extLst>
          </p:cNvPr>
          <p:cNvSpPr/>
          <p:nvPr/>
        </p:nvSpPr>
        <p:spPr>
          <a:xfrm>
            <a:off x="0" y="7021900"/>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B027C5-5C86-78CD-B3FD-60F0751B3B8B}"/>
              </a:ext>
            </a:extLst>
          </p:cNvPr>
          <p:cNvSpPr/>
          <p:nvPr/>
        </p:nvSpPr>
        <p:spPr>
          <a:xfrm>
            <a:off x="1242788" y="4319806"/>
            <a:ext cx="4243612"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2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0953-C6C4-AD8A-5BD6-868E9A9BF5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FF7F0A-EB5E-5F19-7F54-A64D95FB037D}"/>
              </a:ext>
            </a:extLst>
          </p:cNvPr>
          <p:cNvSpPr txBox="1"/>
          <p:nvPr/>
        </p:nvSpPr>
        <p:spPr>
          <a:xfrm>
            <a:off x="3587845" y="3044279"/>
            <a:ext cx="5016310" cy="769441"/>
          </a:xfrm>
          <a:prstGeom prst="rect">
            <a:avLst/>
          </a:prstGeom>
          <a:noFill/>
        </p:spPr>
        <p:txBody>
          <a:bodyPr wrap="none" rtlCol="0">
            <a:spAutoFit/>
          </a:bodyPr>
          <a:lstStyle/>
          <a:p>
            <a:r>
              <a:rPr lang="en-US" sz="4400" dirty="0"/>
              <a:t>add version number</a:t>
            </a:r>
          </a:p>
        </p:txBody>
      </p:sp>
      <p:sp>
        <p:nvSpPr>
          <p:cNvPr id="3" name="TextBox 2">
            <a:extLst>
              <a:ext uri="{FF2B5EF4-FFF2-40B4-BE49-F238E27FC236}">
                <a16:creationId xmlns:a16="http://schemas.microsoft.com/office/drawing/2014/main" id="{0F21245F-D19F-B606-F7B4-BDC77DEAC287}"/>
              </a:ext>
            </a:extLst>
          </p:cNvPr>
          <p:cNvSpPr txBox="1"/>
          <p:nvPr/>
        </p:nvSpPr>
        <p:spPr>
          <a:xfrm>
            <a:off x="7201527" y="3813720"/>
            <a:ext cx="1402628" cy="369332"/>
          </a:xfrm>
          <a:prstGeom prst="rect">
            <a:avLst/>
          </a:prstGeom>
          <a:noFill/>
        </p:spPr>
        <p:txBody>
          <a:bodyPr wrap="none" rtlCol="0">
            <a:spAutoFit/>
          </a:bodyPr>
          <a:lstStyle/>
          <a:p>
            <a:r>
              <a:rPr lang="en-US"/>
              <a:t>small change</a:t>
            </a:r>
          </a:p>
        </p:txBody>
      </p:sp>
    </p:spTree>
    <p:extLst>
      <p:ext uri="{BB962C8B-B14F-4D97-AF65-F5344CB8AC3E}">
        <p14:creationId xmlns:p14="http://schemas.microsoft.com/office/powerpoint/2010/main" val="9750242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C443-3F5D-CDB0-19B7-63246335439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84A8121-6ECC-0BC0-3072-7574FA48F68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EFE8B2-BD0E-1C64-E1FC-BD05084C60E1}"/>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DFAE0FD1-869D-1A3A-271A-57E5D804AED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6EBD932-30D1-E025-B15E-1C286D0ECD47}"/>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75DA11A3-7C3A-36A0-F6D3-7E222B7A65FA}"/>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6FFF40CD-A74B-149C-1613-6D9450D1FEF9}"/>
              </a:ext>
            </a:extLst>
          </p:cNvPr>
          <p:cNvPicPr>
            <a:picLocks noChangeAspect="1"/>
          </p:cNvPicPr>
          <p:nvPr/>
        </p:nvPicPr>
        <p:blipFill>
          <a:blip r:embed="rId4"/>
          <a:stretch>
            <a:fillRect/>
          </a:stretch>
        </p:blipFill>
        <p:spPr>
          <a:xfrm>
            <a:off x="-19736" y="-21692168"/>
            <a:ext cx="12280900" cy="28119916"/>
          </a:xfrm>
          <a:prstGeom prst="rect">
            <a:avLst/>
          </a:prstGeom>
        </p:spPr>
      </p:pic>
      <p:sp>
        <p:nvSpPr>
          <p:cNvPr id="13" name="Rectangle 12">
            <a:extLst>
              <a:ext uri="{FF2B5EF4-FFF2-40B4-BE49-F238E27FC236}">
                <a16:creationId xmlns:a16="http://schemas.microsoft.com/office/drawing/2014/main" id="{A8B4E2E0-9FCF-3AC1-EB43-92C51D72C512}"/>
              </a:ext>
            </a:extLst>
          </p:cNvPr>
          <p:cNvSpPr/>
          <p:nvPr/>
        </p:nvSpPr>
        <p:spPr>
          <a:xfrm>
            <a:off x="-13987" y="996778"/>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6EB4A85-E77D-4C31-7FE2-AC32DD15437F}"/>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640850D-F44A-3669-F93B-A2E87A35C36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355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5B89B-E610-59BF-7597-9A16A8D4A66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2BC604-46A6-A1F6-C1A0-B5366B8E04C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7D24287-EB78-DFAC-C574-A02978795188}"/>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F4547D5F-722A-3F65-5D64-45EA48670922}"/>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C353F28-294F-70D2-A294-D38B7A99E2B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144F7287-2098-93AF-122C-1950BDDA4297}"/>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0FFCC4B4-F424-6992-BA01-A7213207CFA1}"/>
              </a:ext>
            </a:extLst>
          </p:cNvPr>
          <p:cNvPicPr>
            <a:picLocks noChangeAspect="1"/>
          </p:cNvPicPr>
          <p:nvPr/>
        </p:nvPicPr>
        <p:blipFill>
          <a:blip r:embed="rId3"/>
          <a:stretch>
            <a:fillRect/>
          </a:stretch>
        </p:blipFill>
        <p:spPr>
          <a:xfrm>
            <a:off x="-27974" y="-21692168"/>
            <a:ext cx="12280900" cy="28119916"/>
          </a:xfrm>
          <a:prstGeom prst="rect">
            <a:avLst/>
          </a:prstGeom>
        </p:spPr>
      </p:pic>
      <p:sp>
        <p:nvSpPr>
          <p:cNvPr id="13" name="Rectangle 12">
            <a:extLst>
              <a:ext uri="{FF2B5EF4-FFF2-40B4-BE49-F238E27FC236}">
                <a16:creationId xmlns:a16="http://schemas.microsoft.com/office/drawing/2014/main" id="{3A9E3FE1-FF69-CD2B-C6E0-7799E785883C}"/>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5EAF208-2EED-B302-554E-CEACAE1947B0}"/>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17248F1-C72F-B97A-9E5E-9672B3C8B98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20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3B4D0-95D7-1485-9805-8DE71BC1FA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AB56F6-F91C-5B7A-64C8-366E3F5259E6}"/>
              </a:ext>
            </a:extLst>
          </p:cNvPr>
          <p:cNvSpPr txBox="1"/>
          <p:nvPr/>
        </p:nvSpPr>
        <p:spPr>
          <a:xfrm>
            <a:off x="3493440" y="3044279"/>
            <a:ext cx="4775666" cy="769441"/>
          </a:xfrm>
          <a:prstGeom prst="rect">
            <a:avLst/>
          </a:prstGeom>
          <a:noFill/>
        </p:spPr>
        <p:txBody>
          <a:bodyPr wrap="none" rtlCol="0">
            <a:spAutoFit/>
          </a:bodyPr>
          <a:lstStyle/>
          <a:p>
            <a:r>
              <a:rPr lang="en-US" sz="4400" dirty="0"/>
              <a:t>update_version.sh </a:t>
            </a:r>
          </a:p>
        </p:txBody>
      </p:sp>
      <p:sp>
        <p:nvSpPr>
          <p:cNvPr id="3" name="TextBox 2">
            <a:extLst>
              <a:ext uri="{FF2B5EF4-FFF2-40B4-BE49-F238E27FC236}">
                <a16:creationId xmlns:a16="http://schemas.microsoft.com/office/drawing/2014/main" id="{60EB87C0-9686-9CA7-25CA-32898DD2A468}"/>
              </a:ext>
            </a:extLst>
          </p:cNvPr>
          <p:cNvSpPr txBox="1"/>
          <p:nvPr/>
        </p:nvSpPr>
        <p:spPr>
          <a:xfrm>
            <a:off x="7208642" y="3708468"/>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351534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55FE7-CE94-FDD4-780B-A76B2916DD7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CA12AB5-BED9-F3F7-E1F5-4AB25ED89734}"/>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5C7F59C-E562-56F0-9211-E31BD91A92BE}"/>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0C3F770-2305-AA02-CE50-07E5556EB43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D61FCE1-CCE0-8AAF-F2DB-E4B7528DD3C8}"/>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E58D3FE-E160-C78A-3902-6FE75B78992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FA21A65-730C-F8A9-AF76-D57787B33B7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208B98DC-1F7E-0152-B8E5-F046D63E4AFB}"/>
              </a:ext>
            </a:extLst>
          </p:cNvPr>
          <p:cNvPicPr>
            <a:picLocks noChangeAspect="1"/>
          </p:cNvPicPr>
          <p:nvPr/>
        </p:nvPicPr>
        <p:blipFill>
          <a:blip r:embed="rId3"/>
          <a:stretch>
            <a:fillRect/>
          </a:stretch>
        </p:blipFill>
        <p:spPr>
          <a:xfrm>
            <a:off x="-77402" y="0"/>
            <a:ext cx="12541508" cy="25472562"/>
          </a:xfrm>
          <a:prstGeom prst="rect">
            <a:avLst/>
          </a:prstGeom>
        </p:spPr>
      </p:pic>
      <p:sp>
        <p:nvSpPr>
          <p:cNvPr id="5" name="Rectangle 4">
            <a:extLst>
              <a:ext uri="{FF2B5EF4-FFF2-40B4-BE49-F238E27FC236}">
                <a16:creationId xmlns:a16="http://schemas.microsoft.com/office/drawing/2014/main" id="{EFDAD7D8-550E-8274-56CD-D1EF4DF03472}"/>
              </a:ext>
            </a:extLst>
          </p:cNvPr>
          <p:cNvSpPr/>
          <p:nvPr/>
        </p:nvSpPr>
        <p:spPr>
          <a:xfrm>
            <a:off x="-38702" y="446981"/>
            <a:ext cx="12383101" cy="7945176"/>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2D8FF5F-FCE0-4EE0-FAC4-DFAB3A59E0E7}"/>
              </a:ext>
            </a:extLst>
          </p:cNvPr>
          <p:cNvSpPr/>
          <p:nvPr/>
        </p:nvSpPr>
        <p:spPr>
          <a:xfrm>
            <a:off x="2312294" y="0"/>
            <a:ext cx="23409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665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7D22A-FF2E-A8F3-1665-E08BA6A99D8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925B19E-616E-3436-2385-C180761286B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97A588B-6647-A751-33A3-B7AE78568F50}"/>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701A2E5-A24A-ED2F-7E10-43D9BDE218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6A30869F-BE59-C32F-CBAF-3331B70968F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EDB9310-1429-D840-BB26-74B4C277E66A}"/>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D4F31CD-E299-D837-F408-138E81EAC6C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D69C442B-9E46-24A1-CDC3-C614AC84D407}"/>
              </a:ext>
            </a:extLst>
          </p:cNvPr>
          <p:cNvPicPr>
            <a:picLocks noChangeAspect="1"/>
          </p:cNvPicPr>
          <p:nvPr/>
        </p:nvPicPr>
        <p:blipFill>
          <a:blip r:embed="rId3"/>
          <a:stretch>
            <a:fillRect/>
          </a:stretch>
        </p:blipFill>
        <p:spPr>
          <a:xfrm>
            <a:off x="-70837" y="-467360"/>
            <a:ext cx="12541508" cy="25472562"/>
          </a:xfrm>
          <a:prstGeom prst="rect">
            <a:avLst/>
          </a:prstGeom>
        </p:spPr>
      </p:pic>
      <p:sp>
        <p:nvSpPr>
          <p:cNvPr id="10" name="Rounded Rectangle 9">
            <a:extLst>
              <a:ext uri="{FF2B5EF4-FFF2-40B4-BE49-F238E27FC236}">
                <a16:creationId xmlns:a16="http://schemas.microsoft.com/office/drawing/2014/main" id="{1E6721B0-5AC8-E839-7680-70E2C939D29E}"/>
              </a:ext>
            </a:extLst>
          </p:cNvPr>
          <p:cNvSpPr/>
          <p:nvPr/>
        </p:nvSpPr>
        <p:spPr>
          <a:xfrm>
            <a:off x="136818" y="6396454"/>
            <a:ext cx="270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08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53531-5272-802D-D537-912B3B4A0437}"/>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64A13EE-BB51-3BC5-BCCD-56921AD13F06}"/>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EA21450E-D4FD-51AB-0860-44C8C98371F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5799262-FE6F-9E31-30DA-4C4191E5978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A77F9744-1D65-A08D-1D69-C3625EBA8F12}"/>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6505B72-6E0B-3BCF-603F-DB67EA8E456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6078D12-0E7B-BF62-2BAE-467ADD86143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5FD8C69E-3E3C-6696-C2CC-843FB330C41C}"/>
              </a:ext>
            </a:extLst>
          </p:cNvPr>
          <p:cNvPicPr>
            <a:picLocks noChangeAspect="1"/>
          </p:cNvPicPr>
          <p:nvPr/>
        </p:nvPicPr>
        <p:blipFill>
          <a:blip r:embed="rId4"/>
          <a:stretch>
            <a:fillRect/>
          </a:stretch>
        </p:blipFill>
        <p:spPr>
          <a:xfrm>
            <a:off x="-70837" y="-18287797"/>
            <a:ext cx="12541508" cy="25472562"/>
          </a:xfrm>
          <a:prstGeom prst="rect">
            <a:avLst/>
          </a:prstGeom>
        </p:spPr>
      </p:pic>
      <p:sp>
        <p:nvSpPr>
          <p:cNvPr id="5" name="Rectangle 4">
            <a:extLst>
              <a:ext uri="{FF2B5EF4-FFF2-40B4-BE49-F238E27FC236}">
                <a16:creationId xmlns:a16="http://schemas.microsoft.com/office/drawing/2014/main" id="{A556274D-FC38-88E2-B132-2BF92912179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53AE44C-FACF-8CA7-0051-4256E55F9614}"/>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4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6067-12AD-89BD-66D5-61DD23FA5E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C25958-5C31-D683-1424-A0580B5D27E0}"/>
              </a:ext>
            </a:extLst>
          </p:cNvPr>
          <p:cNvSpPr txBox="1"/>
          <p:nvPr/>
        </p:nvSpPr>
        <p:spPr>
          <a:xfrm>
            <a:off x="3493440" y="3044279"/>
            <a:ext cx="4100803" cy="769441"/>
          </a:xfrm>
          <a:prstGeom prst="rect">
            <a:avLst/>
          </a:prstGeom>
          <a:noFill/>
        </p:spPr>
        <p:txBody>
          <a:bodyPr wrap="none" rtlCol="0">
            <a:spAutoFit/>
          </a:bodyPr>
          <a:lstStyle/>
          <a:p>
            <a:r>
              <a:rPr lang="en-US" sz="4400" dirty="0"/>
              <a:t>git commit hook</a:t>
            </a:r>
          </a:p>
        </p:txBody>
      </p:sp>
      <p:sp>
        <p:nvSpPr>
          <p:cNvPr id="3" name="TextBox 2">
            <a:extLst>
              <a:ext uri="{FF2B5EF4-FFF2-40B4-BE49-F238E27FC236}">
                <a16:creationId xmlns:a16="http://schemas.microsoft.com/office/drawing/2014/main" id="{B49FADC2-7A5F-A3B3-5599-095A1A166EEA}"/>
              </a:ext>
            </a:extLst>
          </p:cNvPr>
          <p:cNvSpPr txBox="1"/>
          <p:nvPr/>
        </p:nvSpPr>
        <p:spPr>
          <a:xfrm>
            <a:off x="6770390" y="3695021"/>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164786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80926</TotalTime>
  <Words>7687</Words>
  <Application>Microsoft Macintosh PowerPoint</Application>
  <PresentationFormat>Widescreen</PresentationFormat>
  <Paragraphs>1265</Paragraphs>
  <Slides>183</Slides>
  <Notes>82</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183</vt:i4>
      </vt:variant>
    </vt:vector>
  </HeadingPairs>
  <TitlesOfParts>
    <vt:vector size="198" baseType="lpstr">
      <vt:lpstr>-apple-system</vt:lpstr>
      <vt:lpstr>Apple Color Emoji</vt:lpstr>
      <vt:lpstr>Arabic Typesetting</vt:lpstr>
      <vt:lpstr>Arial</vt:lpstr>
      <vt:lpstr>Bradley Hand</vt:lpstr>
      <vt:lpstr>Calibri</vt:lpstr>
      <vt:lpstr>Calibri Light</vt:lpstr>
      <vt:lpstr>Fira Code</vt:lpstr>
      <vt:lpstr>Freestyle Script</vt:lpstr>
      <vt:lpstr>Helvetica</vt:lpstr>
      <vt:lpstr>Ink Free</vt:lpstr>
      <vt:lpstr>Menlo-Regular</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835</cp:revision>
  <dcterms:created xsi:type="dcterms:W3CDTF">2023-11-14T16:04:34Z</dcterms:created>
  <dcterms:modified xsi:type="dcterms:W3CDTF">2025-10-01T20:36:56Z</dcterms:modified>
</cp:coreProperties>
</file>